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null)" ContentType="image/x-emf"/>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699" r:id="rId5"/>
  </p:sldMasterIdLst>
  <p:notesMasterIdLst>
    <p:notesMasterId r:id="rId27"/>
  </p:notesMasterIdLst>
  <p:sldIdLst>
    <p:sldId id="487" r:id="rId6"/>
    <p:sldId id="442" r:id="rId7"/>
    <p:sldId id="532" r:id="rId8"/>
    <p:sldId id="484" r:id="rId9"/>
    <p:sldId id="483" r:id="rId10"/>
    <p:sldId id="480" r:id="rId11"/>
    <p:sldId id="540" r:id="rId12"/>
    <p:sldId id="541" r:id="rId13"/>
    <p:sldId id="542" r:id="rId14"/>
    <p:sldId id="543" r:id="rId15"/>
    <p:sldId id="533" r:id="rId16"/>
    <p:sldId id="546" r:id="rId17"/>
    <p:sldId id="486" r:id="rId18"/>
    <p:sldId id="528" r:id="rId19"/>
    <p:sldId id="531" r:id="rId20"/>
    <p:sldId id="479" r:id="rId21"/>
    <p:sldId id="534" r:id="rId22"/>
    <p:sldId id="524" r:id="rId23"/>
    <p:sldId id="544" r:id="rId24"/>
    <p:sldId id="530" r:id="rId25"/>
    <p:sldId id="522" r:id="rId26"/>
  </p:sldIdLst>
  <p:sldSz cx="9144000" cy="5143500" type="screen16x9"/>
  <p:notesSz cx="6858000" cy="9144000"/>
  <p:defaultText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slide" id="{BCFBAE69-6B61-6F48-A8CD-D12CF9FD6422}">
          <p14:sldIdLst>
            <p14:sldId id="487"/>
          </p14:sldIdLst>
        </p14:section>
        <p14:section name="NRC basics" id="{AEED7029-8271-F848-A79F-CE8E43E5472A}">
          <p14:sldIdLst>
            <p14:sldId id="442"/>
            <p14:sldId id="532"/>
            <p14:sldId id="484"/>
            <p14:sldId id="483"/>
            <p14:sldId id="480"/>
            <p14:sldId id="540"/>
            <p14:sldId id="541"/>
            <p14:sldId id="542"/>
            <p14:sldId id="543"/>
            <p14:sldId id="533"/>
            <p14:sldId id="546"/>
            <p14:sldId id="486"/>
            <p14:sldId id="528"/>
            <p14:sldId id="531"/>
            <p14:sldId id="479"/>
            <p14:sldId id="534"/>
            <p14:sldId id="524"/>
            <p14:sldId id="544"/>
            <p14:sldId id="530"/>
            <p14:sldId id="522"/>
          </p14:sldIdLst>
        </p14:section>
        <p14:section name="NRC main activities" id="{542284DE-8613-7E4C-8906-42F962BE72F1}">
          <p14:sldIdLst/>
        </p14:section>
      </p14:sectionLst>
    </p:ext>
    <p:ext uri="{EFAFB233-063F-42B5-8137-9DF3F51BA10A}">
      <p15:sldGuideLst xmlns:p15="http://schemas.microsoft.com/office/powerpoint/2012/main">
        <p15:guide id="1" orient="horz" pos="10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F893"/>
    <a:srgbClr val="B5DCAE"/>
    <a:srgbClr val="F37116"/>
    <a:srgbClr val="E8FEE8"/>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660B408-B3CF-4A94-85FC-2B1E0A45F4A2}" styleName="Estilo oscuro 2 - Énfasis 1/Énfasi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1" autoAdjust="0"/>
    <p:restoredTop sz="93883" autoAdjust="0"/>
  </p:normalViewPr>
  <p:slideViewPr>
    <p:cSldViewPr snapToObjects="1">
      <p:cViewPr varScale="1">
        <p:scale>
          <a:sx n="84" d="100"/>
          <a:sy n="84" d="100"/>
        </p:scale>
        <p:origin x="928" y="64"/>
      </p:cViewPr>
      <p:guideLst>
        <p:guide orient="horz" pos="1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Ciclo I</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Hoja1!$B$2</c:f>
              <c:numCache>
                <c:formatCode>General</c:formatCode>
                <c:ptCount val="1"/>
                <c:pt idx="0">
                  <c:v>0</c:v>
                </c:pt>
              </c:numCache>
            </c:numRef>
          </c:val>
          <c:extLst>
            <c:ext xmlns:c16="http://schemas.microsoft.com/office/drawing/2014/chart" uri="{C3380CC4-5D6E-409C-BE32-E72D297353CC}">
              <c16:uniqueId val="{00000000-C4B2-4217-8283-D019C6D19406}"/>
            </c:ext>
          </c:extLst>
        </c:ser>
        <c:ser>
          <c:idx val="1"/>
          <c:order val="1"/>
          <c:tx>
            <c:strRef>
              <c:f>Hoja1!$C$1</c:f>
              <c:strCache>
                <c:ptCount val="1"/>
                <c:pt idx="0">
                  <c:v>Ciclo II</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Hoja1!$C$2</c:f>
              <c:numCache>
                <c:formatCode>General</c:formatCode>
                <c:ptCount val="1"/>
                <c:pt idx="0">
                  <c:v>0</c:v>
                </c:pt>
              </c:numCache>
            </c:numRef>
          </c:val>
          <c:extLst>
            <c:ext xmlns:c16="http://schemas.microsoft.com/office/drawing/2014/chart" uri="{C3380CC4-5D6E-409C-BE32-E72D297353CC}">
              <c16:uniqueId val="{00000001-C4B2-4217-8283-D019C6D19406}"/>
            </c:ext>
          </c:extLst>
        </c:ser>
        <c:ser>
          <c:idx val="2"/>
          <c:order val="2"/>
          <c:tx>
            <c:strRef>
              <c:f>Hoja1!$D$1</c:f>
              <c:strCache>
                <c:ptCount val="1"/>
                <c:pt idx="0">
                  <c:v>Ciclo III</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Hoja1!$D$2</c:f>
              <c:numCache>
                <c:formatCode>General</c:formatCode>
                <c:ptCount val="1"/>
                <c:pt idx="0">
                  <c:v>11</c:v>
                </c:pt>
              </c:numCache>
            </c:numRef>
          </c:val>
          <c:extLst>
            <c:ext xmlns:c16="http://schemas.microsoft.com/office/drawing/2014/chart" uri="{C3380CC4-5D6E-409C-BE32-E72D297353CC}">
              <c16:uniqueId val="{00000002-C4B2-4217-8283-D019C6D19406}"/>
            </c:ext>
          </c:extLst>
        </c:ser>
        <c:ser>
          <c:idx val="3"/>
          <c:order val="3"/>
          <c:tx>
            <c:strRef>
              <c:f>Hoja1!$E$1</c:f>
              <c:strCache>
                <c:ptCount val="1"/>
                <c:pt idx="0">
                  <c:v>Ciclo IV</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Hoja1!$E$2</c:f>
              <c:numCache>
                <c:formatCode>General</c:formatCode>
                <c:ptCount val="1"/>
                <c:pt idx="0">
                  <c:v>28</c:v>
                </c:pt>
              </c:numCache>
            </c:numRef>
          </c:val>
          <c:extLst>
            <c:ext xmlns:c16="http://schemas.microsoft.com/office/drawing/2014/chart" uri="{C3380CC4-5D6E-409C-BE32-E72D297353CC}">
              <c16:uniqueId val="{00000003-C4B2-4217-8283-D019C6D19406}"/>
            </c:ext>
          </c:extLst>
        </c:ser>
        <c:ser>
          <c:idx val="4"/>
          <c:order val="4"/>
          <c:tx>
            <c:strRef>
              <c:f>Hoja1!$F$1</c:f>
              <c:strCache>
                <c:ptCount val="1"/>
                <c:pt idx="0">
                  <c:v>Ciclo 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Hoja1!$F$2</c:f>
              <c:numCache>
                <c:formatCode>General</c:formatCode>
                <c:ptCount val="1"/>
                <c:pt idx="0">
                  <c:v>21</c:v>
                </c:pt>
              </c:numCache>
            </c:numRef>
          </c:val>
          <c:extLst>
            <c:ext xmlns:c16="http://schemas.microsoft.com/office/drawing/2014/chart" uri="{C3380CC4-5D6E-409C-BE32-E72D297353CC}">
              <c16:uniqueId val="{00000004-C4B2-4217-8283-D019C6D19406}"/>
            </c:ext>
          </c:extLst>
        </c:ser>
        <c:ser>
          <c:idx val="5"/>
          <c:order val="5"/>
          <c:tx>
            <c:strRef>
              <c:f>Hoja1!$G$1</c:f>
              <c:strCache>
                <c:ptCount val="1"/>
                <c:pt idx="0">
                  <c:v>Ciclo VI</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Ciclos</c:v>
                </c:pt>
              </c:strCache>
            </c:strRef>
          </c:cat>
          <c:val>
            <c:numRef>
              <c:f>Hoja1!$G$2</c:f>
              <c:numCache>
                <c:formatCode>General</c:formatCode>
                <c:ptCount val="1"/>
                <c:pt idx="0">
                  <c:v>21</c:v>
                </c:pt>
              </c:numCache>
            </c:numRef>
          </c:val>
          <c:extLst>
            <c:ext xmlns:c16="http://schemas.microsoft.com/office/drawing/2014/chart" uri="{C3380CC4-5D6E-409C-BE32-E72D297353CC}">
              <c16:uniqueId val="{00000005-C4B2-4217-8283-D019C6D19406}"/>
            </c:ext>
          </c:extLst>
        </c:ser>
        <c:dLbls>
          <c:showLegendKey val="0"/>
          <c:showVal val="0"/>
          <c:showCatName val="0"/>
          <c:showSerName val="0"/>
          <c:showPercent val="0"/>
          <c:showBubbleSize val="0"/>
        </c:dLbls>
        <c:gapWidth val="219"/>
        <c:overlap val="-27"/>
        <c:axId val="410803744"/>
        <c:axId val="410789600"/>
      </c:barChart>
      <c:catAx>
        <c:axId val="41080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crossAx val="410789600"/>
        <c:crosses val="autoZero"/>
        <c:auto val="1"/>
        <c:lblAlgn val="ctr"/>
        <c:lblOffset val="100"/>
        <c:noMultiLvlLbl val="0"/>
      </c:catAx>
      <c:valAx>
        <c:axId val="4107896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crossAx val="4108037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dirty="0"/>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DE6E79-2D96-5840-AFF1-66748718E0C2}" type="datetimeFigureOut">
              <a:rPr lang="nb-NO" smtClean="0"/>
              <a:t>21.07.2022</a:t>
            </a:fld>
            <a:endParaRPr lang="nb-NO" dirty="0"/>
          </a:p>
        </p:txBody>
      </p:sp>
      <p:sp>
        <p:nvSpPr>
          <p:cNvPr id="4" name="Plassholder for lysbil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b-NO" dirty="0"/>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dirty="0"/>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36F387-6E53-C74A-BD1D-E220B9055ED6}" type="slidenum">
              <a:rPr lang="nb-NO" smtClean="0"/>
              <a:t>‹Nº›</a:t>
            </a:fld>
            <a:endParaRPr lang="nb-NO" dirty="0"/>
          </a:p>
        </p:txBody>
      </p:sp>
    </p:spTree>
    <p:extLst>
      <p:ext uri="{BB962C8B-B14F-4D97-AF65-F5344CB8AC3E}">
        <p14:creationId xmlns:p14="http://schemas.microsoft.com/office/powerpoint/2010/main" val="33418223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E636F387-6E53-C74A-BD1D-E220B9055ED6}" type="slidenum">
              <a:rPr lang="nb-NO" smtClean="0"/>
              <a:t>4</a:t>
            </a:fld>
            <a:endParaRPr lang="nb-NO" dirty="0"/>
          </a:p>
        </p:txBody>
      </p:sp>
    </p:spTree>
    <p:extLst>
      <p:ext uri="{BB962C8B-B14F-4D97-AF65-F5344CB8AC3E}">
        <p14:creationId xmlns:p14="http://schemas.microsoft.com/office/powerpoint/2010/main" val="87001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E636F387-6E53-C74A-BD1D-E220B9055ED6}" type="slidenum">
              <a:rPr lang="nb-NO" smtClean="0"/>
              <a:t>7</a:t>
            </a:fld>
            <a:endParaRPr lang="nb-NO" dirty="0"/>
          </a:p>
        </p:txBody>
      </p:sp>
    </p:spTree>
    <p:extLst>
      <p:ext uri="{BB962C8B-B14F-4D97-AF65-F5344CB8AC3E}">
        <p14:creationId xmlns:p14="http://schemas.microsoft.com/office/powerpoint/2010/main" val="1039805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null)"/><Relationship Id="rId1" Type="http://schemas.openxmlformats.org/officeDocument/2006/relationships/slideMaster" Target="../slideMasters/slideMaster1.xml"/><Relationship Id="rId5" Type="http://schemas.openxmlformats.org/officeDocument/2006/relationships/image" Target="../media/image4.png"/><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2" name="Tittel 1"/>
          <p:cNvSpPr>
            <a:spLocks noGrp="1"/>
          </p:cNvSpPr>
          <p:nvPr>
            <p:ph type="ctrTitle" hasCustomPrompt="1"/>
          </p:nvPr>
        </p:nvSpPr>
        <p:spPr>
          <a:xfrm>
            <a:off x="685800" y="1398380"/>
            <a:ext cx="7772400" cy="826971"/>
          </a:xfrm>
          <a:prstGeom prst="rect">
            <a:avLst/>
          </a:prstGeom>
        </p:spPr>
        <p:txBody>
          <a:bodyPr/>
          <a:lstStyle/>
          <a:p>
            <a:r>
              <a:rPr lang="nb-NO" dirty="0"/>
              <a:t>EDIT THIS TEXT</a:t>
            </a:r>
          </a:p>
        </p:txBody>
      </p:sp>
      <p:sp>
        <p:nvSpPr>
          <p:cNvPr id="3" name="Undertittel 2"/>
          <p:cNvSpPr>
            <a:spLocks noGrp="1"/>
          </p:cNvSpPr>
          <p:nvPr>
            <p:ph type="subTitle" idx="1" hasCustomPrompt="1"/>
          </p:nvPr>
        </p:nvSpPr>
        <p:spPr>
          <a:xfrm>
            <a:off x="1371600" y="2473779"/>
            <a:ext cx="6400800" cy="131445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776545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180000" y="180000"/>
            <a:ext cx="4302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323528" y="512677"/>
            <a:ext cx="3960290" cy="3787265"/>
          </a:xfrm>
          <a:prstGeom prst="rect">
            <a:avLst/>
          </a:prstGeo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
        <p:nvSpPr>
          <p:cNvPr id="6"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92678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Rektangel 3"/>
          <p:cNvSpPr/>
          <p:nvPr userDrawn="1"/>
        </p:nvSpPr>
        <p:spPr>
          <a:xfrm>
            <a:off x="180000" y="180000"/>
            <a:ext cx="5796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323528" y="512677"/>
            <a:ext cx="5400600"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621501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180000" y="180000"/>
            <a:ext cx="5796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Rektangel 3"/>
          <p:cNvSpPr/>
          <p:nvPr userDrawn="1"/>
        </p:nvSpPr>
        <p:spPr>
          <a:xfrm>
            <a:off x="6156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6300192"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610430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2X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Rektangel 4"/>
          <p:cNvSpPr/>
          <p:nvPr userDrawn="1"/>
        </p:nvSpPr>
        <p:spPr>
          <a:xfrm>
            <a:off x="3168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6" name="Undertittel 2"/>
          <p:cNvSpPr>
            <a:spLocks noGrp="1"/>
          </p:cNvSpPr>
          <p:nvPr>
            <p:ph type="subTitle" idx="1" hasCustomPrompt="1"/>
          </p:nvPr>
        </p:nvSpPr>
        <p:spPr>
          <a:xfrm>
            <a:off x="3312000"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3008002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8" name="Plassholder for bilde 4"/>
          <p:cNvSpPr>
            <a:spLocks noGrp="1"/>
          </p:cNvSpPr>
          <p:nvPr>
            <p:ph type="pic" sz="quarter" idx="10" hasCustomPrompt="1"/>
          </p:nvPr>
        </p:nvSpPr>
        <p:spPr>
          <a:xfrm>
            <a:off x="179512" y="180000"/>
            <a:ext cx="4302000" cy="42912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1847318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Rektangel 4"/>
          <p:cNvSpPr/>
          <p:nvPr userDrawn="1"/>
        </p:nvSpPr>
        <p:spPr>
          <a:xfrm>
            <a:off x="180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6" name="Rektangel 5"/>
          <p:cNvSpPr/>
          <p:nvPr userDrawn="1"/>
        </p:nvSpPr>
        <p:spPr>
          <a:xfrm>
            <a:off x="4662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10" name="Plassholder for tekst 16"/>
          <p:cNvSpPr>
            <a:spLocks noGrp="1"/>
          </p:cNvSpPr>
          <p:nvPr>
            <p:ph type="body" sz="quarter" idx="13" hasCustomPrompt="1"/>
          </p:nvPr>
        </p:nvSpPr>
        <p:spPr>
          <a:xfrm>
            <a:off x="323528" y="2500313"/>
            <a:ext cx="4032448"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
        <p:nvSpPr>
          <p:cNvPr id="11" name="Plassholder for tekst 16"/>
          <p:cNvSpPr>
            <a:spLocks noGrp="1"/>
          </p:cNvSpPr>
          <p:nvPr>
            <p:ph type="body" sz="quarter" idx="14" hasCustomPrompt="1"/>
          </p:nvPr>
        </p:nvSpPr>
        <p:spPr>
          <a:xfrm>
            <a:off x="4788024" y="2506356"/>
            <a:ext cx="4032448"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725876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1" hasCustomPrompt="1"/>
          </p:nvPr>
        </p:nvSpPr>
        <p:spPr>
          <a:xfrm>
            <a:off x="3168000"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3248837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6" name="Rektangel 5"/>
          <p:cNvSpPr/>
          <p:nvPr userDrawn="1"/>
        </p:nvSpPr>
        <p:spPr>
          <a:xfrm>
            <a:off x="180000" y="2415600"/>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7" name="Rektangel 6"/>
          <p:cNvSpPr/>
          <p:nvPr userDrawn="1"/>
        </p:nvSpPr>
        <p:spPr>
          <a:xfrm>
            <a:off x="3168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8" name="Rektangel 7"/>
          <p:cNvSpPr/>
          <p:nvPr userDrawn="1"/>
        </p:nvSpPr>
        <p:spPr>
          <a:xfrm>
            <a:off x="6156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10" name="Undertittel 2"/>
          <p:cNvSpPr>
            <a:spLocks noGrp="1"/>
          </p:cNvSpPr>
          <p:nvPr>
            <p:ph type="subTitle" idx="1" hasCustomPrompt="1"/>
          </p:nvPr>
        </p:nvSpPr>
        <p:spPr>
          <a:xfrm>
            <a:off x="251520" y="2499742"/>
            <a:ext cx="2663984" cy="1872208"/>
          </a:xfrm>
          <a:prstGeom prst="rect">
            <a:avLst/>
          </a:prstGeom>
          <a:ln>
            <a:noFill/>
          </a:ln>
        </p:spPr>
        <p:txBody>
          <a:bodyPr anchor="ctr" anchorCtr="0"/>
          <a:lstStyle>
            <a:lvl1pPr marL="0" indent="0" algn="ct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
        <p:nvSpPr>
          <p:cNvPr id="17" name="Plassholder for tekst 16"/>
          <p:cNvSpPr>
            <a:spLocks noGrp="1"/>
          </p:cNvSpPr>
          <p:nvPr>
            <p:ph type="body" sz="quarter" idx="13" hasCustomPrompt="1"/>
          </p:nvPr>
        </p:nvSpPr>
        <p:spPr>
          <a:xfrm>
            <a:off x="3276600" y="2500313"/>
            <a:ext cx="2590800"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
        <p:nvSpPr>
          <p:cNvPr id="18" name="Plassholder for tekst 16"/>
          <p:cNvSpPr>
            <a:spLocks noGrp="1"/>
          </p:cNvSpPr>
          <p:nvPr>
            <p:ph type="body" sz="quarter" idx="14" hasCustomPrompt="1"/>
          </p:nvPr>
        </p:nvSpPr>
        <p:spPr>
          <a:xfrm>
            <a:off x="6264000" y="2507784"/>
            <a:ext cx="2590800" cy="1871662"/>
          </a:xfrm>
          <a:prstGeom prst="rect">
            <a:avLst/>
          </a:prstGeom>
        </p:spPr>
        <p:txBody>
          <a:bodyPr vert="horz" anchor="ctr" anchorCtr="0"/>
          <a:lstStyle>
            <a:lvl1pPr marL="0" indent="0" algn="ctr">
              <a:buNone/>
              <a:defRPr sz="1600"/>
            </a:lvl1pPr>
          </a:lstStyle>
          <a:p>
            <a:pPr lvl="0"/>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4280984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4662000" y="2421617"/>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6" name="Plassholder for bilde 4"/>
          <p:cNvSpPr>
            <a:spLocks noGrp="1"/>
          </p:cNvSpPr>
          <p:nvPr>
            <p:ph type="pic" sz="quarter" idx="13" hasCustomPrompt="1"/>
          </p:nvPr>
        </p:nvSpPr>
        <p:spPr>
          <a:xfrm>
            <a:off x="179512" y="2415600"/>
            <a:ext cx="4302000" cy="205560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167249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6" name="Plassholder for bilde 4"/>
          <p:cNvSpPr>
            <a:spLocks noGrp="1"/>
          </p:cNvSpPr>
          <p:nvPr>
            <p:ph type="pic" sz="quarter" idx="13" hasCustomPrompt="1"/>
          </p:nvPr>
        </p:nvSpPr>
        <p:spPr>
          <a:xfrm>
            <a:off x="179512" y="24156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7" name="Plassholder for bilde 4"/>
          <p:cNvSpPr>
            <a:spLocks noGrp="1"/>
          </p:cNvSpPr>
          <p:nvPr>
            <p:ph type="pic" sz="quarter" idx="14" hasCustomPrompt="1"/>
          </p:nvPr>
        </p:nvSpPr>
        <p:spPr>
          <a:xfrm>
            <a:off x="3168000" y="24156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8" name="Plassholder for bilde 4"/>
          <p:cNvSpPr>
            <a:spLocks noGrp="1"/>
          </p:cNvSpPr>
          <p:nvPr>
            <p:ph type="pic" sz="quarter" idx="15" hasCustomPrompt="1"/>
          </p:nvPr>
        </p:nvSpPr>
        <p:spPr>
          <a:xfrm>
            <a:off x="6156000" y="2415600"/>
            <a:ext cx="2808000" cy="2055600"/>
          </a:xfrm>
          <a:prstGeom prst="rect">
            <a:avLst/>
          </a:prstGeom>
        </p:spPr>
        <p:txBody>
          <a:bodyPr>
            <a:normAutofit/>
          </a:bodyPr>
          <a:lstStyle>
            <a:lvl1pPr marL="0" indent="0">
              <a:buNone/>
              <a:defRPr sz="14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394636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180000" y="180000"/>
            <a:ext cx="8784000" cy="42912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Tittel 1"/>
          <p:cNvSpPr>
            <a:spLocks noGrp="1"/>
          </p:cNvSpPr>
          <p:nvPr>
            <p:ph type="ctrTitle" hasCustomPrompt="1"/>
          </p:nvPr>
        </p:nvSpPr>
        <p:spPr>
          <a:xfrm>
            <a:off x="685800" y="1799201"/>
            <a:ext cx="7772400" cy="1102519"/>
          </a:xfrm>
          <a:prstGeom prst="rect">
            <a:avLst/>
          </a:prstGeom>
        </p:spPr>
        <p:txBody>
          <a:bodyPr/>
          <a:lstStyle>
            <a:lvl1pPr algn="ctr">
              <a:defRPr>
                <a:solidFill>
                  <a:schemeClr val="bg1"/>
                </a:solidFill>
              </a:defRPr>
            </a:lvl1pPr>
          </a:lstStyle>
          <a:p>
            <a:r>
              <a:rPr lang="nb-NO" dirty="0"/>
              <a:t>EDIT THIS TEXT</a:t>
            </a:r>
          </a:p>
        </p:txBody>
      </p:sp>
    </p:spTree>
    <p:extLst>
      <p:ext uri="{BB962C8B-B14F-4D97-AF65-F5344CB8AC3E}">
        <p14:creationId xmlns:p14="http://schemas.microsoft.com/office/powerpoint/2010/main" val="3262645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05B1F8-D9C5-6A46-A482-D240A33A4BB4}"/>
              </a:ext>
            </a:extLst>
          </p:cNvPr>
          <p:cNvSpPr/>
          <p:nvPr userDrawn="1"/>
        </p:nvSpPr>
        <p:spPr>
          <a:xfrm>
            <a:off x="0" y="20538"/>
            <a:ext cx="9144000" cy="5143500"/>
          </a:xfrm>
          <a:prstGeom prst="rect">
            <a:avLst/>
          </a:prstGeom>
          <a:solidFill>
            <a:srgbClr val="6666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EF90920-BFB1-F648-87FA-E7F41D44CCDE}"/>
              </a:ext>
            </a:extLst>
          </p:cNvPr>
          <p:cNvPicPr>
            <a:picLocks noChangeAspect="1"/>
          </p:cNvPicPr>
          <p:nvPr userDrawn="1"/>
        </p:nvPicPr>
        <p:blipFill>
          <a:blip r:embed="rId2"/>
          <a:stretch>
            <a:fillRect/>
          </a:stretch>
        </p:blipFill>
        <p:spPr>
          <a:xfrm>
            <a:off x="3311860" y="1291072"/>
            <a:ext cx="2520280" cy="2520280"/>
          </a:xfrm>
          <a:prstGeom prst="rect">
            <a:avLst/>
          </a:prstGeom>
        </p:spPr>
      </p:pic>
      <p:sp>
        <p:nvSpPr>
          <p:cNvPr id="13" name="TextBox 12">
            <a:extLst>
              <a:ext uri="{FF2B5EF4-FFF2-40B4-BE49-F238E27FC236}">
                <a16:creationId xmlns:a16="http://schemas.microsoft.com/office/drawing/2014/main" id="{3FD6CF6E-0CB1-EA4E-89D7-5B9FE9B14E53}"/>
              </a:ext>
            </a:extLst>
          </p:cNvPr>
          <p:cNvSpPr txBox="1"/>
          <p:nvPr userDrawn="1"/>
        </p:nvSpPr>
        <p:spPr>
          <a:xfrm>
            <a:off x="2195736" y="3739863"/>
            <a:ext cx="4752528" cy="400110"/>
          </a:xfrm>
          <a:prstGeom prst="rect">
            <a:avLst/>
          </a:prstGeom>
        </p:spPr>
        <p:txBody>
          <a:bodyPr wrap="square" rtlCol="0" anchor="ctr" anchorCtr="0">
            <a:spAutoFit/>
          </a:bodyPr>
          <a:lstStyle/>
          <a:p>
            <a:pPr algn="ctr"/>
            <a:r>
              <a:rPr lang="es-ES" sz="2000" dirty="0">
                <a:solidFill>
                  <a:schemeClr val="tx2">
                    <a:lumMod val="60000"/>
                    <a:lumOff val="40000"/>
                  </a:schemeClr>
                </a:solidFill>
              </a:rPr>
              <a:t>www.nrc.org.co</a:t>
            </a:r>
            <a:endParaRPr lang="en-US" sz="2000" dirty="0">
              <a:solidFill>
                <a:schemeClr val="tx2">
                  <a:lumMod val="60000"/>
                  <a:lumOff val="40000"/>
                </a:schemeClr>
              </a:solidFill>
            </a:endParaRPr>
          </a:p>
        </p:txBody>
      </p:sp>
      <p:grpSp>
        <p:nvGrpSpPr>
          <p:cNvPr id="22" name="Group 21">
            <a:extLst>
              <a:ext uri="{FF2B5EF4-FFF2-40B4-BE49-F238E27FC236}">
                <a16:creationId xmlns:a16="http://schemas.microsoft.com/office/drawing/2014/main" id="{6DFF6702-1CBB-0548-BA87-AE8F749CFAE2}"/>
              </a:ext>
            </a:extLst>
          </p:cNvPr>
          <p:cNvGrpSpPr/>
          <p:nvPr userDrawn="1"/>
        </p:nvGrpSpPr>
        <p:grpSpPr>
          <a:xfrm>
            <a:off x="1979712" y="4349349"/>
            <a:ext cx="5184577" cy="584775"/>
            <a:chOff x="2123728" y="4349349"/>
            <a:chExt cx="5184577" cy="584775"/>
          </a:xfrm>
        </p:grpSpPr>
        <p:sp>
          <p:nvSpPr>
            <p:cNvPr id="15" name="TextBox 14">
              <a:extLst>
                <a:ext uri="{FF2B5EF4-FFF2-40B4-BE49-F238E27FC236}">
                  <a16:creationId xmlns:a16="http://schemas.microsoft.com/office/drawing/2014/main" id="{B2D3B52B-8A16-264F-BE22-D01CD7C09327}"/>
                </a:ext>
              </a:extLst>
            </p:cNvPr>
            <p:cNvSpPr txBox="1"/>
            <p:nvPr userDrawn="1"/>
          </p:nvSpPr>
          <p:spPr>
            <a:xfrm>
              <a:off x="2367825" y="4349349"/>
              <a:ext cx="4940480" cy="584775"/>
            </a:xfrm>
            <a:prstGeom prst="rect">
              <a:avLst/>
            </a:prstGeom>
          </p:spPr>
          <p:txBody>
            <a:bodyPr wrap="square" rtlCol="0" anchor="ctr" anchorCtr="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s-ES" sz="1600" dirty="0">
                  <a:solidFill>
                    <a:schemeClr val="tx2">
                      <a:lumMod val="60000"/>
                      <a:lumOff val="40000"/>
                    </a:schemeClr>
                  </a:solidFill>
                </a:rPr>
                <a:t>Consejo Noruego para Refugiados		 @NRC_LAC </a:t>
              </a:r>
              <a:endParaRPr lang="en-US" sz="1600" dirty="0">
                <a:solidFill>
                  <a:schemeClr val="tx2">
                    <a:lumMod val="60000"/>
                    <a:lumOff val="40000"/>
                  </a:schemeClr>
                </a:solidFill>
              </a:endParaRPr>
            </a:p>
            <a:p>
              <a:pPr algn="ctr"/>
              <a:endParaRPr lang="en-US" sz="1600" dirty="0">
                <a:solidFill>
                  <a:schemeClr val="tx2">
                    <a:lumMod val="60000"/>
                    <a:lumOff val="40000"/>
                  </a:schemeClr>
                </a:solidFill>
              </a:endParaRPr>
            </a:p>
          </p:txBody>
        </p:sp>
        <p:pic>
          <p:nvPicPr>
            <p:cNvPr id="17" name="Picture 16">
              <a:extLst>
                <a:ext uri="{FF2B5EF4-FFF2-40B4-BE49-F238E27FC236}">
                  <a16:creationId xmlns:a16="http://schemas.microsoft.com/office/drawing/2014/main" id="{4BFC295B-8B25-7A44-83B4-2F98053C1441}"/>
                </a:ext>
              </a:extLst>
            </p:cNvPr>
            <p:cNvPicPr>
              <a:picLocks noChangeAspect="1"/>
            </p:cNvPicPr>
            <p:nvPr userDrawn="1"/>
          </p:nvPicPr>
          <p:blipFill>
            <a:blip r:embed="rId3" cstate="screen">
              <a:lum bright="70000" contrast="-70000"/>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2123728" y="4392323"/>
              <a:ext cx="286345" cy="286345"/>
            </a:xfrm>
            <a:prstGeom prst="rect">
              <a:avLst/>
            </a:prstGeom>
          </p:spPr>
        </p:pic>
        <p:pic>
          <p:nvPicPr>
            <p:cNvPr id="21" name="Picture 20">
              <a:extLst>
                <a:ext uri="{FF2B5EF4-FFF2-40B4-BE49-F238E27FC236}">
                  <a16:creationId xmlns:a16="http://schemas.microsoft.com/office/drawing/2014/main" id="{8A91265E-0126-3C4E-95E5-ADE3087BE149}"/>
                </a:ext>
              </a:extLst>
            </p:cNvPr>
            <p:cNvPicPr>
              <a:picLocks noChangeAspect="1"/>
            </p:cNvPicPr>
            <p:nvPr userDrawn="1"/>
          </p:nvPicPr>
          <p:blipFill>
            <a:blip r:embed="rId5" cstate="screen">
              <a:lum bright="70000" contrast="-70000"/>
              <a:extLst>
                <a:ext uri="{28A0092B-C50C-407E-A947-70E740481C1C}">
                  <a14:useLocalDpi xmlns:a14="http://schemas.microsoft.com/office/drawing/2010/main"/>
                </a:ext>
              </a:extLst>
            </a:blip>
            <a:stretch>
              <a:fillRect/>
            </a:stretch>
          </p:blipFill>
          <p:spPr>
            <a:xfrm>
              <a:off x="5790009" y="4349349"/>
              <a:ext cx="372294" cy="372294"/>
            </a:xfrm>
            <a:prstGeom prst="rect">
              <a:avLst/>
            </a:prstGeom>
          </p:spPr>
        </p:pic>
      </p:grpSp>
    </p:spTree>
    <p:extLst>
      <p:ext uri="{BB962C8B-B14F-4D97-AF65-F5344CB8AC3E}">
        <p14:creationId xmlns:p14="http://schemas.microsoft.com/office/powerpoint/2010/main" val="3055876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070626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9365806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330500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8737354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629842" y="1878806"/>
            <a:ext cx="3868340" cy="2763441"/>
          </a:xfrm>
        </p:spPr>
        <p:txBody>
          <a:bodyPr/>
          <a:lstStyle/>
          <a:p>
            <a:pPr lvl="0"/>
            <a:r>
              <a:rPr lang="es-ES"/>
              <a:t>Editar los estilos de texto del patrón
Segundo nivel
Tercer nivel
Cuarto nivel
Quinto nivel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los estilos de texto del patrón
Segundo nivel
Tercer nivel
Cuarto nivel
Quinto nivel</a:t>
            </a:r>
            <a:endParaRPr lang="en-US" dirty="0"/>
          </a:p>
        </p:txBody>
      </p:sp>
      <p:sp>
        <p:nvSpPr>
          <p:cNvPr id="6" name="Content Placeholder 5"/>
          <p:cNvSpPr>
            <a:spLocks noGrp="1"/>
          </p:cNvSpPr>
          <p:nvPr>
            <p:ph sz="quarter" idx="4"/>
          </p:nvPr>
        </p:nvSpPr>
        <p:spPr>
          <a:xfrm>
            <a:off x="4629150" y="1878806"/>
            <a:ext cx="3887391" cy="2763441"/>
          </a:xfrm>
        </p:spPr>
        <p:txBody>
          <a:bodyPr/>
          <a:lstStyle/>
          <a:p>
            <a:pPr lvl="0"/>
            <a:r>
              <a:rPr lang="es-ES"/>
              <a:t>Editar los estilos de texto del patrón
Segundo nivel
Tercer nivel
Cuarto nivel
Quinto nivel</a:t>
            </a:r>
            <a:endParaRPr lang="en-US" dirty="0"/>
          </a:p>
        </p:txBody>
      </p:sp>
      <p:sp>
        <p:nvSpPr>
          <p:cNvPr id="7" name="Date Placeholder 6"/>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8" name="Footer Placeholder 7"/>
          <p:cNvSpPr>
            <a:spLocks noGrp="1"/>
          </p:cNvSpPr>
          <p:nvPr>
            <p:ph type="ftr" sz="quarter" idx="11"/>
          </p:nvPr>
        </p:nvSpPr>
        <p:spPr/>
        <p:txBody>
          <a:bodyPr/>
          <a:lstStyle/>
          <a:p>
            <a:endParaRPr lang="es-CO" dirty="0"/>
          </a:p>
        </p:txBody>
      </p:sp>
      <p:sp>
        <p:nvSpPr>
          <p:cNvPr id="9" name="Slide Number Placeholder 8"/>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10181355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4" name="Footer Placeholder 3"/>
          <p:cNvSpPr>
            <a:spLocks noGrp="1"/>
          </p:cNvSpPr>
          <p:nvPr>
            <p:ph type="ftr" sz="quarter" idx="11"/>
          </p:nvPr>
        </p:nvSpPr>
        <p:spPr/>
        <p:txBody>
          <a:bodyPr/>
          <a:lstStyle/>
          <a:p>
            <a:endParaRPr lang="es-CO" dirty="0"/>
          </a:p>
        </p:txBody>
      </p:sp>
      <p:sp>
        <p:nvSpPr>
          <p:cNvPr id="5" name="Slide Number Placeholder 4"/>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3924892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3" name="Footer Placeholder 2"/>
          <p:cNvSpPr>
            <a:spLocks noGrp="1"/>
          </p:cNvSpPr>
          <p:nvPr>
            <p:ph type="ftr" sz="quarter" idx="11"/>
          </p:nvPr>
        </p:nvSpPr>
        <p:spPr/>
        <p:txBody>
          <a:bodyPr/>
          <a:lstStyle/>
          <a:p>
            <a:endParaRPr lang="es-CO" dirty="0"/>
          </a:p>
        </p:txBody>
      </p:sp>
      <p:sp>
        <p:nvSpPr>
          <p:cNvPr id="4" name="Slide Number Placeholder 3"/>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5644295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Editar los estilos de texto del patrón
Segundo nivel
Tercer nivel
Cuarto nivel
Quinto nivel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0332023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7863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dirty="0"/>
              <a:t>Edit </a:t>
            </a:r>
            <a:r>
              <a:rPr lang="nb-NO" dirty="0" err="1"/>
              <a:t>this</a:t>
            </a:r>
            <a:r>
              <a:rPr lang="nb-NO" dirty="0"/>
              <a:t> </a:t>
            </a:r>
            <a:r>
              <a:rPr lang="nb-NO" dirty="0" err="1"/>
              <a:t>text</a:t>
            </a:r>
            <a:endParaRPr lang="nb-NO" dirty="0"/>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33067762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8421259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D690E37E-05F4-674C-AD4E-2106243F5975}" type="datetimeFigureOut">
              <a:rPr lang="es-CO" smtClean="0"/>
              <a:t>21/07/2022</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dirty="0"/>
          </a:p>
        </p:txBody>
      </p:sp>
    </p:spTree>
    <p:extLst>
      <p:ext uri="{BB962C8B-B14F-4D97-AF65-F5344CB8AC3E}">
        <p14:creationId xmlns:p14="http://schemas.microsoft.com/office/powerpoint/2010/main" val="2834827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dirty="0"/>
              <a:t>Edit </a:t>
            </a:r>
            <a:r>
              <a:rPr lang="nb-NO" dirty="0" err="1"/>
              <a:t>this</a:t>
            </a:r>
            <a:r>
              <a:rPr lang="nb-NO" dirty="0"/>
              <a:t> </a:t>
            </a:r>
            <a:r>
              <a:rPr lang="nb-NO" dirty="0" err="1"/>
              <a:t>text</a:t>
            </a:r>
            <a:endParaRPr lang="nb-NO" dirty="0"/>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a:p>
            <a:r>
              <a:rPr lang="nb-NO" dirty="0"/>
              <a:t>And </a:t>
            </a:r>
            <a:r>
              <a:rPr lang="nb-NO" dirty="0" err="1"/>
              <a:t>edit</a:t>
            </a:r>
            <a:r>
              <a:rPr lang="nb-NO" dirty="0"/>
              <a:t> </a:t>
            </a:r>
            <a:r>
              <a:rPr lang="nb-NO" dirty="0" err="1"/>
              <a:t>this</a:t>
            </a:r>
            <a:r>
              <a:rPr lang="nb-NO" dirty="0"/>
              <a:t> </a:t>
            </a:r>
            <a:r>
              <a:rPr lang="nb-NO" dirty="0" err="1"/>
              <a:t>text</a:t>
            </a:r>
            <a:r>
              <a:rPr lang="nb-NO" dirty="0"/>
              <a:t> </a:t>
            </a:r>
            <a:r>
              <a:rPr lang="nb-NO" dirty="0" err="1"/>
              <a:t>too</a:t>
            </a:r>
            <a:endParaRPr lang="nb-NO" dirty="0"/>
          </a:p>
          <a:p>
            <a:r>
              <a:rPr lang="nb-NO" dirty="0"/>
              <a:t>This </a:t>
            </a:r>
            <a:r>
              <a:rPr lang="nb-NO" dirty="0" err="1"/>
              <a:t>text</a:t>
            </a:r>
            <a:r>
              <a:rPr lang="nb-NO" dirty="0"/>
              <a:t> </a:t>
            </a:r>
            <a:r>
              <a:rPr lang="nb-NO" dirty="0" err="1"/>
              <a:t>should</a:t>
            </a:r>
            <a:r>
              <a:rPr lang="nb-NO" dirty="0"/>
              <a:t> be </a:t>
            </a:r>
            <a:r>
              <a:rPr lang="nb-NO" dirty="0" err="1"/>
              <a:t>edited</a:t>
            </a:r>
            <a:endParaRPr lang="nb-NO" dirty="0"/>
          </a:p>
          <a:p>
            <a:endParaRPr lang="nb-NO" dirty="0"/>
          </a:p>
          <a:p>
            <a:endParaRPr lang="nb-NO" dirty="0"/>
          </a:p>
        </p:txBody>
      </p:sp>
    </p:spTree>
    <p:extLst>
      <p:ext uri="{BB962C8B-B14F-4D97-AF65-F5344CB8AC3E}">
        <p14:creationId xmlns:p14="http://schemas.microsoft.com/office/powerpoint/2010/main" val="1604338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heading">
    <p:spTree>
      <p:nvGrpSpPr>
        <p:cNvPr id="1" name=""/>
        <p:cNvGrpSpPr/>
        <p:nvPr/>
      </p:nvGrpSpPr>
      <p:grpSpPr>
        <a:xfrm>
          <a:off x="0" y="0"/>
          <a:ext cx="0" cy="0"/>
          <a:chOff x="0" y="0"/>
          <a:chExt cx="0" cy="0"/>
        </a:xfrm>
      </p:grpSpPr>
      <p:sp>
        <p:nvSpPr>
          <p:cNvPr id="4" name="Rektangel 3"/>
          <p:cNvSpPr/>
          <p:nvPr userDrawn="1"/>
        </p:nvSpPr>
        <p:spPr>
          <a:xfrm>
            <a:off x="180000" y="180000"/>
            <a:ext cx="8784488"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5" name="Undertittel 2"/>
          <p:cNvSpPr>
            <a:spLocks noGrp="1"/>
          </p:cNvSpPr>
          <p:nvPr>
            <p:ph type="subTitle" idx="1" hasCustomPrompt="1"/>
          </p:nvPr>
        </p:nvSpPr>
        <p:spPr>
          <a:xfrm>
            <a:off x="323528" y="512677"/>
            <a:ext cx="8496944"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01632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chemeClr val="tx2"/>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16161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hasCustomPrompt="1"/>
          </p:nvPr>
        </p:nvSpPr>
        <p:spPr>
          <a:xfrm>
            <a:off x="180000" y="180000"/>
            <a:ext cx="8784000" cy="4291200"/>
          </a:xfrm>
          <a:prstGeom prst="rect">
            <a:avLst/>
          </a:prstGeom>
        </p:spPr>
        <p:txBody>
          <a:bodyPr vert="horz"/>
          <a:lstStyle>
            <a:lvl1pPr marL="0" indent="0">
              <a:buNone/>
              <a:defRPr sz="2800">
                <a:solidFill>
                  <a:schemeClr val="tx1">
                    <a:lumMod val="50000"/>
                    <a:lumOff val="50000"/>
                  </a:schemeClr>
                </a:solidFill>
              </a:defRPr>
            </a:lvl1pPr>
          </a:lstStyle>
          <a:p>
            <a:r>
              <a:rPr lang="nb-NO" dirty="0" err="1"/>
              <a:t>Click</a:t>
            </a:r>
            <a:r>
              <a:rPr lang="nb-NO" dirty="0"/>
              <a:t> </a:t>
            </a:r>
            <a:r>
              <a:rPr lang="nb-NO" dirty="0" err="1"/>
              <a:t>icon</a:t>
            </a:r>
            <a:r>
              <a:rPr lang="nb-NO" dirty="0"/>
              <a:t> to </a:t>
            </a:r>
            <a:r>
              <a:rPr lang="nb-NO" dirty="0" err="1"/>
              <a:t>insert</a:t>
            </a:r>
            <a:r>
              <a:rPr lang="nb-NO" dirty="0"/>
              <a:t> video.</a:t>
            </a:r>
          </a:p>
        </p:txBody>
      </p:sp>
    </p:spTree>
    <p:extLst>
      <p:ext uri="{BB962C8B-B14F-4D97-AF65-F5344CB8AC3E}">
        <p14:creationId xmlns:p14="http://schemas.microsoft.com/office/powerpoint/2010/main" val="175236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Heading">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2" name="Tittel 1"/>
          <p:cNvSpPr>
            <a:spLocks noGrp="1"/>
          </p:cNvSpPr>
          <p:nvPr>
            <p:ph type="title" hasCustomPrompt="1"/>
          </p:nvPr>
        </p:nvSpPr>
        <p:spPr>
          <a:xfrm>
            <a:off x="2339752" y="2931790"/>
            <a:ext cx="4536504" cy="857250"/>
          </a:xfrm>
          <a:prstGeom prst="rect">
            <a:avLst/>
          </a:prstGeom>
          <a:solidFill>
            <a:schemeClr val="tx1">
              <a:lumMod val="85000"/>
              <a:lumOff val="15000"/>
              <a:alpha val="75000"/>
            </a:schemeClr>
          </a:solidFill>
        </p:spPr>
        <p:txBody>
          <a:bodyPr vert="horz"/>
          <a:lstStyle>
            <a:lvl1pPr>
              <a:defRPr>
                <a:solidFill>
                  <a:schemeClr val="bg1"/>
                </a:solidFill>
              </a:defRPr>
            </a:lvl1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98860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Image (1)">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3168000" y="180000"/>
            <a:ext cx="5796000" cy="4291200"/>
          </a:xfrm>
          <a:prstGeom prst="rect">
            <a:avLst/>
          </a:prstGeom>
        </p:spPr>
        <p:txBody>
          <a:bodyPr>
            <a:normAutofit/>
          </a:bodyPr>
          <a:lstStyle>
            <a:lvl1pPr marL="0" indent="0">
              <a:buNone/>
              <a:defRPr sz="1600" baseline="0">
                <a:solidFill>
                  <a:srgbClr val="808080"/>
                </a:solidFill>
              </a:defRPr>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4" name="Rektangel 3"/>
          <p:cNvSpPr/>
          <p:nvPr userDrawn="1"/>
        </p:nvSpPr>
        <p:spPr>
          <a:xfrm>
            <a:off x="180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dirty="0"/>
          </a:p>
        </p:txBody>
      </p:sp>
      <p:sp>
        <p:nvSpPr>
          <p:cNvPr id="6" name="Undertittel 2"/>
          <p:cNvSpPr>
            <a:spLocks noGrp="1"/>
          </p:cNvSpPr>
          <p:nvPr>
            <p:ph type="subTitle" idx="1" hasCustomPrompt="1"/>
          </p:nvPr>
        </p:nvSpPr>
        <p:spPr>
          <a:xfrm>
            <a:off x="323528"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08801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nul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9FB1799-0C2A-7F45-B173-92E86B1CA4FB}"/>
              </a:ext>
            </a:extLst>
          </p:cNvPr>
          <p:cNvGrpSpPr/>
          <p:nvPr userDrawn="1"/>
        </p:nvGrpSpPr>
        <p:grpSpPr>
          <a:xfrm>
            <a:off x="4544" y="4643437"/>
            <a:ext cx="9144000" cy="500063"/>
            <a:chOff x="4544" y="4643437"/>
            <a:chExt cx="9144000" cy="500063"/>
          </a:xfrm>
        </p:grpSpPr>
        <p:sp>
          <p:nvSpPr>
            <p:cNvPr id="2" name="Rectangle 1">
              <a:extLst>
                <a:ext uri="{FF2B5EF4-FFF2-40B4-BE49-F238E27FC236}">
                  <a16:creationId xmlns:a16="http://schemas.microsoft.com/office/drawing/2014/main" id="{30F0AD61-7F7C-0744-85FA-E783935BEBEE}"/>
                </a:ext>
              </a:extLst>
            </p:cNvPr>
            <p:cNvSpPr/>
            <p:nvPr userDrawn="1"/>
          </p:nvSpPr>
          <p:spPr>
            <a:xfrm>
              <a:off x="4544" y="4643437"/>
              <a:ext cx="9144000" cy="50006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4CD98F6E-2244-7747-8F04-F9BF5D443F29}"/>
                </a:ext>
              </a:extLst>
            </p:cNvPr>
            <p:cNvPicPr>
              <a:picLocks noChangeAspect="1"/>
            </p:cNvPicPr>
            <p:nvPr userDrawn="1"/>
          </p:nvPicPr>
          <p:blipFill rotWithShape="1">
            <a:blip r:embed="rId22" cstate="screen">
              <a:extLst>
                <a:ext uri="{28A0092B-C50C-407E-A947-70E740481C1C}">
                  <a14:useLocalDpi xmlns:a14="http://schemas.microsoft.com/office/drawing/2010/main"/>
                </a:ext>
              </a:extLst>
            </a:blip>
            <a:srcRect t="12959" r="7839" b="58166"/>
            <a:stretch/>
          </p:blipFill>
          <p:spPr>
            <a:xfrm>
              <a:off x="7600880" y="4720273"/>
              <a:ext cx="1448539" cy="346390"/>
            </a:xfrm>
            <a:prstGeom prst="rect">
              <a:avLst/>
            </a:prstGeom>
          </p:spPr>
        </p:pic>
      </p:grpSp>
    </p:spTree>
    <p:extLst>
      <p:ext uri="{BB962C8B-B14F-4D97-AF65-F5344CB8AC3E}">
        <p14:creationId xmlns:p14="http://schemas.microsoft.com/office/powerpoint/2010/main" val="3494257534"/>
      </p:ext>
    </p:extLst>
  </p:cSld>
  <p:clrMap bg1="lt1" tx1="dk1" bg2="lt2" tx2="dk2" accent1="accent1" accent2="accent2" accent3="accent3" accent4="accent4" accent5="accent5" accent6="accent6" hlink="hlink" folHlink="folHlink"/>
  <p:sldLayoutIdLst>
    <p:sldLayoutId id="2147483681" r:id="rId1"/>
    <p:sldLayoutId id="2147483651" r:id="rId2"/>
    <p:sldLayoutId id="2147483682" r:id="rId3"/>
    <p:sldLayoutId id="2147483697" r:id="rId4"/>
    <p:sldLayoutId id="2147483695" r:id="rId5"/>
    <p:sldLayoutId id="2147483652" r:id="rId6"/>
    <p:sldLayoutId id="2147483698" r:id="rId7"/>
    <p:sldLayoutId id="2147483690" r:id="rId8"/>
    <p:sldLayoutId id="2147483692" r:id="rId9"/>
    <p:sldLayoutId id="2147483686" r:id="rId10"/>
    <p:sldLayoutId id="2147483691" r:id="rId11"/>
    <p:sldLayoutId id="2147483694" r:id="rId12"/>
    <p:sldLayoutId id="2147483693" r:id="rId13"/>
    <p:sldLayoutId id="2147483683" r:id="rId14"/>
    <p:sldLayoutId id="2147483688" r:id="rId15"/>
    <p:sldLayoutId id="2147483684" r:id="rId16"/>
    <p:sldLayoutId id="2147483687" r:id="rId17"/>
    <p:sldLayoutId id="2147483689" r:id="rId18"/>
    <p:sldLayoutId id="2147483685" r:id="rId19"/>
    <p:sldLayoutId id="2147483696" r:id="rId2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3EC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dirty="0"/>
              <a:t>Editar los estilos de texto del patrón
Segundo nivel
Tercer nivel
Cuarto nivel
Quinto nivel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b="0" i="0">
                <a:solidFill>
                  <a:schemeClr val="tx1">
                    <a:tint val="75000"/>
                  </a:schemeClr>
                </a:solidFill>
                <a:latin typeface="Arial" panose="020B0604020202020204" pitchFamily="34" charset="0"/>
              </a:defRPr>
            </a:lvl1pPr>
          </a:lstStyle>
          <a:p>
            <a:fld id="{D690E37E-05F4-674C-AD4E-2106243F5975}" type="datetimeFigureOut">
              <a:rPr lang="es-CO" smtClean="0"/>
              <a:pPr/>
              <a:t>21/07/2022</a:t>
            </a:fld>
            <a:endParaRPr lang="es-CO"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b="0" i="0">
                <a:solidFill>
                  <a:schemeClr val="tx1">
                    <a:tint val="75000"/>
                  </a:schemeClr>
                </a:solidFill>
                <a:latin typeface="Arial" panose="020B0604020202020204" pitchFamily="34" charset="0"/>
              </a:defRPr>
            </a:lvl1pPr>
          </a:lstStyle>
          <a:p>
            <a:endParaRPr lang="es-CO"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b="0" i="0">
                <a:solidFill>
                  <a:schemeClr val="tx1">
                    <a:tint val="75000"/>
                  </a:schemeClr>
                </a:solidFill>
                <a:latin typeface="Arial" panose="020B0604020202020204" pitchFamily="34" charset="0"/>
              </a:defRPr>
            </a:lvl1pPr>
          </a:lstStyle>
          <a:p>
            <a:fld id="{F16F0B8E-66C2-2049-9E7A-AFFB689CC94E}" type="slidenum">
              <a:rPr lang="es-CO" smtClean="0"/>
              <a:pPr/>
              <a:t>‹Nº›</a:t>
            </a:fld>
            <a:endParaRPr lang="es-CO" dirty="0"/>
          </a:p>
        </p:txBody>
      </p:sp>
    </p:spTree>
    <p:extLst>
      <p:ext uri="{BB962C8B-B14F-4D97-AF65-F5344CB8AC3E}">
        <p14:creationId xmlns:p14="http://schemas.microsoft.com/office/powerpoint/2010/main" val="158429006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9C6E5F6D-E708-2541-A0C8-768542CA1B2A}"/>
              </a:ext>
            </a:extLst>
          </p:cNvPr>
          <p:cNvSpPr/>
          <p:nvPr/>
        </p:nvSpPr>
        <p:spPr>
          <a:xfrm>
            <a:off x="-1" y="0"/>
            <a:ext cx="4572000" cy="5143500"/>
          </a:xfrm>
          <a:prstGeom prst="rect">
            <a:avLst/>
          </a:prstGeom>
          <a:solidFill>
            <a:srgbClr val="E43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s-CO" sz="1350" dirty="0">
              <a:solidFill>
                <a:srgbClr val="E43866"/>
              </a:solidFill>
              <a:latin typeface="Arial" panose="020B0604020202020204" pitchFamily="34" charset="0"/>
            </a:endParaRPr>
          </a:p>
        </p:txBody>
      </p:sp>
      <p:pic>
        <p:nvPicPr>
          <p:cNvPr id="7" name="Imagen 6">
            <a:extLst>
              <a:ext uri="{FF2B5EF4-FFF2-40B4-BE49-F238E27FC236}">
                <a16:creationId xmlns:a16="http://schemas.microsoft.com/office/drawing/2014/main" id="{5E90E59F-664F-B247-BABD-CC1CDF8ED200}"/>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878774" y="1420491"/>
            <a:ext cx="1951681" cy="371264"/>
          </a:xfrm>
          <a:prstGeom prst="rect">
            <a:avLst/>
          </a:prstGeom>
        </p:spPr>
      </p:pic>
      <p:sp>
        <p:nvSpPr>
          <p:cNvPr id="9" name="CuadroTexto 8">
            <a:extLst>
              <a:ext uri="{FF2B5EF4-FFF2-40B4-BE49-F238E27FC236}">
                <a16:creationId xmlns:a16="http://schemas.microsoft.com/office/drawing/2014/main" id="{F34CD10D-905D-3947-A650-33A2203D5DC4}"/>
              </a:ext>
            </a:extLst>
          </p:cNvPr>
          <p:cNvSpPr txBox="1"/>
          <p:nvPr/>
        </p:nvSpPr>
        <p:spPr>
          <a:xfrm>
            <a:off x="436816" y="1718049"/>
            <a:ext cx="3697768" cy="369332"/>
          </a:xfrm>
          <a:prstGeom prst="rect">
            <a:avLst/>
          </a:prstGeom>
          <a:noFill/>
        </p:spPr>
        <p:txBody>
          <a:bodyPr wrap="square" rtlCol="0">
            <a:spAutoFit/>
          </a:bodyPr>
          <a:lstStyle/>
          <a:p>
            <a:pPr algn="ctr" defTabSz="342900"/>
            <a:r>
              <a:rPr lang="es-ES" dirty="0">
                <a:solidFill>
                  <a:srgbClr val="E3ECF8"/>
                </a:solidFill>
                <a:latin typeface="Arial" panose="020B0604020202020204" pitchFamily="34" charset="0"/>
                <a:cs typeface="Arial" panose="020B0604020202020204" pitchFamily="34" charset="0"/>
              </a:rPr>
              <a:t>CO1.PCCNTR.3134494 DE 2021 </a:t>
            </a:r>
            <a:r>
              <a:rPr lang="es-CO" dirty="0">
                <a:solidFill>
                  <a:srgbClr val="E3ECF8"/>
                </a:solidFill>
                <a:latin typeface="Arial" panose="020B0604020202020204" pitchFamily="34" charset="0"/>
                <a:cs typeface="Arial" panose="020B0604020202020204" pitchFamily="34" charset="0"/>
              </a:rPr>
              <a:t> </a:t>
            </a:r>
          </a:p>
        </p:txBody>
      </p:sp>
      <p:sp>
        <p:nvSpPr>
          <p:cNvPr id="10" name="Rectángulo 9">
            <a:extLst>
              <a:ext uri="{FF2B5EF4-FFF2-40B4-BE49-F238E27FC236}">
                <a16:creationId xmlns:a16="http://schemas.microsoft.com/office/drawing/2014/main" id="{47D294CF-C86D-9449-A665-74E3810FA0E4}"/>
              </a:ext>
            </a:extLst>
          </p:cNvPr>
          <p:cNvSpPr/>
          <p:nvPr/>
        </p:nvSpPr>
        <p:spPr>
          <a:xfrm>
            <a:off x="360446" y="1481079"/>
            <a:ext cx="3697768" cy="98006"/>
          </a:xfrm>
          <a:prstGeom prst="rect">
            <a:avLst/>
          </a:prstGeom>
          <a:solidFill>
            <a:srgbClr val="436C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342900"/>
            <a:endParaRPr lang="es-CO" sz="1350" dirty="0">
              <a:solidFill>
                <a:prstClr val="white"/>
              </a:solidFill>
              <a:latin typeface="Arial" panose="020B0604020202020204" pitchFamily="34" charset="0"/>
            </a:endParaRPr>
          </a:p>
        </p:txBody>
      </p:sp>
      <p:sp>
        <p:nvSpPr>
          <p:cNvPr id="8" name="Rectángulo 7">
            <a:extLst>
              <a:ext uri="{FF2B5EF4-FFF2-40B4-BE49-F238E27FC236}">
                <a16:creationId xmlns:a16="http://schemas.microsoft.com/office/drawing/2014/main" id="{6427AF52-39C3-E647-8F55-F0278B8E943E}"/>
              </a:ext>
            </a:extLst>
          </p:cNvPr>
          <p:cNvSpPr/>
          <p:nvPr/>
        </p:nvSpPr>
        <p:spPr>
          <a:xfrm>
            <a:off x="243613" y="2504785"/>
            <a:ext cx="4084773" cy="1754326"/>
          </a:xfrm>
          <a:prstGeom prst="rect">
            <a:avLst/>
          </a:prstGeom>
        </p:spPr>
        <p:txBody>
          <a:bodyPr wrap="none">
            <a:spAutoFit/>
          </a:bodyPr>
          <a:lstStyle/>
          <a:p>
            <a:pPr algn="ctr" defTabSz="342900"/>
            <a:r>
              <a:rPr lang="es-CO" dirty="0">
                <a:solidFill>
                  <a:srgbClr val="E3ECF8"/>
                </a:solidFill>
                <a:latin typeface="Century Gothic" charset="0"/>
                <a:ea typeface="Century Gothic" charset="0"/>
                <a:cs typeface="Century Gothic" charset="0"/>
              </a:rPr>
              <a:t>Ministerio de Educación Nacional</a:t>
            </a:r>
          </a:p>
          <a:p>
            <a:pPr algn="ctr" defTabSz="342900"/>
            <a:r>
              <a:rPr lang="es-CO" dirty="0">
                <a:solidFill>
                  <a:srgbClr val="E3ECF8"/>
                </a:solidFill>
                <a:latin typeface="Century Gothic" charset="0"/>
                <a:ea typeface="Century Gothic" charset="0"/>
                <a:cs typeface="Century Gothic" charset="0"/>
              </a:rPr>
              <a:t>Consejo Noruego para Refugiados</a:t>
            </a:r>
          </a:p>
          <a:p>
            <a:pPr algn="ctr" defTabSz="342900"/>
            <a:endParaRPr lang="es-CO" dirty="0">
              <a:solidFill>
                <a:srgbClr val="E3ECF8"/>
              </a:solidFill>
              <a:latin typeface="Arial" panose="020B0604020202020204" pitchFamily="34" charset="0"/>
              <a:cs typeface="Arial" panose="020B0604020202020204" pitchFamily="34" charset="0"/>
            </a:endParaRPr>
          </a:p>
          <a:p>
            <a:pPr algn="ctr" defTabSz="342900"/>
            <a:endParaRPr lang="es-CO" dirty="0">
              <a:solidFill>
                <a:srgbClr val="E3ECF8"/>
              </a:solidFill>
              <a:latin typeface="Arial" panose="020B0604020202020204" pitchFamily="34" charset="0"/>
              <a:cs typeface="Arial" panose="020B0604020202020204" pitchFamily="34" charset="0"/>
            </a:endParaRPr>
          </a:p>
          <a:p>
            <a:pPr algn="ctr" defTabSz="342900"/>
            <a:endParaRPr lang="es-CO" dirty="0">
              <a:solidFill>
                <a:srgbClr val="E3ECF8"/>
              </a:solidFill>
              <a:latin typeface="Arial" panose="020B0604020202020204" pitchFamily="34" charset="0"/>
              <a:cs typeface="Arial" panose="020B0604020202020204" pitchFamily="34" charset="0"/>
            </a:endParaRPr>
          </a:p>
          <a:p>
            <a:pPr algn="ctr" defTabSz="342900"/>
            <a:endParaRPr lang="es-AR" dirty="0">
              <a:solidFill>
                <a:srgbClr val="E3ECF8"/>
              </a:solidFill>
              <a:latin typeface="Calibri" panose="020F0502020204030204"/>
            </a:endParaRPr>
          </a:p>
        </p:txBody>
      </p:sp>
      <p:sp>
        <p:nvSpPr>
          <p:cNvPr id="2" name="CuadroTexto 1">
            <a:extLst>
              <a:ext uri="{FF2B5EF4-FFF2-40B4-BE49-F238E27FC236}">
                <a16:creationId xmlns:a16="http://schemas.microsoft.com/office/drawing/2014/main" id="{8EE64448-ACF3-2B42-A8D8-D2E7D8871264}"/>
              </a:ext>
            </a:extLst>
          </p:cNvPr>
          <p:cNvSpPr txBox="1"/>
          <p:nvPr/>
        </p:nvSpPr>
        <p:spPr>
          <a:xfrm>
            <a:off x="5603362" y="954908"/>
            <a:ext cx="2454185" cy="300082"/>
          </a:xfrm>
          <a:prstGeom prst="rect">
            <a:avLst/>
          </a:prstGeom>
          <a:noFill/>
        </p:spPr>
        <p:txBody>
          <a:bodyPr wrap="square" rtlCol="0">
            <a:spAutoFit/>
          </a:bodyPr>
          <a:lstStyle/>
          <a:p>
            <a:pPr defTabSz="342900"/>
            <a:r>
              <a:rPr lang="es-CO" sz="1350" dirty="0">
                <a:solidFill>
                  <a:prstClr val="black"/>
                </a:solidFill>
                <a:latin typeface="Calibri" panose="020F0502020204030204"/>
              </a:rPr>
              <a:t>Con el apoyo y financiación de: </a:t>
            </a:r>
          </a:p>
        </p:txBody>
      </p:sp>
      <p:pic>
        <p:nvPicPr>
          <p:cNvPr id="5" name="Imagen 4">
            <a:extLst>
              <a:ext uri="{FF2B5EF4-FFF2-40B4-BE49-F238E27FC236}">
                <a16:creationId xmlns:a16="http://schemas.microsoft.com/office/drawing/2014/main" id="{A5FC22E8-9E76-42DE-9B81-48FDC43B8844}"/>
              </a:ext>
            </a:extLst>
          </p:cNvPr>
          <p:cNvPicPr>
            <a:picLocks noChangeAspect="1"/>
          </p:cNvPicPr>
          <p:nvPr/>
        </p:nvPicPr>
        <p:blipFill>
          <a:blip r:embed="rId3"/>
          <a:stretch>
            <a:fillRect/>
          </a:stretch>
        </p:blipFill>
        <p:spPr>
          <a:xfrm>
            <a:off x="5927556" y="2343771"/>
            <a:ext cx="2045252" cy="427138"/>
          </a:xfrm>
          <a:prstGeom prst="rect">
            <a:avLst/>
          </a:prstGeom>
        </p:spPr>
      </p:pic>
      <p:pic>
        <p:nvPicPr>
          <p:cNvPr id="16" name="Imagen 15">
            <a:extLst>
              <a:ext uri="{FF2B5EF4-FFF2-40B4-BE49-F238E27FC236}">
                <a16:creationId xmlns:a16="http://schemas.microsoft.com/office/drawing/2014/main" id="{0760D325-CA70-4167-BF1A-14EE7A43B707}"/>
              </a:ext>
            </a:extLst>
          </p:cNvPr>
          <p:cNvPicPr>
            <a:picLocks noChangeAspect="1"/>
          </p:cNvPicPr>
          <p:nvPr/>
        </p:nvPicPr>
        <p:blipFill>
          <a:blip r:embed="rId4"/>
          <a:stretch>
            <a:fillRect/>
          </a:stretch>
        </p:blipFill>
        <p:spPr>
          <a:xfrm>
            <a:off x="7202824" y="1308799"/>
            <a:ext cx="1325792" cy="653633"/>
          </a:xfrm>
          <a:prstGeom prst="rect">
            <a:avLst/>
          </a:prstGeom>
        </p:spPr>
      </p:pic>
      <p:pic>
        <p:nvPicPr>
          <p:cNvPr id="11" name="image1.jpeg"/>
          <p:cNvPicPr/>
          <p:nvPr/>
        </p:nvPicPr>
        <p:blipFill>
          <a:blip r:embed="rId5" cstate="print"/>
          <a:stretch>
            <a:fillRect/>
          </a:stretch>
        </p:blipFill>
        <p:spPr>
          <a:xfrm>
            <a:off x="7286108" y="3049956"/>
            <a:ext cx="771438" cy="941077"/>
          </a:xfrm>
          <a:prstGeom prst="rect">
            <a:avLst/>
          </a:prstGeom>
        </p:spPr>
      </p:pic>
      <p:pic>
        <p:nvPicPr>
          <p:cNvPr id="12" name="Imagen 11">
            <a:extLst>
              <a:ext uri="{FF2B5EF4-FFF2-40B4-BE49-F238E27FC236}">
                <a16:creationId xmlns:a16="http://schemas.microsoft.com/office/drawing/2014/main" id="{00000000-0008-0000-0100-00000A00000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5790538" y="3049956"/>
            <a:ext cx="1039916" cy="1019094"/>
          </a:xfrm>
          <a:prstGeom prst="rect">
            <a:avLst/>
          </a:prstGeom>
        </p:spPr>
      </p:pic>
    </p:spTree>
    <p:extLst>
      <p:ext uri="{BB962C8B-B14F-4D97-AF65-F5344CB8AC3E}">
        <p14:creationId xmlns:p14="http://schemas.microsoft.com/office/powerpoint/2010/main" val="1680711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GRADOS Y CIERRES</a:t>
            </a:r>
          </a:p>
        </p:txBody>
      </p:sp>
      <p:sp>
        <p:nvSpPr>
          <p:cNvPr id="3" name="Subtítulo 2"/>
          <p:cNvSpPr>
            <a:spLocks noGrp="1"/>
          </p:cNvSpPr>
          <p:nvPr>
            <p:ph type="subTitle" idx="1"/>
          </p:nvPr>
        </p:nvSpPr>
        <p:spPr>
          <a:xfrm>
            <a:off x="395536" y="1995686"/>
            <a:ext cx="2520280" cy="720080"/>
          </a:xfrm>
        </p:spPr>
        <p:txBody>
          <a:bodyPr/>
          <a:lstStyle/>
          <a:p>
            <a:pPr algn="ctr"/>
            <a:r>
              <a:rPr lang="es-CO" b="1" dirty="0"/>
              <a:t>Grados en </a:t>
            </a:r>
            <a:r>
              <a:rPr lang="es-CO" b="1" dirty="0" smtClean="0"/>
              <a:t>Planadas</a:t>
            </a:r>
            <a:endParaRPr lang="es-CO" b="1" dirty="0"/>
          </a:p>
          <a:p>
            <a:pPr algn="ctr"/>
            <a:r>
              <a:rPr lang="es-CO" b="1" dirty="0" smtClean="0"/>
              <a:t>19 </a:t>
            </a:r>
            <a:r>
              <a:rPr lang="es-CO" b="1" dirty="0"/>
              <a:t>de julio de 2022 </a:t>
            </a:r>
            <a:endParaRPr lang="es-CO" b="1" dirty="0">
              <a:solidFill>
                <a:srgbClr val="000000"/>
              </a:solidFill>
            </a:endParaRPr>
          </a:p>
        </p:txBody>
      </p:sp>
      <p:pic>
        <p:nvPicPr>
          <p:cNvPr id="8" name="Marcador de posición de imagen 7"/>
          <p:cNvPicPr>
            <a:picLocks noGrp="1" noChangeAspect="1"/>
          </p:cNvPicPr>
          <p:nvPr>
            <p:ph type="pic" sz="quarter" idx="11"/>
          </p:nvPr>
        </p:nvPicPr>
        <p:blipFill>
          <a:blip r:embed="rId2"/>
          <a:srcRect t="625" b="625"/>
          <a:stretch>
            <a:fillRect/>
          </a:stretch>
        </p:blipFill>
        <p:spPr>
          <a:xfrm>
            <a:off x="3131840" y="823344"/>
            <a:ext cx="5832648" cy="3620614"/>
          </a:xfrm>
          <a:prstGeom prst="rect">
            <a:avLst/>
          </a:prstGeom>
        </p:spPr>
      </p:pic>
    </p:spTree>
    <p:extLst>
      <p:ext uri="{BB962C8B-B14F-4D97-AF65-F5344CB8AC3E}">
        <p14:creationId xmlns:p14="http://schemas.microsoft.com/office/powerpoint/2010/main" val="1670541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67328" y="267494"/>
            <a:ext cx="8784976" cy="923330"/>
          </a:xfrm>
          <a:prstGeom prst="rect">
            <a:avLst/>
          </a:prstGeom>
          <a:solidFill>
            <a:schemeClr val="accent1">
              <a:lumMod val="60000"/>
              <a:lumOff val="40000"/>
            </a:schemeClr>
          </a:solidFill>
        </p:spPr>
        <p:txBody>
          <a:bodyPr wrap="square" rtlCol="0" anchor="ctr" anchorCtr="0">
            <a:spAutoFit/>
          </a:bodyPr>
          <a:lstStyle/>
          <a:p>
            <a:pPr algn="ctr"/>
            <a:endPar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endParaRPr>
          </a:p>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EXPERIENCIAS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SIGNIFICATIVAS Y BUENAS PRÁCTICAS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PEDAGÓGICAS.</a:t>
            </a:r>
          </a:p>
          <a:p>
            <a:pPr algn="ct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6" name="Imagen 2">
            <a:extLst>
              <a:ext uri="{FF2B5EF4-FFF2-40B4-BE49-F238E27FC236}">
                <a16:creationId xmlns:a16="http://schemas.microsoft.com/office/drawing/2014/main" id="{D3DD952A-A03C-508B-E40C-DC5887CE4820}"/>
              </a:ext>
            </a:extLst>
          </p:cNvPr>
          <p:cNvPicPr>
            <a:picLocks noChangeAspect="1"/>
          </p:cNvPicPr>
          <p:nvPr/>
        </p:nvPicPr>
        <p:blipFill rotWithShape="1">
          <a:blip r:embed="rId2"/>
          <a:srcRect b="15605"/>
          <a:stretch/>
        </p:blipFill>
        <p:spPr>
          <a:xfrm>
            <a:off x="2098595" y="1347614"/>
            <a:ext cx="4664309" cy="2952328"/>
          </a:xfrm>
          <a:prstGeom prst="rect">
            <a:avLst/>
          </a:prstGeom>
        </p:spPr>
      </p:pic>
    </p:spTree>
    <p:extLst>
      <p:ext uri="{BB962C8B-B14F-4D97-AF65-F5344CB8AC3E}">
        <p14:creationId xmlns:p14="http://schemas.microsoft.com/office/powerpoint/2010/main" val="2471622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 MATRIZ DE TRANSFERENCIA </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2" name="Imagen 1"/>
          <p:cNvPicPr>
            <a:picLocks noChangeAspect="1"/>
          </p:cNvPicPr>
          <p:nvPr/>
        </p:nvPicPr>
        <p:blipFill>
          <a:blip r:embed="rId2"/>
          <a:stretch>
            <a:fillRect/>
          </a:stretch>
        </p:blipFill>
        <p:spPr>
          <a:xfrm>
            <a:off x="3707904" y="915566"/>
            <a:ext cx="4968552" cy="3218305"/>
          </a:xfrm>
          <a:prstGeom prst="rect">
            <a:avLst/>
          </a:prstGeom>
        </p:spPr>
      </p:pic>
      <p:sp>
        <p:nvSpPr>
          <p:cNvPr id="3" name="CuadroTexto 2"/>
          <p:cNvSpPr txBox="1"/>
          <p:nvPr/>
        </p:nvSpPr>
        <p:spPr>
          <a:xfrm>
            <a:off x="611560" y="938268"/>
            <a:ext cx="2880320" cy="3293209"/>
          </a:xfrm>
          <a:prstGeom prst="rect">
            <a:avLst/>
          </a:prstGeom>
        </p:spPr>
        <p:txBody>
          <a:bodyPr wrap="square" rtlCol="0" anchor="ctr" anchorCtr="0">
            <a:spAutoFit/>
          </a:bodyPr>
          <a:lstStyle/>
          <a:p>
            <a:pPr algn="just"/>
            <a:r>
              <a:rPr lang="es-CO" sz="1600" dirty="0" smtClean="0"/>
              <a:t>La Matriz de transferencia, surgió a partir de la necesidad de seleccionar los ámbitos</a:t>
            </a:r>
            <a:r>
              <a:rPr lang="es-CO" sz="1600" dirty="0" smtClean="0"/>
              <a:t> conceptuales y las competencias de un grado regular a un ciclo de educación para adultos. </a:t>
            </a:r>
          </a:p>
          <a:p>
            <a:pPr algn="just"/>
            <a:endParaRPr lang="es-CO" sz="1600" dirty="0"/>
          </a:p>
          <a:p>
            <a:pPr algn="just"/>
            <a:r>
              <a:rPr lang="es-CO" sz="1600" dirty="0" smtClean="0"/>
              <a:t>Esta matriz también permitió guiar al equipo de tutores en la planeación, diseño y ejecución de clases y la secuencia didáctica en Antioquia y Tolima.</a:t>
            </a:r>
          </a:p>
        </p:txBody>
      </p:sp>
    </p:spTree>
    <p:extLst>
      <p:ext uri="{BB962C8B-B14F-4D97-AF65-F5344CB8AC3E}">
        <p14:creationId xmlns:p14="http://schemas.microsoft.com/office/powerpoint/2010/main" val="148718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539552" y="988933"/>
            <a:ext cx="8249402" cy="1200329"/>
          </a:xfrm>
          <a:prstGeom prst="rect">
            <a:avLst/>
          </a:prstGeom>
        </p:spPr>
        <p:txBody>
          <a:bodyPr wrap="square" rtlCol="0" anchor="ctr" anchorCtr="0">
            <a:spAutoFit/>
          </a:bodyPr>
          <a:lstStyle/>
          <a:p>
            <a:pPr algn="just"/>
            <a:r>
              <a:rPr lang="es-CO" dirty="0"/>
              <a:t>Se desarrollaron dos  centros de interés </a:t>
            </a:r>
            <a:r>
              <a:rPr lang="es-CO" dirty="0" smtClean="0"/>
              <a:t>que </a:t>
            </a:r>
            <a:r>
              <a:rPr lang="es-CO" dirty="0" smtClean="0"/>
              <a:t>permitieron </a:t>
            </a:r>
            <a:r>
              <a:rPr lang="es-CO" dirty="0" err="1" smtClean="0"/>
              <a:t>transversalizar</a:t>
            </a:r>
            <a:r>
              <a:rPr lang="es-CO" dirty="0" smtClean="0"/>
              <a:t> el proceso académico con los </a:t>
            </a:r>
            <a:r>
              <a:rPr lang="es-CO" dirty="0"/>
              <a:t>conocimientos de los </a:t>
            </a:r>
            <a:r>
              <a:rPr lang="es-CO" dirty="0" smtClean="0"/>
              <a:t>estudiantes, a partir un interés </a:t>
            </a:r>
            <a:r>
              <a:rPr lang="es-CO" dirty="0"/>
              <a:t>genuino o del entorno </a:t>
            </a:r>
            <a:r>
              <a:rPr lang="es-CO" dirty="0" smtClean="0"/>
              <a:t>comunitario, como la </a:t>
            </a:r>
            <a:r>
              <a:rPr lang="es-CO" dirty="0"/>
              <a:t>elaboración de productos a base de </a:t>
            </a:r>
            <a:r>
              <a:rPr lang="es-CO" dirty="0" smtClean="0"/>
              <a:t>café y la memoria historia entorno a este cultivo y las historias de los habitantes. </a:t>
            </a:r>
            <a:endParaRPr lang="es-CO" sz="1400" dirty="0"/>
          </a:p>
        </p:txBody>
      </p:sp>
      <p:sp>
        <p:nvSpPr>
          <p:cNvPr id="9" name="CuadroTexto 8"/>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CENTROS DE INTERÉS</a:t>
            </a:r>
          </a:p>
        </p:txBody>
      </p:sp>
      <p:pic>
        <p:nvPicPr>
          <p:cNvPr id="4" name="Imagen 3">
            <a:extLst>
              <a:ext uri="{FF2B5EF4-FFF2-40B4-BE49-F238E27FC236}">
                <a16:creationId xmlns:a16="http://schemas.microsoft.com/office/drawing/2014/main" id="{FE8B2796-64A0-4F98-981F-26748DE7DA9A}"/>
              </a:ext>
            </a:extLst>
          </p:cNvPr>
          <p:cNvPicPr>
            <a:picLocks noChangeAspect="1"/>
          </p:cNvPicPr>
          <p:nvPr/>
        </p:nvPicPr>
        <p:blipFill>
          <a:blip r:embed="rId2"/>
          <a:stretch>
            <a:fillRect/>
          </a:stretch>
        </p:blipFill>
        <p:spPr>
          <a:xfrm>
            <a:off x="6008297" y="2176551"/>
            <a:ext cx="2847554" cy="2135666"/>
          </a:xfrm>
          <a:prstGeom prst="rect">
            <a:avLst/>
          </a:prstGeom>
        </p:spPr>
      </p:pic>
      <p:pic>
        <p:nvPicPr>
          <p:cNvPr id="7" name="Imagen 6">
            <a:extLst>
              <a:ext uri="{FF2B5EF4-FFF2-40B4-BE49-F238E27FC236}">
                <a16:creationId xmlns:a16="http://schemas.microsoft.com/office/drawing/2014/main" id="{4A08255E-F7BB-4917-8238-AC699A661EF0}"/>
              </a:ext>
            </a:extLst>
          </p:cNvPr>
          <p:cNvPicPr>
            <a:picLocks noChangeAspect="1"/>
          </p:cNvPicPr>
          <p:nvPr/>
        </p:nvPicPr>
        <p:blipFill>
          <a:blip r:embed="rId3"/>
          <a:stretch>
            <a:fillRect/>
          </a:stretch>
        </p:blipFill>
        <p:spPr>
          <a:xfrm>
            <a:off x="355046" y="2271203"/>
            <a:ext cx="2560770" cy="2041013"/>
          </a:xfrm>
          <a:prstGeom prst="rect">
            <a:avLst/>
          </a:prstGeom>
        </p:spPr>
      </p:pic>
      <p:pic>
        <p:nvPicPr>
          <p:cNvPr id="12" name="Imagen 11">
            <a:extLst>
              <a:ext uri="{FF2B5EF4-FFF2-40B4-BE49-F238E27FC236}">
                <a16:creationId xmlns:a16="http://schemas.microsoft.com/office/drawing/2014/main" id="{9DB432C8-05EC-4659-8781-A9A88E27618C}"/>
              </a:ext>
            </a:extLst>
          </p:cNvPr>
          <p:cNvPicPr>
            <a:picLocks noChangeAspect="1"/>
          </p:cNvPicPr>
          <p:nvPr/>
        </p:nvPicPr>
        <p:blipFill>
          <a:blip r:embed="rId4"/>
          <a:stretch>
            <a:fillRect/>
          </a:stretch>
        </p:blipFill>
        <p:spPr>
          <a:xfrm>
            <a:off x="3093848" y="2235646"/>
            <a:ext cx="2847554" cy="2135666"/>
          </a:xfrm>
          <a:prstGeom prst="rect">
            <a:avLst/>
          </a:prstGeom>
        </p:spPr>
      </p:pic>
    </p:spTree>
    <p:extLst>
      <p:ext uri="{BB962C8B-B14F-4D97-AF65-F5344CB8AC3E}">
        <p14:creationId xmlns:p14="http://schemas.microsoft.com/office/powerpoint/2010/main" val="3671420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1043608" y="3112100"/>
            <a:ext cx="7128792" cy="1384995"/>
          </a:xfrm>
          <a:prstGeom prst="rect">
            <a:avLst/>
          </a:prstGeom>
        </p:spPr>
        <p:txBody>
          <a:bodyPr wrap="square" rtlCol="0" anchor="ctr" anchorCtr="0">
            <a:spAutoFit/>
          </a:bodyPr>
          <a:lstStyle/>
          <a:p>
            <a:pPr algn="just"/>
            <a:r>
              <a:rPr lang="es-CO" sz="1400" dirty="0"/>
              <a:t>En el mes de </a:t>
            </a:r>
            <a:r>
              <a:rPr lang="es-CO" sz="1400" dirty="0" smtClean="0"/>
              <a:t>Mayo</a:t>
            </a:r>
            <a:r>
              <a:rPr lang="es-CO" sz="1400" dirty="0" smtClean="0"/>
              <a:t> </a:t>
            </a:r>
            <a:r>
              <a:rPr lang="es-CO" sz="1400" dirty="0"/>
              <a:t>se </a:t>
            </a:r>
            <a:r>
              <a:rPr lang="es-CO" sz="1400" dirty="0" smtClean="0"/>
              <a:t>realizó</a:t>
            </a:r>
            <a:r>
              <a:rPr lang="es-CO" sz="1400" dirty="0" smtClean="0"/>
              <a:t> la feria de la Ciencia</a:t>
            </a:r>
            <a:r>
              <a:rPr lang="es-CO" sz="1400" dirty="0" smtClean="0"/>
              <a:t>,</a:t>
            </a:r>
            <a:r>
              <a:rPr lang="es-CO" sz="1400" dirty="0" smtClean="0"/>
              <a:t> </a:t>
            </a:r>
            <a:r>
              <a:rPr lang="es-CO" sz="1400" dirty="0"/>
              <a:t>en la que se socializaron a la comunidad diferentes proyectos realizados como parte del plan del área de Ciencias Naturales. </a:t>
            </a:r>
            <a:endParaRPr lang="es-CO" sz="1400" dirty="0" smtClean="0"/>
          </a:p>
          <a:p>
            <a:pPr algn="just"/>
            <a:endParaRPr lang="es-CO" sz="1400" dirty="0"/>
          </a:p>
          <a:p>
            <a:pPr algn="just"/>
            <a:r>
              <a:rPr lang="es-CO" sz="1400" dirty="0" smtClean="0"/>
              <a:t>La feria permitió apropiar otro tipo de habilidades por parte de los estudiantes, cómo la investigación, el análisis de la información, la construcción de un productos final, pero también la feria permitió que la comunidad conociera los trabajos y resultados del proyecto. </a:t>
            </a:r>
            <a:endParaRPr lang="es-CO" sz="1100" dirty="0"/>
          </a:p>
        </p:txBody>
      </p:sp>
      <p:sp>
        <p:nvSpPr>
          <p:cNvPr id="9" name="CuadroTexto 8"/>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FERIA DE LA CIENCIA</a:t>
            </a:r>
          </a:p>
        </p:txBody>
      </p:sp>
      <p:pic>
        <p:nvPicPr>
          <p:cNvPr id="5" name="Imagen 4">
            <a:extLst>
              <a:ext uri="{FF2B5EF4-FFF2-40B4-BE49-F238E27FC236}">
                <a16:creationId xmlns:a16="http://schemas.microsoft.com/office/drawing/2014/main" id="{95BAB1A7-9F7C-4D68-B01F-CA3312B8DD34}"/>
              </a:ext>
            </a:extLst>
          </p:cNvPr>
          <p:cNvPicPr>
            <a:picLocks noChangeAspect="1"/>
          </p:cNvPicPr>
          <p:nvPr/>
        </p:nvPicPr>
        <p:blipFill rotWithShape="1">
          <a:blip r:embed="rId2"/>
          <a:srcRect t="7282" b="18928"/>
          <a:stretch/>
        </p:blipFill>
        <p:spPr>
          <a:xfrm>
            <a:off x="6433552" y="794123"/>
            <a:ext cx="1614982" cy="2330831"/>
          </a:xfrm>
          <a:prstGeom prst="rect">
            <a:avLst/>
          </a:prstGeom>
        </p:spPr>
      </p:pic>
      <p:pic>
        <p:nvPicPr>
          <p:cNvPr id="3" name="Imagen 2"/>
          <p:cNvPicPr>
            <a:picLocks noChangeAspect="1"/>
          </p:cNvPicPr>
          <p:nvPr/>
        </p:nvPicPr>
        <p:blipFill rotWithShape="1">
          <a:blip r:embed="rId3"/>
          <a:srcRect t="22190" b="7689"/>
          <a:stretch/>
        </p:blipFill>
        <p:spPr>
          <a:xfrm>
            <a:off x="1176968" y="768588"/>
            <a:ext cx="1551863" cy="2356366"/>
          </a:xfrm>
          <a:prstGeom prst="rect">
            <a:avLst/>
          </a:prstGeom>
        </p:spPr>
      </p:pic>
      <p:pic>
        <p:nvPicPr>
          <p:cNvPr id="6" name="Imagen 5"/>
          <p:cNvPicPr>
            <a:picLocks noChangeAspect="1"/>
          </p:cNvPicPr>
          <p:nvPr/>
        </p:nvPicPr>
        <p:blipFill rotWithShape="1">
          <a:blip r:embed="rId4"/>
          <a:srcRect t="8510" b="20490"/>
          <a:stretch/>
        </p:blipFill>
        <p:spPr>
          <a:xfrm>
            <a:off x="2833153" y="794123"/>
            <a:ext cx="1516038" cy="2330832"/>
          </a:xfrm>
          <a:prstGeom prst="rect">
            <a:avLst/>
          </a:prstGeom>
        </p:spPr>
      </p:pic>
      <p:pic>
        <p:nvPicPr>
          <p:cNvPr id="12" name="Imagen 11"/>
          <p:cNvPicPr>
            <a:picLocks noChangeAspect="1"/>
          </p:cNvPicPr>
          <p:nvPr/>
        </p:nvPicPr>
        <p:blipFill rotWithShape="1">
          <a:blip r:embed="rId5"/>
          <a:srcRect t="17279" b="20980"/>
          <a:stretch/>
        </p:blipFill>
        <p:spPr>
          <a:xfrm>
            <a:off x="4489336" y="794123"/>
            <a:ext cx="1812162" cy="2330832"/>
          </a:xfrm>
          <a:prstGeom prst="rect">
            <a:avLst/>
          </a:prstGeom>
        </p:spPr>
      </p:pic>
    </p:spTree>
    <p:extLst>
      <p:ext uri="{BB962C8B-B14F-4D97-AF65-F5344CB8AC3E}">
        <p14:creationId xmlns:p14="http://schemas.microsoft.com/office/powerpoint/2010/main" val="3145769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217278" y="889730"/>
            <a:ext cx="5578858" cy="3570208"/>
          </a:xfrm>
          <a:prstGeom prst="rect">
            <a:avLst/>
          </a:prstGeom>
        </p:spPr>
        <p:txBody>
          <a:bodyPr wrap="square" rtlCol="0" anchor="ctr" anchorCtr="0">
            <a:spAutoFit/>
          </a:bodyPr>
          <a:lstStyle/>
          <a:p>
            <a:pPr algn="just"/>
            <a:r>
              <a:rPr lang="es-CO" sz="1500" dirty="0" smtClean="0"/>
              <a:t>Se desarrolló una estrategia para la permanencia escolar y la no deserción 	que contemplaba las siguientes acciones: </a:t>
            </a:r>
          </a:p>
          <a:p>
            <a:pPr marL="285750" indent="-285750" algn="just">
              <a:buFont typeface="Arial" panose="020B0604020202020204" pitchFamily="34" charset="0"/>
              <a:buChar char="•"/>
            </a:pPr>
            <a:endParaRPr lang="es-CO" sz="1500" dirty="0" smtClean="0"/>
          </a:p>
          <a:p>
            <a:pPr marL="742950" lvl="1" indent="-285750" algn="just">
              <a:buFont typeface="Arial" panose="020B0604020202020204" pitchFamily="34" charset="0"/>
              <a:buChar char="•"/>
            </a:pPr>
            <a:r>
              <a:rPr lang="es-CO" sz="1500" dirty="0" smtClean="0"/>
              <a:t>La </a:t>
            </a:r>
            <a:r>
              <a:rPr lang="es-CO" sz="1500" dirty="0"/>
              <a:t>carta de </a:t>
            </a:r>
            <a:r>
              <a:rPr lang="es-CO" sz="1500" dirty="0" smtClean="0"/>
              <a:t>motivación escolar</a:t>
            </a:r>
            <a:endParaRPr lang="es-CO" sz="1500" dirty="0"/>
          </a:p>
          <a:p>
            <a:pPr marL="742950" lvl="1" indent="-285750" algn="just">
              <a:buFont typeface="Arial" panose="020B0604020202020204" pitchFamily="34" charset="0"/>
              <a:buChar char="•"/>
            </a:pPr>
            <a:r>
              <a:rPr lang="es-CO" sz="1500" dirty="0"/>
              <a:t>S</a:t>
            </a:r>
            <a:r>
              <a:rPr lang="es-CO" sz="1500" dirty="0" smtClean="0"/>
              <a:t>eguimiento pedagógico estudiante por estudiantes </a:t>
            </a:r>
            <a:endParaRPr lang="es-CO" sz="1500" dirty="0"/>
          </a:p>
          <a:p>
            <a:pPr marL="742950" lvl="1" indent="-285750" algn="just">
              <a:buFont typeface="Arial" panose="020B0604020202020204" pitchFamily="34" charset="0"/>
              <a:buChar char="•"/>
            </a:pPr>
            <a:r>
              <a:rPr lang="es-CO" sz="1500" dirty="0" smtClean="0"/>
              <a:t>P</a:t>
            </a:r>
            <a:r>
              <a:rPr lang="es-CO" sz="1500" dirty="0" smtClean="0"/>
              <a:t>lanes </a:t>
            </a:r>
            <a:r>
              <a:rPr lang="es-CO" sz="1500" dirty="0"/>
              <a:t>de </a:t>
            </a:r>
            <a:r>
              <a:rPr lang="es-CO" sz="1500" dirty="0" smtClean="0"/>
              <a:t>mejoramiento dirigido a los estudiantes con inasistencia o dificultades académicas.</a:t>
            </a:r>
          </a:p>
          <a:p>
            <a:pPr marL="742950" lvl="1" indent="-285750" algn="just">
              <a:buFont typeface="Arial" panose="020B0604020202020204" pitchFamily="34" charset="0"/>
              <a:buChar char="•"/>
            </a:pPr>
            <a:r>
              <a:rPr lang="es-CO" sz="1500" dirty="0" smtClean="0"/>
              <a:t>Taller con los y las tutores sobre el diseño de estrategias de permanencia y BLP</a:t>
            </a:r>
          </a:p>
          <a:p>
            <a:pPr marL="742950" lvl="1" indent="-285750" algn="just">
              <a:buFont typeface="Arial" panose="020B0604020202020204" pitchFamily="34" charset="0"/>
              <a:buChar char="•"/>
            </a:pPr>
            <a:r>
              <a:rPr lang="es-CO" sz="1500" dirty="0" err="1" smtClean="0"/>
              <a:t>Tips</a:t>
            </a:r>
            <a:r>
              <a:rPr lang="es-CO" sz="1500" dirty="0" smtClean="0"/>
              <a:t> de hábitos de estudio </a:t>
            </a:r>
          </a:p>
          <a:p>
            <a:pPr marL="742950" lvl="1" indent="-285750" algn="just">
              <a:buFont typeface="Arial" panose="020B0604020202020204" pitchFamily="34" charset="0"/>
              <a:buChar char="•"/>
            </a:pPr>
            <a:r>
              <a:rPr lang="es-CO" sz="1500" dirty="0" smtClean="0"/>
              <a:t>Centros de interés </a:t>
            </a:r>
          </a:p>
          <a:p>
            <a:pPr marL="742950" lvl="1" indent="-285750" algn="just">
              <a:buFont typeface="Arial" panose="020B0604020202020204" pitchFamily="34" charset="0"/>
              <a:buChar char="•"/>
            </a:pPr>
            <a:endParaRPr lang="es-CO" sz="1500" dirty="0" smtClean="0"/>
          </a:p>
          <a:p>
            <a:pPr algn="just"/>
            <a:r>
              <a:rPr lang="es-CO" sz="1500" dirty="0" smtClean="0"/>
              <a:t>Estas acciones permitieron tener una baja cifra de deserción y el intereses permanente de los y las estudiantes en el proyecto.</a:t>
            </a:r>
          </a:p>
          <a:p>
            <a:pPr marL="285750" indent="-285750">
              <a:buFont typeface="Arial" panose="020B0604020202020204" pitchFamily="34" charset="0"/>
              <a:buChar char="•"/>
            </a:pPr>
            <a:endParaRPr lang="es-CO" sz="1600" dirty="0"/>
          </a:p>
        </p:txBody>
      </p:sp>
      <p:sp>
        <p:nvSpPr>
          <p:cNvPr id="9" name="CuadroTexto 8"/>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ACCIONES PARA LA PERMANENCIA ESCOLAR Y NO DESERCIÓN</a:t>
            </a:r>
          </a:p>
        </p:txBody>
      </p:sp>
      <p:pic>
        <p:nvPicPr>
          <p:cNvPr id="5" name="Imagen 3">
            <a:extLst>
              <a:ext uri="{FF2B5EF4-FFF2-40B4-BE49-F238E27FC236}">
                <a16:creationId xmlns:a16="http://schemas.microsoft.com/office/drawing/2014/main" id="{E241108B-C6D0-E514-F592-C013BCFA6942}"/>
              </a:ext>
            </a:extLst>
          </p:cNvPr>
          <p:cNvPicPr>
            <a:picLocks noChangeAspect="1"/>
          </p:cNvPicPr>
          <p:nvPr/>
        </p:nvPicPr>
        <p:blipFill>
          <a:blip r:embed="rId2"/>
          <a:stretch>
            <a:fillRect/>
          </a:stretch>
        </p:blipFill>
        <p:spPr>
          <a:xfrm>
            <a:off x="6732240" y="771550"/>
            <a:ext cx="2036580" cy="1516826"/>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2240" y="2427734"/>
            <a:ext cx="2036580" cy="1980387"/>
          </a:xfrm>
          <a:prstGeom prst="rect">
            <a:avLst/>
          </a:prstGeom>
        </p:spPr>
      </p:pic>
    </p:spTree>
    <p:extLst>
      <p:ext uri="{BB962C8B-B14F-4D97-AF65-F5344CB8AC3E}">
        <p14:creationId xmlns:p14="http://schemas.microsoft.com/office/powerpoint/2010/main" val="1120621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323528" y="771550"/>
            <a:ext cx="8640960" cy="3672408"/>
          </a:xfrm>
        </p:spPr>
        <p:txBody>
          <a:bodyPr/>
          <a:lstStyle/>
          <a:p>
            <a:pPr algn="just"/>
            <a:r>
              <a:rPr lang="es-MX" sz="1800" dirty="0">
                <a:latin typeface="Franklin Gothic Book" panose="020B0503020102020204" pitchFamily="34" charset="0"/>
              </a:rPr>
              <a:t>Una de nuestras estrategias para el fortalecimiento de dichos hábitos </a:t>
            </a:r>
            <a:r>
              <a:rPr lang="es-MX" sz="1800" dirty="0" smtClean="0">
                <a:latin typeface="Franklin Gothic Book" panose="020B0503020102020204" pitchFamily="34" charset="0"/>
              </a:rPr>
              <a:t>fue</a:t>
            </a:r>
            <a:r>
              <a:rPr lang="es-MX" sz="1800" dirty="0" smtClean="0">
                <a:latin typeface="Franklin Gothic Book" panose="020B0503020102020204" pitchFamily="34" charset="0"/>
              </a:rPr>
              <a:t> </a:t>
            </a:r>
            <a:r>
              <a:rPr lang="es-MX" sz="1800" dirty="0">
                <a:latin typeface="Franklin Gothic Book" panose="020B0503020102020204" pitchFamily="34" charset="0"/>
              </a:rPr>
              <a:t>la semana de la lectura</a:t>
            </a:r>
            <a:r>
              <a:rPr lang="es-MX" sz="1800" dirty="0" smtClean="0">
                <a:latin typeface="Franklin Gothic Book" panose="020B0503020102020204" pitchFamily="34" charset="0"/>
              </a:rPr>
              <a:t>, en la que se seleccionado </a:t>
            </a:r>
            <a:r>
              <a:rPr lang="es-MX" sz="1800" dirty="0">
                <a:latin typeface="Franklin Gothic Book" panose="020B0503020102020204" pitchFamily="34" charset="0"/>
              </a:rPr>
              <a:t>dos libros: “Retratos de niños con bayonetas” de Jairo Buitrago y “Narraciones extraordinarias” de Edgar Allan Poe; estos libros </a:t>
            </a:r>
            <a:r>
              <a:rPr lang="es-MX" sz="1800" dirty="0" smtClean="0">
                <a:latin typeface="Franklin Gothic Book" panose="020B0503020102020204" pitchFamily="34" charset="0"/>
              </a:rPr>
              <a:t>posibilitaron </a:t>
            </a:r>
            <a:r>
              <a:rPr lang="es-MX" sz="1800" dirty="0" smtClean="0">
                <a:latin typeface="Franklin Gothic Book" panose="020B0503020102020204" pitchFamily="34" charset="0"/>
              </a:rPr>
              <a:t>el acertamiento de los estudiantes </a:t>
            </a:r>
            <a:r>
              <a:rPr lang="es-MX" sz="1800" dirty="0" smtClean="0">
                <a:latin typeface="Franklin Gothic Book" panose="020B0503020102020204" pitchFamily="34" charset="0"/>
              </a:rPr>
              <a:t>otra tipología de </a:t>
            </a:r>
            <a:r>
              <a:rPr lang="es-MX" sz="1800" dirty="0">
                <a:latin typeface="Franklin Gothic Book" panose="020B0503020102020204" pitchFamily="34" charset="0"/>
              </a:rPr>
              <a:t>textos, disfruten y se enamoren de la lectura.</a:t>
            </a:r>
          </a:p>
          <a:p>
            <a:endParaRPr lang="es-MX" sz="1600" dirty="0">
              <a:latin typeface="Franklin Gothic Book" panose="020B0503020102020204" pitchFamily="34" charset="0"/>
            </a:endParaRPr>
          </a:p>
          <a:p>
            <a:r>
              <a:rPr lang="es-MX" sz="1600" b="1" dirty="0">
                <a:latin typeface="Franklin Gothic Book" panose="020B0503020102020204" pitchFamily="34" charset="0"/>
              </a:rPr>
              <a:t>Acciones: </a:t>
            </a:r>
          </a:p>
          <a:p>
            <a:pPr marL="342900" indent="-342900">
              <a:buFont typeface="Wingdings" panose="05000000000000000000" pitchFamily="2" charset="2"/>
              <a:buChar char="§"/>
            </a:pPr>
            <a:r>
              <a:rPr lang="es-CO" sz="1600" dirty="0"/>
              <a:t>Taller de lectura critica, estrategias de lectura </a:t>
            </a:r>
          </a:p>
          <a:p>
            <a:r>
              <a:rPr lang="es-CO" sz="1600" dirty="0"/>
              <a:t>y escritura en el aula.</a:t>
            </a:r>
          </a:p>
          <a:p>
            <a:pPr marL="342900" indent="-342900">
              <a:buFont typeface="Wingdings" panose="05000000000000000000" pitchFamily="2" charset="2"/>
              <a:buChar char="§"/>
            </a:pPr>
            <a:r>
              <a:rPr lang="es-CO" sz="1600" dirty="0"/>
              <a:t>Semana de lectura </a:t>
            </a:r>
            <a:endParaRPr lang="es-CO" sz="1600" dirty="0" smtClean="0"/>
          </a:p>
          <a:p>
            <a:pPr marL="342900" indent="-342900">
              <a:buFont typeface="Wingdings" panose="05000000000000000000" pitchFamily="2" charset="2"/>
              <a:buChar char="§"/>
            </a:pPr>
            <a:r>
              <a:rPr lang="es-CO" sz="1600" dirty="0" smtClean="0"/>
              <a:t>Cartas al autor</a:t>
            </a:r>
            <a:endParaRPr lang="es-CO" sz="1600" dirty="0"/>
          </a:p>
          <a:p>
            <a:pPr marL="342900" indent="-342900">
              <a:buFont typeface="Wingdings" panose="05000000000000000000" pitchFamily="2" charset="2"/>
              <a:buChar char="§"/>
            </a:pPr>
            <a:r>
              <a:rPr lang="es-CO" sz="1600" dirty="0"/>
              <a:t>Conversatorio con al autor </a:t>
            </a:r>
          </a:p>
          <a:p>
            <a:endParaRPr lang="es-MX" sz="2000" dirty="0">
              <a:latin typeface="Franklin Gothic Book" panose="020B0503020102020204" pitchFamily="34" charset="0"/>
            </a:endParaRPr>
          </a:p>
        </p:txBody>
      </p:sp>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MX" b="1" dirty="0">
                <a:solidFill>
                  <a:schemeClr val="bg1"/>
                </a:solidFill>
                <a:effectLst>
                  <a:outerShdw blurRad="38100" dist="38100" dir="2700000" algn="tl">
                    <a:srgbClr val="000000">
                      <a:alpha val="43137"/>
                    </a:srgbClr>
                  </a:outerShdw>
                </a:effectLst>
                <a:latin typeface="+mj-lt"/>
                <a:ea typeface="Century Gothic" charset="0"/>
                <a:cs typeface="Century Gothic" charset="0"/>
              </a:rPr>
              <a:t>SEMANA DE LECTURA Y ESCRITURA COMO HÁBITO DE ESTUDIO</a:t>
            </a:r>
          </a:p>
        </p:txBody>
      </p:sp>
      <p:pic>
        <p:nvPicPr>
          <p:cNvPr id="6" name="Imagen 5">
            <a:extLst>
              <a:ext uri="{FF2B5EF4-FFF2-40B4-BE49-F238E27FC236}">
                <a16:creationId xmlns:a16="http://schemas.microsoft.com/office/drawing/2014/main" id="{0B73E8E9-B3FD-4813-83DF-2AFD5D6CB5FD}"/>
              </a:ext>
            </a:extLst>
          </p:cNvPr>
          <p:cNvPicPr>
            <a:picLocks noChangeAspect="1"/>
          </p:cNvPicPr>
          <p:nvPr/>
        </p:nvPicPr>
        <p:blipFill>
          <a:blip r:embed="rId2"/>
          <a:stretch>
            <a:fillRect/>
          </a:stretch>
        </p:blipFill>
        <p:spPr>
          <a:xfrm>
            <a:off x="5292080" y="2067694"/>
            <a:ext cx="2996952" cy="2247714"/>
          </a:xfrm>
          <a:prstGeom prst="rect">
            <a:avLst/>
          </a:prstGeom>
        </p:spPr>
      </p:pic>
    </p:spTree>
    <p:extLst>
      <p:ext uri="{BB962C8B-B14F-4D97-AF65-F5344CB8AC3E}">
        <p14:creationId xmlns:p14="http://schemas.microsoft.com/office/powerpoint/2010/main" val="2729040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66916" y="183391"/>
            <a:ext cx="8784976" cy="923330"/>
          </a:xfrm>
          <a:prstGeom prst="rect">
            <a:avLst/>
          </a:prstGeom>
          <a:solidFill>
            <a:schemeClr val="accent1">
              <a:lumMod val="60000"/>
              <a:lumOff val="40000"/>
            </a:schemeClr>
          </a:solidFill>
        </p:spPr>
        <p:txBody>
          <a:bodyPr wrap="square" rtlCol="0" anchor="ctr" anchorCtr="0">
            <a:spAutoFit/>
          </a:bodyPr>
          <a:lstStyle/>
          <a:p>
            <a:pPr algn="ctr"/>
            <a:endPar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endParaRPr>
          </a:p>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ESTRATEGIA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FORTALECIMIENTO INSTITUCIONAL Y SOSTENIBILIDAD DEL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PROYECTO.</a:t>
            </a:r>
          </a:p>
          <a:p>
            <a:pPr algn="ct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6" name="Imagen 6">
            <a:extLst>
              <a:ext uri="{FF2B5EF4-FFF2-40B4-BE49-F238E27FC236}">
                <a16:creationId xmlns:a16="http://schemas.microsoft.com/office/drawing/2014/main" id="{4BD3325D-F42D-23D4-A961-803B745755B8}"/>
              </a:ext>
            </a:extLst>
          </p:cNvPr>
          <p:cNvPicPr>
            <a:picLocks noChangeAspect="1"/>
          </p:cNvPicPr>
          <p:nvPr/>
        </p:nvPicPr>
        <p:blipFill>
          <a:blip r:embed="rId2"/>
          <a:stretch>
            <a:fillRect/>
          </a:stretch>
        </p:blipFill>
        <p:spPr>
          <a:xfrm>
            <a:off x="2649508" y="1347614"/>
            <a:ext cx="3936437" cy="2952328"/>
          </a:xfrm>
          <a:prstGeom prst="rect">
            <a:avLst/>
          </a:prstGeom>
        </p:spPr>
      </p:pic>
    </p:spTree>
    <p:extLst>
      <p:ext uri="{BB962C8B-B14F-4D97-AF65-F5344CB8AC3E}">
        <p14:creationId xmlns:p14="http://schemas.microsoft.com/office/powerpoint/2010/main" val="4151883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PROCESO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CERTIFICACIÓN IE LA FILA</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3" name="Imagen 2">
            <a:extLst>
              <a:ext uri="{FF2B5EF4-FFF2-40B4-BE49-F238E27FC236}">
                <a16:creationId xmlns:a16="http://schemas.microsoft.com/office/drawing/2014/main" id="{49426363-B6C1-4584-9233-26E88CF7DC00}"/>
              </a:ext>
            </a:extLst>
          </p:cNvPr>
          <p:cNvPicPr>
            <a:picLocks noChangeAspect="1"/>
          </p:cNvPicPr>
          <p:nvPr/>
        </p:nvPicPr>
        <p:blipFill>
          <a:blip r:embed="rId2"/>
          <a:stretch>
            <a:fillRect/>
          </a:stretch>
        </p:blipFill>
        <p:spPr>
          <a:xfrm>
            <a:off x="457948" y="1131590"/>
            <a:ext cx="4101075" cy="3075806"/>
          </a:xfrm>
          <a:prstGeom prst="rect">
            <a:avLst/>
          </a:prstGeom>
        </p:spPr>
      </p:pic>
      <p:sp>
        <p:nvSpPr>
          <p:cNvPr id="5" name="CuadroTexto 4">
            <a:extLst>
              <a:ext uri="{FF2B5EF4-FFF2-40B4-BE49-F238E27FC236}">
                <a16:creationId xmlns:a16="http://schemas.microsoft.com/office/drawing/2014/main" id="{B1CDDAA0-2C4B-48DC-94F3-8538ABE2C570}"/>
              </a:ext>
            </a:extLst>
          </p:cNvPr>
          <p:cNvSpPr txBox="1"/>
          <p:nvPr/>
        </p:nvSpPr>
        <p:spPr>
          <a:xfrm>
            <a:off x="4719397" y="1238336"/>
            <a:ext cx="4101075" cy="2862322"/>
          </a:xfrm>
          <a:prstGeom prst="rect">
            <a:avLst/>
          </a:prstGeom>
        </p:spPr>
        <p:txBody>
          <a:bodyPr wrap="square" rtlCol="0" anchor="ctr" anchorCtr="0">
            <a:spAutoFit/>
          </a:bodyPr>
          <a:lstStyle/>
          <a:p>
            <a:pPr algn="just"/>
            <a:r>
              <a:rPr lang="es-MX" dirty="0" smtClean="0"/>
              <a:t>Se hizo un acompañamiento </a:t>
            </a:r>
            <a:r>
              <a:rPr lang="es-MX" dirty="0" smtClean="0"/>
              <a:t>técnico y pedagógico a la IE la Fila, con el fin de obtener la resolución de Certificación de Educación para Adultos. </a:t>
            </a:r>
          </a:p>
          <a:p>
            <a:pPr algn="just"/>
            <a:endParaRPr lang="es-MX" dirty="0"/>
          </a:p>
          <a:p>
            <a:pPr algn="just"/>
            <a:r>
              <a:rPr lang="es-MX" dirty="0" smtClean="0"/>
              <a:t>Resultado de este acompañamiento se cuenta con la resolución 1466 de 28 de marzo de 2022 la cual autoriza la ampliación del servicio de educación formal de adultos. </a:t>
            </a:r>
          </a:p>
        </p:txBody>
      </p:sp>
    </p:spTree>
    <p:extLst>
      <p:ext uri="{BB962C8B-B14F-4D97-AF65-F5344CB8AC3E}">
        <p14:creationId xmlns:p14="http://schemas.microsoft.com/office/powerpoint/2010/main" val="1406819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PROCESO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AMPLIACIÓN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IE ANTONIO NARIÑO</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
        <p:nvSpPr>
          <p:cNvPr id="5" name="CuadroTexto 4">
            <a:extLst>
              <a:ext uri="{FF2B5EF4-FFF2-40B4-BE49-F238E27FC236}">
                <a16:creationId xmlns:a16="http://schemas.microsoft.com/office/drawing/2014/main" id="{B1CDDAA0-2C4B-48DC-94F3-8538ABE2C570}"/>
              </a:ext>
            </a:extLst>
          </p:cNvPr>
          <p:cNvSpPr txBox="1"/>
          <p:nvPr/>
        </p:nvSpPr>
        <p:spPr>
          <a:xfrm>
            <a:off x="4719397" y="1099837"/>
            <a:ext cx="4101075" cy="3139321"/>
          </a:xfrm>
          <a:prstGeom prst="rect">
            <a:avLst/>
          </a:prstGeom>
        </p:spPr>
        <p:txBody>
          <a:bodyPr wrap="square" rtlCol="0" anchor="ctr" anchorCtr="0">
            <a:spAutoFit/>
          </a:bodyPr>
          <a:lstStyle/>
          <a:p>
            <a:pPr algn="just"/>
            <a:r>
              <a:rPr lang="es-MX" dirty="0" smtClean="0"/>
              <a:t>Se hizo un acompañamiento </a:t>
            </a:r>
            <a:r>
              <a:rPr lang="es-MX" dirty="0" smtClean="0"/>
              <a:t>técnico y pedagógico a la IE Antonio Nariño, con el fin de obtener la resolución de Certificación de Educación para Adultos. </a:t>
            </a:r>
          </a:p>
          <a:p>
            <a:pPr algn="just"/>
            <a:endParaRPr lang="es-MX" dirty="0"/>
          </a:p>
          <a:p>
            <a:pPr algn="just"/>
            <a:r>
              <a:rPr lang="es-MX" dirty="0" smtClean="0"/>
              <a:t>Resultado de este acompañamiento se cuenta con la resolución 1467 de 28 de marzo de 2022 la cual autoriza la ampliación del servicio de educación formal de adultos en la sede Vereda el Oso. </a:t>
            </a:r>
          </a:p>
        </p:txBody>
      </p:sp>
      <p:pic>
        <p:nvPicPr>
          <p:cNvPr id="6" name="Imagen 5"/>
          <p:cNvPicPr>
            <a:picLocks noChangeAspect="1"/>
          </p:cNvPicPr>
          <p:nvPr/>
        </p:nvPicPr>
        <p:blipFill rotWithShape="1">
          <a:blip r:embed="rId2"/>
          <a:srcRect l="4246" r="11708"/>
          <a:stretch/>
        </p:blipFill>
        <p:spPr>
          <a:xfrm>
            <a:off x="323528" y="1347614"/>
            <a:ext cx="4259580" cy="2340497"/>
          </a:xfrm>
          <a:prstGeom prst="rect">
            <a:avLst/>
          </a:prstGeom>
        </p:spPr>
      </p:pic>
    </p:spTree>
    <p:extLst>
      <p:ext uri="{BB962C8B-B14F-4D97-AF65-F5344CB8AC3E}">
        <p14:creationId xmlns:p14="http://schemas.microsoft.com/office/powerpoint/2010/main" val="216666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1563638"/>
            <a:ext cx="8784976" cy="923330"/>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rPr>
              <a:t>Línea 1: </a:t>
            </a:r>
            <a:br>
              <a:rPr lang="es-ES" b="1" dirty="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rPr>
            </a:br>
            <a:r>
              <a:rPr lang="es-ES" b="1" dirty="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rPr>
              <a:t>Atención educativa a población reincorporada y comunidades aledañas a los ETCR y Nuevas Áreas de Reincorporación –NAR–</a:t>
            </a:r>
            <a:endParaRPr lang="es-CO" dirty="0"/>
          </a:p>
        </p:txBody>
      </p:sp>
    </p:spTree>
    <p:extLst>
      <p:ext uri="{BB962C8B-B14F-4D97-AF65-F5344CB8AC3E}">
        <p14:creationId xmlns:p14="http://schemas.microsoft.com/office/powerpoint/2010/main" val="2565449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CONSTRUCCIÓN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CURRICULAR.</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
        <p:nvSpPr>
          <p:cNvPr id="6" name="CuadroTexto 5">
            <a:extLst>
              <a:ext uri="{FF2B5EF4-FFF2-40B4-BE49-F238E27FC236}">
                <a16:creationId xmlns:a16="http://schemas.microsoft.com/office/drawing/2014/main" id="{94BF2A5D-C38C-490C-9E47-7291AE3B1C67}"/>
              </a:ext>
            </a:extLst>
          </p:cNvPr>
          <p:cNvSpPr txBox="1"/>
          <p:nvPr/>
        </p:nvSpPr>
        <p:spPr>
          <a:xfrm>
            <a:off x="847056" y="843558"/>
            <a:ext cx="6858000" cy="3662541"/>
          </a:xfrm>
          <a:prstGeom prst="rect">
            <a:avLst/>
          </a:prstGeom>
          <a:noFill/>
        </p:spPr>
        <p:txBody>
          <a:bodyPr wrap="square">
            <a:spAutoFit/>
          </a:bodyPr>
          <a:lstStyle/>
          <a:p>
            <a:pPr algn="just"/>
            <a:r>
              <a:rPr lang="es-CO" sz="1600" dirty="0" smtClean="0"/>
              <a:t>Como  estrategia de fortalecimiento institucional, el equipo pedagógico ha venido construyendo y cualificando un diseño curricular para la implementación del proyecto Arando la educación contextualizado a las características de cada territorio del Departamento del Tolima y los enfoques pedagógicos de cada establecimiento educativo.  </a:t>
            </a:r>
          </a:p>
          <a:p>
            <a:pPr algn="just"/>
            <a:endParaRPr lang="es-CO" sz="1600" dirty="0"/>
          </a:p>
          <a:p>
            <a:pPr algn="just"/>
            <a:r>
              <a:rPr lang="es-CO" sz="1600" dirty="0" smtClean="0"/>
              <a:t>Al finalizar la implementación, a cada EE se le entregará el diseño curricular, compuesto por: </a:t>
            </a:r>
          </a:p>
          <a:p>
            <a:pPr algn="just"/>
            <a:endParaRPr lang="es-CO" sz="1600" dirty="0" smtClean="0"/>
          </a:p>
          <a:p>
            <a:pPr marL="742950" lvl="1" indent="-285750" algn="just">
              <a:buFont typeface="Arial" panose="020B0604020202020204" pitchFamily="34" charset="0"/>
              <a:buChar char="•"/>
            </a:pPr>
            <a:r>
              <a:rPr lang="es-CO" sz="1600" dirty="0" smtClean="0"/>
              <a:t>Mallas curriculares</a:t>
            </a:r>
          </a:p>
          <a:p>
            <a:pPr marL="742950" lvl="1" indent="-285750" algn="just">
              <a:buFont typeface="Arial" panose="020B0604020202020204" pitchFamily="34" charset="0"/>
              <a:buChar char="•"/>
            </a:pPr>
            <a:r>
              <a:rPr lang="es-CO" sz="1600" dirty="0" smtClean="0"/>
              <a:t>Matriz de trasferencia</a:t>
            </a:r>
          </a:p>
          <a:p>
            <a:pPr marL="742950" lvl="1" indent="-285750" algn="just">
              <a:buFont typeface="Arial" panose="020B0604020202020204" pitchFamily="34" charset="0"/>
              <a:buChar char="•"/>
            </a:pPr>
            <a:r>
              <a:rPr lang="es-CO" sz="1600" dirty="0" smtClean="0"/>
              <a:t>Planeaciones de clase</a:t>
            </a:r>
          </a:p>
          <a:p>
            <a:pPr marL="742950" lvl="1" indent="-285750" algn="just">
              <a:buFont typeface="Arial" panose="020B0604020202020204" pitchFamily="34" charset="0"/>
              <a:buChar char="•"/>
            </a:pPr>
            <a:r>
              <a:rPr lang="es-CO" sz="1600" dirty="0" smtClean="0"/>
              <a:t>Guías para estudiantes</a:t>
            </a:r>
          </a:p>
          <a:p>
            <a:pPr algn="just"/>
            <a:endParaRPr lang="es-CO" dirty="0"/>
          </a:p>
        </p:txBody>
      </p:sp>
    </p:spTree>
    <p:extLst>
      <p:ext uri="{BB962C8B-B14F-4D97-AF65-F5344CB8AC3E}">
        <p14:creationId xmlns:p14="http://schemas.microsoft.com/office/powerpoint/2010/main" val="1645015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DA1DC6C8-7FCA-D54A-B85B-7CA7435C9AE6}"/>
              </a:ext>
            </a:extLst>
          </p:cNvPr>
          <p:cNvSpPr/>
          <p:nvPr/>
        </p:nvSpPr>
        <p:spPr>
          <a:xfrm>
            <a:off x="-5316" y="-5316"/>
            <a:ext cx="9213112" cy="5204637"/>
          </a:xfrm>
          <a:prstGeom prst="rect">
            <a:avLst/>
          </a:prstGeom>
          <a:solidFill>
            <a:srgbClr val="E43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s-CO" sz="1350" dirty="0">
              <a:solidFill>
                <a:prstClr val="white"/>
              </a:solidFill>
              <a:latin typeface="Arial" panose="020B0604020202020204" pitchFamily="34" charset="0"/>
            </a:endParaRPr>
          </a:p>
        </p:txBody>
      </p:sp>
      <p:sp>
        <p:nvSpPr>
          <p:cNvPr id="6" name="CuadroTexto 5"/>
          <p:cNvSpPr txBox="1"/>
          <p:nvPr/>
        </p:nvSpPr>
        <p:spPr>
          <a:xfrm>
            <a:off x="2712389" y="2008380"/>
            <a:ext cx="4428640" cy="1200329"/>
          </a:xfrm>
          <a:prstGeom prst="rect">
            <a:avLst/>
          </a:prstGeom>
          <a:noFill/>
        </p:spPr>
        <p:txBody>
          <a:bodyPr wrap="square" rtlCol="0">
            <a:spAutoFit/>
          </a:bodyPr>
          <a:lstStyle/>
          <a:p>
            <a:pPr defTabSz="342900"/>
            <a:r>
              <a:rPr lang="es-CO" sz="7200" dirty="0">
                <a:solidFill>
                  <a:prstClr val="white"/>
                </a:solidFill>
                <a:latin typeface="Century Gothic" charset="0"/>
                <a:ea typeface="Century Gothic" charset="0"/>
                <a:cs typeface="Century Gothic" charset="0"/>
              </a:rPr>
              <a:t>GRACIAS</a:t>
            </a:r>
          </a:p>
        </p:txBody>
      </p:sp>
    </p:spTree>
    <p:extLst>
      <p:ext uri="{BB962C8B-B14F-4D97-AF65-F5344CB8AC3E}">
        <p14:creationId xmlns:p14="http://schemas.microsoft.com/office/powerpoint/2010/main" val="232729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87524" y="339502"/>
            <a:ext cx="8784976" cy="923330"/>
          </a:xfrm>
          <a:prstGeom prst="rect">
            <a:avLst/>
          </a:prstGeom>
          <a:solidFill>
            <a:schemeClr val="accent1">
              <a:lumMod val="60000"/>
              <a:lumOff val="40000"/>
            </a:schemeClr>
          </a:solidFill>
        </p:spPr>
        <p:txBody>
          <a:bodyPr wrap="square" rtlCol="0" anchor="ctr" anchorCtr="0">
            <a:spAutoFit/>
          </a:bodyPr>
          <a:lstStyle/>
          <a:p>
            <a:pPr algn="ctr"/>
            <a:endPar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endParaRPr>
          </a:p>
          <a:p>
            <a:pPr algn="ct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RESULTADOS </a:t>
            </a: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DE LA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IMPLEMENTACIÓN.</a:t>
            </a:r>
          </a:p>
          <a:p>
            <a:pPr algn="ct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pic>
        <p:nvPicPr>
          <p:cNvPr id="7" name="Picture 6">
            <a:extLst>
              <a:ext uri="{FF2B5EF4-FFF2-40B4-BE49-F238E27FC236}">
                <a16:creationId xmlns:a16="http://schemas.microsoft.com/office/drawing/2014/main" id="{61DF846C-8BC3-3F27-1CE9-18418AFA2C0E}"/>
              </a:ext>
            </a:extLst>
          </p:cNvPr>
          <p:cNvPicPr>
            <a:picLocks noChangeAspect="1"/>
          </p:cNvPicPr>
          <p:nvPr/>
        </p:nvPicPr>
        <p:blipFill>
          <a:blip r:embed="rId2"/>
          <a:stretch>
            <a:fillRect/>
          </a:stretch>
        </p:blipFill>
        <p:spPr>
          <a:xfrm>
            <a:off x="2377831" y="1419622"/>
            <a:ext cx="4827964" cy="2880320"/>
          </a:xfrm>
          <a:prstGeom prst="rect">
            <a:avLst/>
          </a:prstGeom>
        </p:spPr>
      </p:pic>
    </p:spTree>
    <p:extLst>
      <p:ext uri="{BB962C8B-B14F-4D97-AF65-F5344CB8AC3E}">
        <p14:creationId xmlns:p14="http://schemas.microsoft.com/office/powerpoint/2010/main" val="151491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329138950"/>
              </p:ext>
            </p:extLst>
          </p:nvPr>
        </p:nvGraphicFramePr>
        <p:xfrm>
          <a:off x="516495" y="987574"/>
          <a:ext cx="8111009" cy="3139842"/>
        </p:xfrm>
        <a:graphic>
          <a:graphicData uri="http://schemas.openxmlformats.org/drawingml/2006/table">
            <a:tbl>
              <a:tblPr>
                <a:tableStyleId>{93296810-A885-4BE3-A3E7-6D5BEEA58F35}</a:tableStyleId>
              </a:tblPr>
              <a:tblGrid>
                <a:gridCol w="1080120">
                  <a:extLst>
                    <a:ext uri="{9D8B030D-6E8A-4147-A177-3AD203B41FA5}">
                      <a16:colId xmlns:a16="http://schemas.microsoft.com/office/drawing/2014/main" val="2915552561"/>
                    </a:ext>
                  </a:extLst>
                </a:gridCol>
                <a:gridCol w="1224838">
                  <a:extLst>
                    <a:ext uri="{9D8B030D-6E8A-4147-A177-3AD203B41FA5}">
                      <a16:colId xmlns:a16="http://schemas.microsoft.com/office/drawing/2014/main" val="3047505984"/>
                    </a:ext>
                  </a:extLst>
                </a:gridCol>
                <a:gridCol w="1295442">
                  <a:extLst>
                    <a:ext uri="{9D8B030D-6E8A-4147-A177-3AD203B41FA5}">
                      <a16:colId xmlns:a16="http://schemas.microsoft.com/office/drawing/2014/main" val="1033093421"/>
                    </a:ext>
                  </a:extLst>
                </a:gridCol>
                <a:gridCol w="1440160">
                  <a:extLst>
                    <a:ext uri="{9D8B030D-6E8A-4147-A177-3AD203B41FA5}">
                      <a16:colId xmlns:a16="http://schemas.microsoft.com/office/drawing/2014/main" val="3661460276"/>
                    </a:ext>
                  </a:extLst>
                </a:gridCol>
                <a:gridCol w="720080">
                  <a:extLst>
                    <a:ext uri="{9D8B030D-6E8A-4147-A177-3AD203B41FA5}">
                      <a16:colId xmlns:a16="http://schemas.microsoft.com/office/drawing/2014/main" val="3242731368"/>
                    </a:ext>
                  </a:extLst>
                </a:gridCol>
                <a:gridCol w="504056">
                  <a:extLst>
                    <a:ext uri="{9D8B030D-6E8A-4147-A177-3AD203B41FA5}">
                      <a16:colId xmlns:a16="http://schemas.microsoft.com/office/drawing/2014/main" val="716424427"/>
                    </a:ext>
                  </a:extLst>
                </a:gridCol>
                <a:gridCol w="792088">
                  <a:extLst>
                    <a:ext uri="{9D8B030D-6E8A-4147-A177-3AD203B41FA5}">
                      <a16:colId xmlns:a16="http://schemas.microsoft.com/office/drawing/2014/main" val="1257175133"/>
                    </a:ext>
                  </a:extLst>
                </a:gridCol>
                <a:gridCol w="582756">
                  <a:extLst>
                    <a:ext uri="{9D8B030D-6E8A-4147-A177-3AD203B41FA5}">
                      <a16:colId xmlns:a16="http://schemas.microsoft.com/office/drawing/2014/main" val="275538443"/>
                    </a:ext>
                  </a:extLst>
                </a:gridCol>
                <a:gridCol w="471469">
                  <a:extLst>
                    <a:ext uri="{9D8B030D-6E8A-4147-A177-3AD203B41FA5}">
                      <a16:colId xmlns:a16="http://schemas.microsoft.com/office/drawing/2014/main" val="444774342"/>
                    </a:ext>
                  </a:extLst>
                </a:gridCol>
              </a:tblGrid>
              <a:tr h="597497">
                <a:tc gridSpan="5">
                  <a:txBody>
                    <a:bodyPr/>
                    <a:lstStyle/>
                    <a:p>
                      <a:pPr algn="ctr" fontAlgn="ctr"/>
                      <a:r>
                        <a:rPr lang="es-CO" sz="1200" b="1" u="none" strike="noStrike" dirty="0">
                          <a:effectLst/>
                        </a:rPr>
                        <a:t>Consejo Noruego para Refugiados </a:t>
                      </a:r>
                      <a:r>
                        <a:rPr lang="es-CO" sz="1200" b="1" u="none" strike="noStrike" dirty="0" smtClean="0">
                          <a:effectLst/>
                        </a:rPr>
                        <a:t>– Centro + URR </a:t>
                      </a:r>
                      <a:endParaRPr lang="es-CO" sz="1200" b="1" i="1"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gridSpan="2">
                  <a:txBody>
                    <a:bodyPr/>
                    <a:lstStyle/>
                    <a:p>
                      <a:pPr algn="ctr" fontAlgn="ctr"/>
                      <a:r>
                        <a:rPr lang="es-CO" sz="1200" b="1" u="none" strike="noStrike" dirty="0">
                          <a:effectLst/>
                        </a:rPr>
                        <a:t>Población </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tc gridSpan="2">
                  <a:txBody>
                    <a:bodyPr/>
                    <a:lstStyle/>
                    <a:p>
                      <a:pPr algn="ctr" fontAlgn="ctr"/>
                      <a:r>
                        <a:rPr lang="es-CO" sz="1200" b="1" u="none" strike="noStrike">
                          <a:effectLst/>
                        </a:rPr>
                        <a:t>Sexo</a:t>
                      </a:r>
                      <a:endParaRPr lang="es-CO" sz="1200" b="1" i="0" u="none" strike="noStrike">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extLst>
                  <a:ext uri="{0D108BD9-81ED-4DB2-BD59-A6C34878D82A}">
                    <a16:rowId xmlns:a16="http://schemas.microsoft.com/office/drawing/2014/main" val="1778880479"/>
                  </a:ext>
                </a:extLst>
              </a:tr>
              <a:tr h="793833">
                <a:tc>
                  <a:txBody>
                    <a:bodyPr/>
                    <a:lstStyle/>
                    <a:p>
                      <a:pPr algn="ctr" fontAlgn="ctr"/>
                      <a:r>
                        <a:rPr lang="es-CO" sz="1200" b="1" u="none" strike="noStrike" dirty="0">
                          <a:effectLst/>
                        </a:rPr>
                        <a:t>Departamento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Municipio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ETCR/NAR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IE CERTIFICA</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baseline="0" dirty="0">
                          <a:effectLst/>
                        </a:rPr>
                        <a:t>Población</a:t>
                      </a:r>
                    </a:p>
                    <a:p>
                      <a:pPr algn="ctr" fontAlgn="ctr"/>
                      <a:r>
                        <a:rPr lang="es-CO" sz="1200" b="1" u="none" strike="noStrike" baseline="0" dirty="0">
                          <a:effectLst/>
                        </a:rPr>
                        <a:t> </a:t>
                      </a:r>
                      <a:r>
                        <a:rPr lang="es-CO" sz="1200" b="1" u="none" strike="noStrike" dirty="0">
                          <a:effectLst/>
                        </a:rPr>
                        <a:t>2022</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PER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Comunidad Aledaña</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Hombre </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Mujer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extLst>
                  <a:ext uri="{0D108BD9-81ED-4DB2-BD59-A6C34878D82A}">
                    <a16:rowId xmlns:a16="http://schemas.microsoft.com/office/drawing/2014/main" val="2412145120"/>
                  </a:ext>
                </a:extLst>
              </a:tr>
              <a:tr h="442661">
                <a:tc rowSpan="3">
                  <a:txBody>
                    <a:bodyPr/>
                    <a:lstStyle/>
                    <a:p>
                      <a:pPr algn="ctr" fontAlgn="ctr"/>
                      <a:r>
                        <a:rPr lang="es-CO" sz="1200" u="none" strike="noStrike" dirty="0">
                          <a:effectLst/>
                        </a:rPr>
                        <a:t>TOLIMA</a:t>
                      </a:r>
                      <a:endParaRPr lang="es-CO" sz="1200" b="1"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PLANADAS</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EL OSO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ANTONIO NARIÑO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33</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16</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17</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12</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ctr"/>
                      <a:r>
                        <a:rPr lang="es-CO" sz="1200" u="none" strike="noStrike" dirty="0">
                          <a:effectLst/>
                        </a:rPr>
                        <a:t>21</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3963228989"/>
                  </a:ext>
                </a:extLst>
              </a:tr>
              <a:tr h="442661">
                <a:tc vMerge="1">
                  <a:txBody>
                    <a:bodyPr/>
                    <a:lstStyle/>
                    <a:p>
                      <a:endParaRPr lang="es-CO"/>
                    </a:p>
                  </a:txBody>
                  <a:tcPr/>
                </a:tc>
                <a:tc>
                  <a:txBody>
                    <a:bodyPr/>
                    <a:lstStyle/>
                    <a:p>
                      <a:pPr algn="ctr" fontAlgn="b"/>
                      <a:r>
                        <a:rPr lang="es-CO" sz="1200" u="none" strike="noStrike">
                          <a:effectLst/>
                        </a:rPr>
                        <a:t>ICONONZO</a:t>
                      </a:r>
                      <a:endParaRPr lang="es-CO" sz="1200" b="0" i="1"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29</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18</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11</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a:effectLst/>
                        </a:rPr>
                        <a:t>17</a:t>
                      </a:r>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ctr" fontAlgn="ctr"/>
                      <a:r>
                        <a:rPr lang="es-CO" sz="1200" u="none" strike="noStrike" dirty="0">
                          <a:effectLst/>
                        </a:rPr>
                        <a:t>12</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140395383"/>
                  </a:ext>
                </a:extLst>
              </a:tr>
              <a:tr h="442661">
                <a:tc vMerge="1">
                  <a:txBody>
                    <a:bodyPr/>
                    <a:lstStyle/>
                    <a:p>
                      <a:endParaRPr lang="es-CO"/>
                    </a:p>
                  </a:txBody>
                  <a:tcPr/>
                </a:tc>
                <a:tc>
                  <a:txBody>
                    <a:bodyPr/>
                    <a:lstStyle/>
                    <a:p>
                      <a:pPr algn="ctr" fontAlgn="b"/>
                      <a:r>
                        <a:rPr lang="es-CO" sz="1200" u="none" strike="noStrike" dirty="0">
                          <a:effectLst/>
                        </a:rPr>
                        <a:t>ICONONZO</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a:effectLst/>
                        </a:rPr>
                        <a:t>BALCONES</a:t>
                      </a:r>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it-IT" sz="1200" u="none" strike="noStrike" dirty="0">
                          <a:effectLst/>
                        </a:rPr>
                        <a:t>IE LA FILA (SEDE BALCONCITOS)</a:t>
                      </a:r>
                      <a:endParaRPr lang="it-IT"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19</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8</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11</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9</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ctr"/>
                      <a:r>
                        <a:rPr lang="es-CO" sz="1200" u="none" strike="noStrike" dirty="0">
                          <a:effectLst/>
                        </a:rPr>
                        <a:t>10</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2104501069"/>
                  </a:ext>
                </a:extLst>
              </a:tr>
              <a:tr h="420529">
                <a:tc>
                  <a:txBody>
                    <a:bodyPr/>
                    <a:lstStyle/>
                    <a:p>
                      <a:pPr algn="l" fontAlgn="b"/>
                      <a:endParaRPr lang="es-CO" sz="7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MX" sz="1200" b="0" i="0" u="none" strike="noStrike" dirty="0">
                          <a:solidFill>
                            <a:srgbClr val="000000"/>
                          </a:solidFill>
                          <a:effectLst/>
                          <a:latin typeface="+mj-lt"/>
                        </a:rPr>
                        <a:t>8</a:t>
                      </a:r>
                      <a:r>
                        <a:rPr lang="es-CO" sz="1200" b="0" i="0" u="none" strike="noStrike" dirty="0">
                          <a:solidFill>
                            <a:srgbClr val="000000"/>
                          </a:solidFill>
                          <a:effectLst/>
                          <a:latin typeface="+mj-lt"/>
                        </a:rPr>
                        <a:t>1</a:t>
                      </a:r>
                    </a:p>
                  </a:txBody>
                  <a:tcPr marL="4245" marR="4245" marT="4245" marB="0" anchor="ctr"/>
                </a:tc>
                <a:tc>
                  <a:txBody>
                    <a:bodyPr/>
                    <a:lstStyle/>
                    <a:p>
                      <a:pPr algn="ctr" fontAlgn="b"/>
                      <a:r>
                        <a:rPr lang="es-MX" sz="1200" b="0" i="0" u="none" strike="noStrike" dirty="0">
                          <a:solidFill>
                            <a:srgbClr val="000000"/>
                          </a:solidFill>
                          <a:effectLst/>
                          <a:latin typeface="+mj-lt"/>
                        </a:rPr>
                        <a:t>4</a:t>
                      </a:r>
                      <a:r>
                        <a:rPr lang="es-CO" sz="1200" b="0" i="0" u="none" strike="noStrike" dirty="0">
                          <a:solidFill>
                            <a:srgbClr val="000000"/>
                          </a:solidFill>
                          <a:effectLst/>
                          <a:latin typeface="+mj-lt"/>
                        </a:rPr>
                        <a:t>2</a:t>
                      </a:r>
                    </a:p>
                  </a:txBody>
                  <a:tcPr marL="6350" marR="6350" marT="6350" marB="0" anchor="ctr"/>
                </a:tc>
                <a:tc>
                  <a:txBody>
                    <a:bodyPr/>
                    <a:lstStyle/>
                    <a:p>
                      <a:pPr algn="ctr" fontAlgn="b"/>
                      <a:r>
                        <a:rPr lang="es-MX" sz="1200" b="0" i="0" u="none" strike="noStrike" dirty="0">
                          <a:solidFill>
                            <a:srgbClr val="000000"/>
                          </a:solidFill>
                          <a:effectLst/>
                          <a:latin typeface="+mj-lt"/>
                        </a:rPr>
                        <a:t>3</a:t>
                      </a:r>
                      <a:r>
                        <a:rPr lang="es-CO" sz="1200" b="0" i="0" u="none" strike="noStrike" dirty="0">
                          <a:solidFill>
                            <a:srgbClr val="000000"/>
                          </a:solidFill>
                          <a:effectLst/>
                          <a:latin typeface="+mj-lt"/>
                        </a:rPr>
                        <a:t>9</a:t>
                      </a:r>
                    </a:p>
                  </a:txBody>
                  <a:tcPr marL="6350" marR="6350" marT="6350" marB="0" anchor="ctr"/>
                </a:tc>
                <a:tc>
                  <a:txBody>
                    <a:bodyPr/>
                    <a:lstStyle/>
                    <a:p>
                      <a:pPr algn="ctr" fontAlgn="b"/>
                      <a:r>
                        <a:rPr lang="es-MX" sz="1200" b="0" i="0" u="none" strike="noStrike" dirty="0">
                          <a:solidFill>
                            <a:srgbClr val="000000"/>
                          </a:solidFill>
                          <a:effectLst/>
                          <a:latin typeface="+mj-lt"/>
                        </a:rPr>
                        <a:t>3</a:t>
                      </a:r>
                      <a:r>
                        <a:rPr lang="es-CO" sz="1200" b="0" i="0" u="none" strike="noStrike" dirty="0">
                          <a:solidFill>
                            <a:srgbClr val="000000"/>
                          </a:solidFill>
                          <a:effectLst/>
                          <a:latin typeface="+mj-lt"/>
                        </a:rPr>
                        <a:t>8</a:t>
                      </a:r>
                    </a:p>
                  </a:txBody>
                  <a:tcPr marL="6350" marR="6350" marT="6350" marB="0" anchor="ctr"/>
                </a:tc>
                <a:tc>
                  <a:txBody>
                    <a:bodyPr/>
                    <a:lstStyle/>
                    <a:p>
                      <a:pPr algn="ctr" fontAlgn="b"/>
                      <a:r>
                        <a:rPr lang="es-CO" sz="1200" b="0" u="none" strike="noStrike" dirty="0">
                          <a:effectLst/>
                          <a:latin typeface="+mj-lt"/>
                        </a:rPr>
                        <a:t>43</a:t>
                      </a:r>
                      <a:endParaRPr lang="es-CO" sz="1200" b="0" i="0" u="none" strike="noStrike" dirty="0">
                        <a:solidFill>
                          <a:srgbClr val="000000"/>
                        </a:solidFill>
                        <a:effectLst/>
                        <a:latin typeface="+mj-lt"/>
                      </a:endParaRPr>
                    </a:p>
                  </a:txBody>
                  <a:tcPr marL="6350" marR="6350" marT="6350" marB="0" anchor="ctr"/>
                </a:tc>
                <a:extLst>
                  <a:ext uri="{0D108BD9-81ED-4DB2-BD59-A6C34878D82A}">
                    <a16:rowId xmlns:a16="http://schemas.microsoft.com/office/drawing/2014/main" val="2009448831"/>
                  </a:ext>
                </a:extLst>
              </a:tr>
            </a:tbl>
          </a:graphicData>
        </a:graphic>
      </p:graphicFrame>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POBLACIÓN </a:t>
            </a:r>
          </a:p>
        </p:txBody>
      </p:sp>
    </p:spTree>
    <p:extLst>
      <p:ext uri="{BB962C8B-B14F-4D97-AF65-F5344CB8AC3E}">
        <p14:creationId xmlns:p14="http://schemas.microsoft.com/office/powerpoint/2010/main" val="3774256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áfico 8"/>
          <p:cNvGraphicFramePr/>
          <p:nvPr>
            <p:extLst>
              <p:ext uri="{D42A27DB-BD31-4B8C-83A1-F6EECF244321}">
                <p14:modId xmlns:p14="http://schemas.microsoft.com/office/powerpoint/2010/main" val="1360427687"/>
              </p:ext>
            </p:extLst>
          </p:nvPr>
        </p:nvGraphicFramePr>
        <p:xfrm>
          <a:off x="1524000" y="664461"/>
          <a:ext cx="6096000" cy="3832200"/>
        </p:xfrm>
        <a:graphic>
          <a:graphicData uri="http://schemas.openxmlformats.org/drawingml/2006/chart">
            <c:chart xmlns:c="http://schemas.openxmlformats.org/drawingml/2006/chart" xmlns:r="http://schemas.openxmlformats.org/officeDocument/2006/relationships" r:id="rId2"/>
          </a:graphicData>
        </a:graphic>
      </p:graphicFrame>
      <p:sp>
        <p:nvSpPr>
          <p:cNvPr id="4" name="CuadroTexto 3"/>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DISTRIBUCIÓN POR CICLOS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TOLIMA</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Tree>
    <p:extLst>
      <p:ext uri="{BB962C8B-B14F-4D97-AF65-F5344CB8AC3E}">
        <p14:creationId xmlns:p14="http://schemas.microsoft.com/office/powerpoint/2010/main" val="3137421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648998935"/>
              </p:ext>
            </p:extLst>
          </p:nvPr>
        </p:nvGraphicFramePr>
        <p:xfrm>
          <a:off x="431539" y="965324"/>
          <a:ext cx="8280921" cy="2615508"/>
        </p:xfrm>
        <a:graphic>
          <a:graphicData uri="http://schemas.openxmlformats.org/drawingml/2006/table">
            <a:tbl>
              <a:tblPr firstRow="1" firstCol="1" bandRow="1">
                <a:tableStyleId>{5C22544A-7EE6-4342-B048-85BDC9FD1C3A}</a:tableStyleId>
              </a:tblPr>
              <a:tblGrid>
                <a:gridCol w="1085231">
                  <a:extLst>
                    <a:ext uri="{9D8B030D-6E8A-4147-A177-3AD203B41FA5}">
                      <a16:colId xmlns:a16="http://schemas.microsoft.com/office/drawing/2014/main" val="1641436590"/>
                    </a:ext>
                  </a:extLst>
                </a:gridCol>
                <a:gridCol w="1534449">
                  <a:extLst>
                    <a:ext uri="{9D8B030D-6E8A-4147-A177-3AD203B41FA5}">
                      <a16:colId xmlns:a16="http://schemas.microsoft.com/office/drawing/2014/main" val="3200900695"/>
                    </a:ext>
                  </a:extLst>
                </a:gridCol>
                <a:gridCol w="1479777">
                  <a:extLst>
                    <a:ext uri="{9D8B030D-6E8A-4147-A177-3AD203B41FA5}">
                      <a16:colId xmlns:a16="http://schemas.microsoft.com/office/drawing/2014/main" val="3525582306"/>
                    </a:ext>
                  </a:extLst>
                </a:gridCol>
                <a:gridCol w="1159038">
                  <a:extLst>
                    <a:ext uri="{9D8B030D-6E8A-4147-A177-3AD203B41FA5}">
                      <a16:colId xmlns:a16="http://schemas.microsoft.com/office/drawing/2014/main" val="3204995183"/>
                    </a:ext>
                  </a:extLst>
                </a:gridCol>
                <a:gridCol w="1593675">
                  <a:extLst>
                    <a:ext uri="{9D8B030D-6E8A-4147-A177-3AD203B41FA5}">
                      <a16:colId xmlns:a16="http://schemas.microsoft.com/office/drawing/2014/main" val="1973882021"/>
                    </a:ext>
                  </a:extLst>
                </a:gridCol>
                <a:gridCol w="1428751">
                  <a:extLst>
                    <a:ext uri="{9D8B030D-6E8A-4147-A177-3AD203B41FA5}">
                      <a16:colId xmlns:a16="http://schemas.microsoft.com/office/drawing/2014/main" val="4072412310"/>
                    </a:ext>
                  </a:extLst>
                </a:gridCol>
              </a:tblGrid>
              <a:tr h="435918">
                <a:tc>
                  <a:txBody>
                    <a:bodyPr/>
                    <a:lstStyle/>
                    <a:p>
                      <a:pPr algn="just">
                        <a:lnSpc>
                          <a:spcPct val="115000"/>
                        </a:lnSpc>
                        <a:spcAft>
                          <a:spcPts val="0"/>
                        </a:spcAft>
                      </a:pPr>
                      <a:r>
                        <a:rPr lang="es-CO" sz="1100" dirty="0" err="1">
                          <a:effectLst/>
                        </a:rPr>
                        <a:t>N°</a:t>
                      </a:r>
                      <a:r>
                        <a:rPr lang="es-CO" sz="1100" dirty="0">
                          <a:effectLst/>
                        </a:rPr>
                        <a:t> SEMANA</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gridSpan="2">
                  <a:txBody>
                    <a:bodyPr/>
                    <a:lstStyle/>
                    <a:p>
                      <a:pPr algn="ctr">
                        <a:lnSpc>
                          <a:spcPct val="115000"/>
                        </a:lnSpc>
                        <a:spcAft>
                          <a:spcPts val="0"/>
                        </a:spcAft>
                      </a:pPr>
                      <a:r>
                        <a:rPr lang="es-CO" sz="1100" dirty="0">
                          <a:effectLst/>
                        </a:rPr>
                        <a:t>PERIODO 1</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hMerge="1">
                  <a:txBody>
                    <a:bodyPr/>
                    <a:lstStyle/>
                    <a:p>
                      <a:endParaRPr lang="es-CO"/>
                    </a:p>
                  </a:txBody>
                  <a:tcPr/>
                </a:tc>
                <a:tc>
                  <a:txBody>
                    <a:bodyPr/>
                    <a:lstStyle/>
                    <a:p>
                      <a:pPr algn="just">
                        <a:lnSpc>
                          <a:spcPct val="115000"/>
                        </a:lnSpc>
                        <a:spcAft>
                          <a:spcPts val="0"/>
                        </a:spcAft>
                      </a:pPr>
                      <a:r>
                        <a:rPr lang="es-CO" sz="1100">
                          <a:effectLst/>
                        </a:rPr>
                        <a:t>N° SEMANA</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gridSpan="2">
                  <a:txBody>
                    <a:bodyPr/>
                    <a:lstStyle/>
                    <a:p>
                      <a:pPr algn="ctr">
                        <a:lnSpc>
                          <a:spcPct val="115000"/>
                        </a:lnSpc>
                        <a:spcAft>
                          <a:spcPts val="0"/>
                        </a:spcAft>
                      </a:pPr>
                      <a:r>
                        <a:rPr lang="es-CO" sz="1100" dirty="0">
                          <a:effectLst/>
                        </a:rPr>
                        <a:t>PERIODO 2</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hMerge="1">
                  <a:txBody>
                    <a:bodyPr/>
                    <a:lstStyle/>
                    <a:p>
                      <a:endParaRPr lang="es-CO"/>
                    </a:p>
                  </a:txBody>
                  <a:tcPr/>
                </a:tc>
                <a:extLst>
                  <a:ext uri="{0D108BD9-81ED-4DB2-BD59-A6C34878D82A}">
                    <a16:rowId xmlns:a16="http://schemas.microsoft.com/office/drawing/2014/main" val="509623568"/>
                  </a:ext>
                </a:extLst>
              </a:tr>
              <a:tr h="217959">
                <a:tc>
                  <a:txBody>
                    <a:bodyPr/>
                    <a:lstStyle/>
                    <a:p>
                      <a:pPr algn="ctr">
                        <a:lnSpc>
                          <a:spcPct val="115000"/>
                        </a:lnSpc>
                        <a:spcAft>
                          <a:spcPts val="0"/>
                        </a:spcAft>
                      </a:pPr>
                      <a:r>
                        <a:rPr lang="es-CO" sz="1100">
                          <a:effectLst/>
                        </a:rPr>
                        <a:t>1</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21 de febrero </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27 de febrero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1</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8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39155078"/>
                  </a:ext>
                </a:extLst>
              </a:tr>
              <a:tr h="217959">
                <a:tc>
                  <a:txBody>
                    <a:bodyPr/>
                    <a:lstStyle/>
                    <a:p>
                      <a:pPr algn="ctr">
                        <a:lnSpc>
                          <a:spcPct val="115000"/>
                        </a:lnSpc>
                        <a:spcAft>
                          <a:spcPts val="0"/>
                        </a:spcAft>
                      </a:pPr>
                      <a:r>
                        <a:rPr lang="es-CO" sz="1100">
                          <a:effectLst/>
                        </a:rPr>
                        <a:t>2</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28 de febrero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6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2</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9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15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607566554"/>
                  </a:ext>
                </a:extLst>
              </a:tr>
              <a:tr h="217959">
                <a:tc>
                  <a:txBody>
                    <a:bodyPr/>
                    <a:lstStyle/>
                    <a:p>
                      <a:pPr algn="ctr">
                        <a:lnSpc>
                          <a:spcPct val="115000"/>
                        </a:lnSpc>
                        <a:spcAft>
                          <a:spcPts val="0"/>
                        </a:spcAft>
                      </a:pPr>
                      <a:r>
                        <a:rPr lang="es-CO" sz="1100">
                          <a:effectLst/>
                        </a:rPr>
                        <a:t>3</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7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13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3</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16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22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174819761"/>
                  </a:ext>
                </a:extLst>
              </a:tr>
              <a:tr h="217959">
                <a:tc>
                  <a:txBody>
                    <a:bodyPr/>
                    <a:lstStyle/>
                    <a:p>
                      <a:pPr algn="ctr">
                        <a:lnSpc>
                          <a:spcPct val="115000"/>
                        </a:lnSpc>
                        <a:spcAft>
                          <a:spcPts val="0"/>
                        </a:spcAft>
                      </a:pPr>
                      <a:r>
                        <a:rPr lang="es-CO" sz="1100">
                          <a:effectLst/>
                        </a:rPr>
                        <a:t>4</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14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20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4</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23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29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219397434"/>
                  </a:ext>
                </a:extLst>
              </a:tr>
              <a:tr h="217959">
                <a:tc>
                  <a:txBody>
                    <a:bodyPr/>
                    <a:lstStyle/>
                    <a:p>
                      <a:pPr algn="ctr">
                        <a:lnSpc>
                          <a:spcPct val="115000"/>
                        </a:lnSpc>
                        <a:spcAft>
                          <a:spcPts val="0"/>
                        </a:spcAft>
                      </a:pPr>
                      <a:r>
                        <a:rPr lang="es-CO" sz="1100">
                          <a:effectLst/>
                        </a:rPr>
                        <a:t>5</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21 de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27 marzo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5</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30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5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863655502"/>
                  </a:ext>
                </a:extLst>
              </a:tr>
              <a:tr h="217959">
                <a:tc>
                  <a:txBody>
                    <a:bodyPr/>
                    <a:lstStyle/>
                    <a:p>
                      <a:pPr algn="ctr">
                        <a:lnSpc>
                          <a:spcPct val="115000"/>
                        </a:lnSpc>
                        <a:spcAft>
                          <a:spcPts val="0"/>
                        </a:spcAft>
                      </a:pPr>
                      <a:r>
                        <a:rPr lang="es-CO" sz="1100">
                          <a:effectLst/>
                        </a:rPr>
                        <a:t>6</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dirty="0">
                          <a:effectLst/>
                        </a:rPr>
                        <a:t>28 de marzo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3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6</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6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12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98637482"/>
                  </a:ext>
                </a:extLst>
              </a:tr>
              <a:tr h="217959">
                <a:tc>
                  <a:txBody>
                    <a:bodyPr/>
                    <a:lstStyle/>
                    <a:p>
                      <a:pPr algn="ctr">
                        <a:lnSpc>
                          <a:spcPct val="115000"/>
                        </a:lnSpc>
                        <a:spcAft>
                          <a:spcPts val="0"/>
                        </a:spcAft>
                      </a:pPr>
                      <a:r>
                        <a:rPr lang="es-CO" sz="1100">
                          <a:effectLst/>
                        </a:rPr>
                        <a:t>7</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4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10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7</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13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19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04292847"/>
                  </a:ext>
                </a:extLst>
              </a:tr>
              <a:tr h="217959">
                <a:tc>
                  <a:txBody>
                    <a:bodyPr/>
                    <a:lstStyle/>
                    <a:p>
                      <a:pPr algn="ctr">
                        <a:lnSpc>
                          <a:spcPct val="115000"/>
                        </a:lnSpc>
                        <a:spcAft>
                          <a:spcPts val="0"/>
                        </a:spcAft>
                      </a:pPr>
                      <a:r>
                        <a:rPr lang="es-CO" sz="1100">
                          <a:effectLst/>
                        </a:rPr>
                        <a:t>8</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11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17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8</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20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26 de junio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952863334"/>
                  </a:ext>
                </a:extLst>
              </a:tr>
              <a:tr h="217959">
                <a:tc>
                  <a:txBody>
                    <a:bodyPr/>
                    <a:lstStyle/>
                    <a:p>
                      <a:pPr algn="ctr">
                        <a:lnSpc>
                          <a:spcPct val="115000"/>
                        </a:lnSpc>
                        <a:spcAft>
                          <a:spcPts val="0"/>
                        </a:spcAft>
                      </a:pPr>
                      <a:r>
                        <a:rPr lang="es-CO" sz="1100">
                          <a:effectLst/>
                        </a:rPr>
                        <a:t>9</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18  de abril </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24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9</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dirty="0">
                          <a:effectLst/>
                        </a:rPr>
                        <a:t>27 de junio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20000"/>
                        <a:lumOff val="80000"/>
                      </a:schemeClr>
                    </a:solidFill>
                  </a:tcPr>
                </a:tc>
                <a:tc>
                  <a:txBody>
                    <a:bodyPr/>
                    <a:lstStyle/>
                    <a:p>
                      <a:pPr algn="just">
                        <a:lnSpc>
                          <a:spcPct val="115000"/>
                        </a:lnSpc>
                        <a:spcAft>
                          <a:spcPts val="0"/>
                        </a:spcAft>
                      </a:pPr>
                      <a:r>
                        <a:rPr lang="es-CO" sz="1100" dirty="0">
                          <a:effectLst/>
                        </a:rPr>
                        <a:t>3 de julio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20000"/>
                        <a:lumOff val="80000"/>
                      </a:schemeClr>
                    </a:solidFill>
                  </a:tcPr>
                </a:tc>
                <a:extLst>
                  <a:ext uri="{0D108BD9-81ED-4DB2-BD59-A6C34878D82A}">
                    <a16:rowId xmlns:a16="http://schemas.microsoft.com/office/drawing/2014/main" val="2540313175"/>
                  </a:ext>
                </a:extLst>
              </a:tr>
              <a:tr h="217959">
                <a:tc>
                  <a:txBody>
                    <a:bodyPr/>
                    <a:lstStyle/>
                    <a:p>
                      <a:pPr algn="ctr">
                        <a:lnSpc>
                          <a:spcPct val="115000"/>
                        </a:lnSpc>
                        <a:spcAft>
                          <a:spcPts val="0"/>
                        </a:spcAft>
                      </a:pPr>
                      <a:r>
                        <a:rPr lang="es-CO" sz="1100" dirty="0">
                          <a:effectLst/>
                        </a:rPr>
                        <a:t>10</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just">
                        <a:lnSpc>
                          <a:spcPct val="115000"/>
                        </a:lnSpc>
                        <a:spcAft>
                          <a:spcPts val="0"/>
                        </a:spcAft>
                      </a:pPr>
                      <a:r>
                        <a:rPr lang="es-CO" sz="1100">
                          <a:effectLst/>
                        </a:rPr>
                        <a:t>25 de abril</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just">
                        <a:lnSpc>
                          <a:spcPct val="115000"/>
                        </a:lnSpc>
                        <a:spcAft>
                          <a:spcPts val="0"/>
                        </a:spcAft>
                      </a:pPr>
                      <a:r>
                        <a:rPr lang="es-CO" sz="1100">
                          <a:effectLst/>
                        </a:rPr>
                        <a:t>1 de mayo</a:t>
                      </a:r>
                      <a:endParaRPr lang="es-CO" sz="1100">
                        <a:effectLst/>
                        <a:latin typeface="Calibri" panose="020F0502020204030204" pitchFamily="34" charset="0"/>
                        <a:ea typeface="MS Mincho"/>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solidFill>
                            <a:schemeClr val="bg1"/>
                          </a:solidFill>
                          <a:effectLst/>
                        </a:rPr>
                        <a:t>10</a:t>
                      </a:r>
                      <a:endParaRPr lang="es-CO" sz="1100" dirty="0">
                        <a:solidFill>
                          <a:schemeClr val="bg1"/>
                        </a:solidFill>
                        <a:effectLst/>
                        <a:latin typeface="Calibri" panose="020F0502020204030204" pitchFamily="34" charset="0"/>
                        <a:ea typeface="MS Mincho"/>
                        <a:cs typeface="Times New Roman" panose="02020603050405020304" pitchFamily="18" charset="0"/>
                      </a:endParaRPr>
                    </a:p>
                  </a:txBody>
                  <a:tcPr marL="68580" marR="68580" marT="0" marB="0">
                    <a:solidFill>
                      <a:srgbClr val="78F893"/>
                    </a:solidFill>
                  </a:tcPr>
                </a:tc>
                <a:tc>
                  <a:txBody>
                    <a:bodyPr/>
                    <a:lstStyle/>
                    <a:p>
                      <a:pPr algn="just">
                        <a:lnSpc>
                          <a:spcPct val="115000"/>
                        </a:lnSpc>
                        <a:spcAft>
                          <a:spcPts val="0"/>
                        </a:spcAft>
                      </a:pPr>
                      <a:r>
                        <a:rPr lang="es-CO" sz="1100" dirty="0">
                          <a:effectLst/>
                        </a:rPr>
                        <a:t>4 de julio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rgbClr val="78F893"/>
                    </a:solidFill>
                  </a:tcPr>
                </a:tc>
                <a:tc>
                  <a:txBody>
                    <a:bodyPr/>
                    <a:lstStyle/>
                    <a:p>
                      <a:pPr algn="just">
                        <a:lnSpc>
                          <a:spcPct val="115000"/>
                        </a:lnSpc>
                        <a:spcAft>
                          <a:spcPts val="0"/>
                        </a:spcAft>
                      </a:pPr>
                      <a:r>
                        <a:rPr lang="es-CO" sz="1100" dirty="0">
                          <a:effectLst/>
                        </a:rPr>
                        <a:t>9 de julio</a:t>
                      </a:r>
                      <a:endParaRPr lang="es-CO" sz="1100" dirty="0">
                        <a:effectLst/>
                        <a:latin typeface="Calibri" panose="020F0502020204030204" pitchFamily="34" charset="0"/>
                        <a:ea typeface="MS Mincho"/>
                        <a:cs typeface="Times New Roman" panose="02020603050405020304" pitchFamily="18" charset="0"/>
                      </a:endParaRPr>
                    </a:p>
                  </a:txBody>
                  <a:tcPr marL="68580" marR="68580" marT="0" marB="0">
                    <a:solidFill>
                      <a:srgbClr val="78F893"/>
                    </a:solidFill>
                  </a:tcPr>
                </a:tc>
                <a:extLst>
                  <a:ext uri="{0D108BD9-81ED-4DB2-BD59-A6C34878D82A}">
                    <a16:rowId xmlns:a16="http://schemas.microsoft.com/office/drawing/2014/main" val="691652175"/>
                  </a:ext>
                </a:extLst>
              </a:tr>
            </a:tbl>
          </a:graphicData>
        </a:graphic>
      </p:graphicFrame>
      <p:sp>
        <p:nvSpPr>
          <p:cNvPr id="6" name="CuadroTexto 5"/>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CALENDARIO ACÁDEMICO </a:t>
            </a:r>
          </a:p>
        </p:txBody>
      </p:sp>
    </p:spTree>
    <p:extLst>
      <p:ext uri="{BB962C8B-B14F-4D97-AF65-F5344CB8AC3E}">
        <p14:creationId xmlns:p14="http://schemas.microsoft.com/office/powerpoint/2010/main" val="2134897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041787917"/>
              </p:ext>
            </p:extLst>
          </p:nvPr>
        </p:nvGraphicFramePr>
        <p:xfrm>
          <a:off x="755576" y="976928"/>
          <a:ext cx="7511891" cy="3139842"/>
        </p:xfrm>
        <a:graphic>
          <a:graphicData uri="http://schemas.openxmlformats.org/drawingml/2006/table">
            <a:tbl>
              <a:tblPr>
                <a:tableStyleId>{93296810-A885-4BE3-A3E7-6D5BEEA58F35}</a:tableStyleId>
              </a:tblPr>
              <a:tblGrid>
                <a:gridCol w="1160382">
                  <a:extLst>
                    <a:ext uri="{9D8B030D-6E8A-4147-A177-3AD203B41FA5}">
                      <a16:colId xmlns:a16="http://schemas.microsoft.com/office/drawing/2014/main" val="2915552561"/>
                    </a:ext>
                  </a:extLst>
                </a:gridCol>
                <a:gridCol w="1107794">
                  <a:extLst>
                    <a:ext uri="{9D8B030D-6E8A-4147-A177-3AD203B41FA5}">
                      <a16:colId xmlns:a16="http://schemas.microsoft.com/office/drawing/2014/main" val="3047505984"/>
                    </a:ext>
                  </a:extLst>
                </a:gridCol>
                <a:gridCol w="1083024">
                  <a:extLst>
                    <a:ext uri="{9D8B030D-6E8A-4147-A177-3AD203B41FA5}">
                      <a16:colId xmlns:a16="http://schemas.microsoft.com/office/drawing/2014/main" val="1033093421"/>
                    </a:ext>
                  </a:extLst>
                </a:gridCol>
                <a:gridCol w="1547177">
                  <a:extLst>
                    <a:ext uri="{9D8B030D-6E8A-4147-A177-3AD203B41FA5}">
                      <a16:colId xmlns:a16="http://schemas.microsoft.com/office/drawing/2014/main" val="3661460276"/>
                    </a:ext>
                  </a:extLst>
                </a:gridCol>
                <a:gridCol w="1050170">
                  <a:extLst>
                    <a:ext uri="{9D8B030D-6E8A-4147-A177-3AD203B41FA5}">
                      <a16:colId xmlns:a16="http://schemas.microsoft.com/office/drawing/2014/main" val="3242731368"/>
                    </a:ext>
                  </a:extLst>
                </a:gridCol>
                <a:gridCol w="781672">
                  <a:extLst>
                    <a:ext uri="{9D8B030D-6E8A-4147-A177-3AD203B41FA5}">
                      <a16:colId xmlns:a16="http://schemas.microsoft.com/office/drawing/2014/main" val="716424427"/>
                    </a:ext>
                  </a:extLst>
                </a:gridCol>
                <a:gridCol w="781672">
                  <a:extLst>
                    <a:ext uri="{9D8B030D-6E8A-4147-A177-3AD203B41FA5}">
                      <a16:colId xmlns:a16="http://schemas.microsoft.com/office/drawing/2014/main" val="2005479124"/>
                    </a:ext>
                  </a:extLst>
                </a:gridCol>
              </a:tblGrid>
              <a:tr h="597497">
                <a:tc gridSpan="7">
                  <a:txBody>
                    <a:bodyPr/>
                    <a:lstStyle/>
                    <a:p>
                      <a:pPr algn="ctr" fontAlgn="ctr"/>
                      <a:r>
                        <a:rPr lang="es-CO" sz="1200" b="1" u="none" strike="noStrike" dirty="0">
                          <a:effectLst/>
                        </a:rPr>
                        <a:t>Consejo Noruego para Refugiados </a:t>
                      </a:r>
                      <a:r>
                        <a:rPr lang="es-CO" sz="1200" b="1" u="none" strike="noStrike" dirty="0" smtClean="0">
                          <a:effectLst/>
                        </a:rPr>
                        <a:t>– Centro + URR </a:t>
                      </a:r>
                      <a:endParaRPr lang="es-CO" sz="1200" b="1" i="1"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pPr algn="ctr" fontAlgn="ct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hMerge="1">
                  <a:txBody>
                    <a:bodyPr/>
                    <a:lstStyle/>
                    <a:p>
                      <a:pPr algn="ctr" fontAlgn="ct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extLst>
                  <a:ext uri="{0D108BD9-81ED-4DB2-BD59-A6C34878D82A}">
                    <a16:rowId xmlns:a16="http://schemas.microsoft.com/office/drawing/2014/main" val="1778880479"/>
                  </a:ext>
                </a:extLst>
              </a:tr>
              <a:tr h="793833">
                <a:tc>
                  <a:txBody>
                    <a:bodyPr/>
                    <a:lstStyle/>
                    <a:p>
                      <a:pPr algn="ctr" fontAlgn="ctr"/>
                      <a:r>
                        <a:rPr lang="es-CO" sz="1200" b="1" u="none" strike="noStrike" dirty="0">
                          <a:effectLst/>
                        </a:rPr>
                        <a:t>Departamento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Municipio</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ETCR/NAR</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u="none" strike="noStrike" dirty="0">
                          <a:effectLst/>
                        </a:rPr>
                        <a:t>IE CERTIFICA</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i="0" u="none" strike="noStrike" baseline="0" dirty="0" smtClean="0">
                          <a:solidFill>
                            <a:schemeClr val="dk1"/>
                          </a:solidFill>
                          <a:effectLst/>
                          <a:latin typeface="+mn-lt"/>
                        </a:rPr>
                        <a:t>Promovidos ciclos I al V</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i="0" u="none" strike="noStrike" dirty="0" smtClean="0">
                          <a:solidFill>
                            <a:schemeClr val="dk1"/>
                          </a:solidFill>
                          <a:effectLst/>
                          <a:latin typeface="+mn-lt"/>
                        </a:rPr>
                        <a:t>Graduados</a:t>
                      </a:r>
                      <a:r>
                        <a:rPr lang="es-CO" sz="1200" b="1" i="0" u="none" strike="noStrike" baseline="0" dirty="0" smtClean="0">
                          <a:solidFill>
                            <a:schemeClr val="dk1"/>
                          </a:solidFill>
                          <a:effectLst/>
                          <a:latin typeface="+mn-lt"/>
                        </a:rPr>
                        <a:t> </a:t>
                      </a:r>
                      <a:r>
                        <a:rPr lang="es-CO" sz="1200" b="1" i="0" u="none" strike="noStrike" baseline="0" dirty="0" smtClean="0">
                          <a:solidFill>
                            <a:schemeClr val="dk1"/>
                          </a:solidFill>
                          <a:effectLst/>
                          <a:latin typeface="+mn-lt"/>
                        </a:rPr>
                        <a:t>ciclo VI</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tc>
                  <a:txBody>
                    <a:bodyPr/>
                    <a:lstStyle/>
                    <a:p>
                      <a:pPr algn="ctr" fontAlgn="ctr"/>
                      <a:r>
                        <a:rPr lang="es-CO" sz="1200" b="1" i="0" u="none" strike="noStrike" dirty="0" smtClean="0">
                          <a:solidFill>
                            <a:srgbClr val="000000"/>
                          </a:solidFill>
                          <a:effectLst/>
                          <a:latin typeface="Calibri" panose="020F0502020204030204" pitchFamily="34" charset="0"/>
                        </a:rPr>
                        <a:t>Total</a:t>
                      </a:r>
                      <a:r>
                        <a:rPr lang="es-CO" sz="1200" b="1" i="0" u="none" strike="noStrike" baseline="0" dirty="0" smtClean="0">
                          <a:solidFill>
                            <a:srgbClr val="000000"/>
                          </a:solidFill>
                          <a:effectLst/>
                          <a:latin typeface="Calibri" panose="020F0502020204030204" pitchFamily="34" charset="0"/>
                        </a:rPr>
                        <a:t> Promovidos</a:t>
                      </a:r>
                      <a:endParaRPr lang="es-CO" sz="1200" b="1" i="0" u="none" strike="noStrike" dirty="0">
                        <a:solidFill>
                          <a:srgbClr val="000000"/>
                        </a:solidFill>
                        <a:effectLst/>
                        <a:latin typeface="Calibri" panose="020F0502020204030204" pitchFamily="34" charset="0"/>
                      </a:endParaRPr>
                    </a:p>
                  </a:txBody>
                  <a:tcPr marL="4245" marR="4245" marT="4245" marB="0" anchor="ctr">
                    <a:solidFill>
                      <a:schemeClr val="accent1">
                        <a:lumMod val="60000"/>
                        <a:lumOff val="40000"/>
                      </a:schemeClr>
                    </a:solidFill>
                  </a:tcPr>
                </a:tc>
                <a:extLst>
                  <a:ext uri="{0D108BD9-81ED-4DB2-BD59-A6C34878D82A}">
                    <a16:rowId xmlns:a16="http://schemas.microsoft.com/office/drawing/2014/main" val="2412145120"/>
                  </a:ext>
                </a:extLst>
              </a:tr>
              <a:tr h="442661">
                <a:tc rowSpan="3">
                  <a:txBody>
                    <a:bodyPr/>
                    <a:lstStyle/>
                    <a:p>
                      <a:pPr algn="ctr" fontAlgn="ctr"/>
                      <a:r>
                        <a:rPr lang="es-CO" sz="1200" u="none" strike="noStrike" dirty="0">
                          <a:effectLst/>
                        </a:rPr>
                        <a:t>TOLIMA</a:t>
                      </a:r>
                      <a:endParaRPr lang="es-CO" sz="1200" b="1"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PLANADAS</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EL OSO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ANTONIO NARIÑO</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1" u="none" strike="noStrike" dirty="0" smtClean="0">
                          <a:solidFill>
                            <a:srgbClr val="000000"/>
                          </a:solidFill>
                          <a:effectLst/>
                          <a:latin typeface="Calibri" panose="020F0502020204030204" pitchFamily="34" charset="0"/>
                        </a:rPr>
                        <a:t>18</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8</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26</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3963228989"/>
                  </a:ext>
                </a:extLst>
              </a:tr>
              <a:tr h="442661">
                <a:tc vMerge="1">
                  <a:txBody>
                    <a:bodyPr/>
                    <a:lstStyle/>
                    <a:p>
                      <a:endParaRPr lang="es-CO"/>
                    </a:p>
                  </a:txBody>
                  <a:tcPr/>
                </a:tc>
                <a:tc>
                  <a:txBody>
                    <a:bodyPr/>
                    <a:lstStyle/>
                    <a:p>
                      <a:pPr algn="ctr" fontAlgn="b"/>
                      <a:r>
                        <a:rPr lang="es-CO" sz="1200" u="none" strike="noStrike">
                          <a:effectLst/>
                        </a:rPr>
                        <a:t>ICONONZO</a:t>
                      </a:r>
                      <a:endParaRPr lang="es-CO" sz="1200" b="0" i="1"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dirty="0">
                          <a:effectLst/>
                        </a:rPr>
                        <a:t>IE LA FILA</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1" u="none" strike="noStrike" dirty="0" smtClean="0">
                          <a:solidFill>
                            <a:srgbClr val="000000"/>
                          </a:solidFill>
                          <a:effectLst/>
                          <a:latin typeface="Calibri" panose="020F0502020204030204" pitchFamily="34" charset="0"/>
                        </a:rPr>
                        <a:t>12</a:t>
                      </a:r>
                      <a:endParaRPr lang="es-CO" sz="1200" b="0" i="1"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10</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22</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140395383"/>
                  </a:ext>
                </a:extLst>
              </a:tr>
              <a:tr h="442661">
                <a:tc vMerge="1">
                  <a:txBody>
                    <a:bodyPr/>
                    <a:lstStyle/>
                    <a:p>
                      <a:endParaRPr lang="es-CO"/>
                    </a:p>
                  </a:txBody>
                  <a:tcPr/>
                </a:tc>
                <a:tc>
                  <a:txBody>
                    <a:bodyPr/>
                    <a:lstStyle/>
                    <a:p>
                      <a:pPr algn="ctr" fontAlgn="b"/>
                      <a:r>
                        <a:rPr lang="es-CO" sz="1200" u="none" strike="noStrike" dirty="0">
                          <a:effectLst/>
                        </a:rPr>
                        <a:t>ICONONZO</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u="none" strike="noStrike">
                          <a:effectLst/>
                        </a:rPr>
                        <a:t>BALCONES</a:t>
                      </a:r>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ctr" fontAlgn="b"/>
                      <a:r>
                        <a:rPr lang="it-IT" sz="1200" u="none" strike="noStrike" dirty="0">
                          <a:effectLst/>
                        </a:rPr>
                        <a:t>IE LA FILA (SEDE BALCONCITOS)</a:t>
                      </a:r>
                      <a:endParaRPr lang="it-IT"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16</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a:t>
                      </a:r>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Calibri" panose="020F0502020204030204" pitchFamily="34" charset="0"/>
                        </a:rPr>
                        <a:t>17</a:t>
                      </a:r>
                      <a:endParaRPr lang="es-CO" sz="1200" b="0" i="0" u="none" strike="noStrike" dirty="0">
                        <a:solidFill>
                          <a:srgbClr val="000000"/>
                        </a:solidFill>
                        <a:effectLst/>
                        <a:latin typeface="Calibri" panose="020F0502020204030204" pitchFamily="34" charset="0"/>
                      </a:endParaRPr>
                    </a:p>
                  </a:txBody>
                  <a:tcPr marL="4245" marR="4245" marT="4245" marB="0" anchor="ctr"/>
                </a:tc>
                <a:extLst>
                  <a:ext uri="{0D108BD9-81ED-4DB2-BD59-A6C34878D82A}">
                    <a16:rowId xmlns:a16="http://schemas.microsoft.com/office/drawing/2014/main" val="2104501069"/>
                  </a:ext>
                </a:extLst>
              </a:tr>
              <a:tr h="420529">
                <a:tc>
                  <a:txBody>
                    <a:bodyPr/>
                    <a:lstStyle/>
                    <a:p>
                      <a:pPr algn="l" fontAlgn="b"/>
                      <a:endParaRPr lang="es-CO" sz="7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l" fontAlgn="b"/>
                      <a:endParaRPr lang="es-CO" sz="1200" b="0" i="0" u="none" strike="noStrike" dirty="0">
                        <a:solidFill>
                          <a:srgbClr val="000000"/>
                        </a:solidFill>
                        <a:effectLst/>
                        <a:latin typeface="Calibri" panose="020F0502020204030204" pitchFamily="34" charset="0"/>
                      </a:endParaRPr>
                    </a:p>
                  </a:txBody>
                  <a:tcPr marL="4245" marR="4245" marT="4245" marB="0" anchor="ctr"/>
                </a:tc>
                <a:tc>
                  <a:txBody>
                    <a:bodyPr/>
                    <a:lstStyle/>
                    <a:p>
                      <a:pPr algn="ctr" fontAlgn="b"/>
                      <a:r>
                        <a:rPr lang="es-CO" sz="1200" b="0" i="0" u="none" strike="noStrike" dirty="0" smtClean="0">
                          <a:solidFill>
                            <a:srgbClr val="000000"/>
                          </a:solidFill>
                          <a:effectLst/>
                          <a:latin typeface="+mj-lt"/>
                        </a:rPr>
                        <a:t>46</a:t>
                      </a:r>
                      <a:endParaRPr lang="es-CO" sz="1200" b="0" i="0" u="none" strike="noStrike" dirty="0">
                        <a:solidFill>
                          <a:srgbClr val="000000"/>
                        </a:solidFill>
                        <a:effectLst/>
                        <a:latin typeface="+mj-lt"/>
                      </a:endParaRPr>
                    </a:p>
                  </a:txBody>
                  <a:tcPr marL="4245" marR="4245" marT="4245" marB="0" anchor="ctr"/>
                </a:tc>
                <a:tc>
                  <a:txBody>
                    <a:bodyPr/>
                    <a:lstStyle/>
                    <a:p>
                      <a:pPr algn="ctr" fontAlgn="b"/>
                      <a:r>
                        <a:rPr lang="es-CO" sz="1200" b="0" i="0" u="none" strike="noStrike" dirty="0" smtClean="0">
                          <a:solidFill>
                            <a:srgbClr val="000000"/>
                          </a:solidFill>
                          <a:effectLst/>
                          <a:latin typeface="+mj-lt"/>
                        </a:rPr>
                        <a:t>19</a:t>
                      </a:r>
                      <a:endParaRPr lang="es-CO" sz="1200" b="0" i="0" u="none" strike="noStrike" dirty="0">
                        <a:solidFill>
                          <a:srgbClr val="000000"/>
                        </a:solidFill>
                        <a:effectLst/>
                        <a:latin typeface="+mj-lt"/>
                      </a:endParaRPr>
                    </a:p>
                  </a:txBody>
                  <a:tcPr marL="6350" marR="6350" marT="6350" marB="0" anchor="ctr"/>
                </a:tc>
                <a:tc>
                  <a:txBody>
                    <a:bodyPr/>
                    <a:lstStyle/>
                    <a:p>
                      <a:pPr algn="ctr" fontAlgn="b"/>
                      <a:r>
                        <a:rPr lang="es-CO" sz="1200" b="0" i="0" u="none" strike="noStrike" dirty="0" smtClean="0">
                          <a:solidFill>
                            <a:srgbClr val="000000"/>
                          </a:solidFill>
                          <a:effectLst/>
                          <a:latin typeface="+mj-lt"/>
                        </a:rPr>
                        <a:t>65</a:t>
                      </a:r>
                      <a:endParaRPr lang="es-CO" sz="1200" b="0" i="0" u="none" strike="noStrike" dirty="0">
                        <a:solidFill>
                          <a:srgbClr val="000000"/>
                        </a:solidFill>
                        <a:effectLst/>
                        <a:latin typeface="+mj-lt"/>
                      </a:endParaRPr>
                    </a:p>
                  </a:txBody>
                  <a:tcPr marL="6350" marR="6350" marT="6350" marB="0" anchor="ctr"/>
                </a:tc>
                <a:extLst>
                  <a:ext uri="{0D108BD9-81ED-4DB2-BD59-A6C34878D82A}">
                    <a16:rowId xmlns:a16="http://schemas.microsoft.com/office/drawing/2014/main" val="2009448831"/>
                  </a:ext>
                </a:extLst>
              </a:tr>
            </a:tbl>
          </a:graphicData>
        </a:graphic>
      </p:graphicFrame>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ea typeface="Century Gothic" charset="0"/>
                <a:cs typeface="Century Gothic" charset="0"/>
              </a:rPr>
              <a:t>ESTUDIANTES CERTIFICADOS Y GRADUADOS EN 2022 </a:t>
            </a:r>
            <a:r>
              <a:rPr lang="es-ES" b="1" dirty="0" smtClean="0">
                <a:solidFill>
                  <a:schemeClr val="bg1"/>
                </a:solidFill>
                <a:effectLst>
                  <a:outerShdw blurRad="38100" dist="38100" dir="2700000" algn="tl">
                    <a:srgbClr val="000000">
                      <a:alpha val="43137"/>
                    </a:srgbClr>
                  </a:outerShdw>
                </a:effectLst>
                <a:latin typeface="+mj-lt"/>
                <a:ea typeface="Century Gothic" charset="0"/>
                <a:cs typeface="Century Gothic" charset="0"/>
              </a:rPr>
              <a:t> </a:t>
            </a:r>
            <a:endPar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endParaRPr>
          </a:p>
        </p:txBody>
      </p:sp>
    </p:spTree>
    <p:extLst>
      <p:ext uri="{BB962C8B-B14F-4D97-AF65-F5344CB8AC3E}">
        <p14:creationId xmlns:p14="http://schemas.microsoft.com/office/powerpoint/2010/main" val="1585653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GRADOS Y CIERRES</a:t>
            </a:r>
          </a:p>
        </p:txBody>
      </p:sp>
      <p:pic>
        <p:nvPicPr>
          <p:cNvPr id="10" name="Marcador de posición de imagen 9">
            <a:extLst>
              <a:ext uri="{FF2B5EF4-FFF2-40B4-BE49-F238E27FC236}">
                <a16:creationId xmlns:a16="http://schemas.microsoft.com/office/drawing/2014/main" id="{22E09CE9-2000-4574-B100-B7BFC0CAF8AF}"/>
              </a:ext>
            </a:extLst>
          </p:cNvPr>
          <p:cNvPicPr>
            <a:picLocks noGrp="1" noChangeAspect="1"/>
          </p:cNvPicPr>
          <p:nvPr>
            <p:ph type="pic" sz="quarter" idx="11"/>
          </p:nvPr>
        </p:nvPicPr>
        <p:blipFill>
          <a:blip r:embed="rId2"/>
          <a:srcRect t="7875" b="7875"/>
          <a:stretch>
            <a:fillRect/>
          </a:stretch>
        </p:blipFill>
        <p:spPr bwMode="auto">
          <a:xfrm>
            <a:off x="3168650" y="771525"/>
            <a:ext cx="5795963" cy="3662363"/>
          </a:xfrm>
          <a:prstGeom prst="rect">
            <a:avLst/>
          </a:prstGeom>
          <a:noFill/>
          <a:extLst>
            <a:ext uri="{909E8E84-426E-40DD-AFC4-6F175D3DCCD1}">
              <a14:hiddenFill xmlns:a14="http://schemas.microsoft.com/office/drawing/2010/main">
                <a:solidFill>
                  <a:srgbClr val="FFFFFF"/>
                </a:solidFill>
              </a14:hiddenFill>
            </a:ext>
          </a:extLst>
        </p:spPr>
      </p:pic>
      <p:sp>
        <p:nvSpPr>
          <p:cNvPr id="2" name="Subtítulo 1"/>
          <p:cNvSpPr>
            <a:spLocks noGrp="1"/>
          </p:cNvSpPr>
          <p:nvPr>
            <p:ph type="subTitle" idx="1"/>
          </p:nvPr>
        </p:nvSpPr>
        <p:spPr>
          <a:xfrm>
            <a:off x="325860" y="1923678"/>
            <a:ext cx="2520280" cy="906945"/>
          </a:xfrm>
        </p:spPr>
        <p:txBody>
          <a:bodyPr/>
          <a:lstStyle/>
          <a:p>
            <a:pPr algn="ctr"/>
            <a:r>
              <a:rPr lang="es-CO" b="1" dirty="0" smtClean="0"/>
              <a:t>Grados en </a:t>
            </a:r>
            <a:r>
              <a:rPr lang="es-CO" b="1" dirty="0" err="1" smtClean="0"/>
              <a:t>Icononzo</a:t>
            </a:r>
            <a:r>
              <a:rPr lang="es-CO" b="1" dirty="0" smtClean="0"/>
              <a:t> </a:t>
            </a:r>
          </a:p>
          <a:p>
            <a:pPr algn="ctr"/>
            <a:r>
              <a:rPr lang="es-CO" b="1" dirty="0" smtClean="0"/>
              <a:t>16 </a:t>
            </a:r>
            <a:r>
              <a:rPr lang="es-CO" b="1" dirty="0"/>
              <a:t>de julio de 2022 </a:t>
            </a:r>
            <a:endParaRPr lang="es-CO" b="1" dirty="0">
              <a:solidFill>
                <a:srgbClr val="000000"/>
              </a:solidFill>
            </a:endParaRPr>
          </a:p>
          <a:p>
            <a:endParaRPr lang="es-CO" dirty="0"/>
          </a:p>
        </p:txBody>
      </p:sp>
    </p:spTree>
    <p:extLst>
      <p:ext uri="{BB962C8B-B14F-4D97-AF65-F5344CB8AC3E}">
        <p14:creationId xmlns:p14="http://schemas.microsoft.com/office/powerpoint/2010/main" val="570472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flipH="1">
            <a:off x="179512" y="275723"/>
            <a:ext cx="8784976" cy="369332"/>
          </a:xfrm>
          <a:prstGeom prst="rect">
            <a:avLst/>
          </a:prstGeom>
          <a:solidFill>
            <a:schemeClr val="accent1">
              <a:lumMod val="60000"/>
              <a:lumOff val="40000"/>
            </a:schemeClr>
          </a:solidFill>
        </p:spPr>
        <p:txBody>
          <a:bodyPr wrap="square" rtlCol="0" anchor="ctr" anchorCtr="0">
            <a:spAutoFit/>
          </a:bodyPr>
          <a:lstStyle/>
          <a:p>
            <a:pPr algn="ctr"/>
            <a:r>
              <a:rPr lang="es-ES" b="1" dirty="0">
                <a:solidFill>
                  <a:schemeClr val="bg1"/>
                </a:solidFill>
                <a:effectLst>
                  <a:outerShdw blurRad="38100" dist="38100" dir="2700000" algn="tl">
                    <a:srgbClr val="000000">
                      <a:alpha val="43137"/>
                    </a:srgbClr>
                  </a:outerShdw>
                </a:effectLst>
                <a:latin typeface="+mj-lt"/>
                <a:ea typeface="Century Gothic" charset="0"/>
                <a:cs typeface="Century Gothic" charset="0"/>
              </a:rPr>
              <a:t>GRADOS Y CIERRES</a:t>
            </a:r>
          </a:p>
        </p:txBody>
      </p:sp>
      <p:sp>
        <p:nvSpPr>
          <p:cNvPr id="3" name="Subtítulo 2"/>
          <p:cNvSpPr>
            <a:spLocks noGrp="1"/>
          </p:cNvSpPr>
          <p:nvPr>
            <p:ph type="subTitle" idx="1"/>
          </p:nvPr>
        </p:nvSpPr>
        <p:spPr>
          <a:xfrm>
            <a:off x="395536" y="1995686"/>
            <a:ext cx="2520280" cy="720080"/>
          </a:xfrm>
        </p:spPr>
        <p:txBody>
          <a:bodyPr/>
          <a:lstStyle/>
          <a:p>
            <a:pPr algn="ctr"/>
            <a:r>
              <a:rPr lang="es-CO" b="1" dirty="0"/>
              <a:t>Grados en </a:t>
            </a:r>
            <a:r>
              <a:rPr lang="es-CO" b="1" dirty="0" smtClean="0"/>
              <a:t>Balcones</a:t>
            </a:r>
            <a:endParaRPr lang="es-CO" b="1" dirty="0"/>
          </a:p>
          <a:p>
            <a:pPr algn="ctr"/>
            <a:r>
              <a:rPr lang="es-CO" b="1" dirty="0"/>
              <a:t>16 de julio de 2022 </a:t>
            </a:r>
            <a:endParaRPr lang="es-CO" b="1" dirty="0">
              <a:solidFill>
                <a:srgbClr val="000000"/>
              </a:solidFill>
            </a:endParaRPr>
          </a:p>
        </p:txBody>
      </p:sp>
      <p:pic>
        <p:nvPicPr>
          <p:cNvPr id="7" name="Marcador de posición de imagen 6">
            <a:extLst>
              <a:ext uri="{FF2B5EF4-FFF2-40B4-BE49-F238E27FC236}">
                <a16:creationId xmlns:a16="http://schemas.microsoft.com/office/drawing/2014/main" id="{CE2F0A67-19B4-427D-881A-139766F2BAAC}"/>
              </a:ext>
            </a:extLst>
          </p:cNvPr>
          <p:cNvPicPr>
            <a:picLocks noGrp="1" noChangeAspect="1"/>
          </p:cNvPicPr>
          <p:nvPr>
            <p:ph type="pic" sz="quarter" idx="11"/>
          </p:nvPr>
        </p:nvPicPr>
        <p:blipFill>
          <a:blip r:embed="rId2"/>
          <a:srcRect t="22227" b="22227"/>
          <a:stretch>
            <a:fillRect/>
          </a:stretch>
        </p:blipFill>
        <p:spPr bwMode="auto">
          <a:xfrm>
            <a:off x="3131840" y="771550"/>
            <a:ext cx="5832648" cy="3699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93444"/>
      </p:ext>
    </p:extLst>
  </p:cSld>
  <p:clrMapOvr>
    <a:masterClrMapping/>
  </p:clrMapOvr>
</p:sld>
</file>

<file path=ppt/theme/theme1.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theme>
</file>

<file path=ppt/theme/theme2.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8" ma:contentTypeDescription="Crear nuevo documento." ma:contentTypeScope="" ma:versionID="462f613f109d39adce5defb828da630f">
  <xsd:schema xmlns:xsd="http://www.w3.org/2001/XMLSchema" xmlns:xs="http://www.w3.org/2001/XMLSchema" xmlns:p="http://schemas.microsoft.com/office/2006/metadata/properties" xmlns:ns2="e4b4c967-322b-4a94-8db6-7806535da3b3" targetNamespace="http://schemas.microsoft.com/office/2006/metadata/properties" ma:root="true" ma:fieldsID="53d066848e1ea361d828aa007e88f45f" ns2:_="">
    <xsd:import namespace="e4b4c967-322b-4a94-8db6-7806535da3b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2489CB-F80D-4741-9B77-12A0C8307CC3}">
  <ds:schemaRefs>
    <ds:schemaRef ds:uri="http://schemas.microsoft.com/sharepoint/v3/contenttype/forms"/>
  </ds:schemaRefs>
</ds:datastoreItem>
</file>

<file path=customXml/itemProps2.xml><?xml version="1.0" encoding="utf-8"?>
<ds:datastoreItem xmlns:ds="http://schemas.openxmlformats.org/officeDocument/2006/customXml" ds:itemID="{B6C54ACF-0DEA-439F-81AD-92303ACB6D73}">
  <ds:schemaRefs>
    <ds:schemaRef ds:uri="http://purl.org/dc/terms/"/>
    <ds:schemaRef ds:uri="be70f514-b713-41c9-bff7-263bc27d50cb"/>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9c986d06-27ef-4f80-bf53-7e1cae00faa9"/>
    <ds:schemaRef ds:uri="http://www.w3.org/XML/1998/namespace"/>
  </ds:schemaRefs>
</ds:datastoreItem>
</file>

<file path=customXml/itemProps3.xml><?xml version="1.0" encoding="utf-8"?>
<ds:datastoreItem xmlns:ds="http://schemas.openxmlformats.org/officeDocument/2006/customXml" ds:itemID="{F3EF25B9-803D-437D-A5A1-333AAE660B67}"/>
</file>

<file path=docProps/app.xml><?xml version="1.0" encoding="utf-8"?>
<Properties xmlns="http://schemas.openxmlformats.org/officeDocument/2006/extended-properties" xmlns:vt="http://schemas.openxmlformats.org/officeDocument/2006/docPropsVTypes">
  <Template/>
  <TotalTime>25486</TotalTime>
  <Words>992</Words>
  <Application>Microsoft Office PowerPoint</Application>
  <PresentationFormat>Presentación en pantalla (16:9)</PresentationFormat>
  <Paragraphs>213</Paragraphs>
  <Slides>21</Slides>
  <Notes>2</Notes>
  <HiddenSlides>0</HiddenSlides>
  <MMClips>0</MMClips>
  <ScaleCrop>false</ScaleCrop>
  <HeadingPairs>
    <vt:vector size="6" baseType="variant">
      <vt:variant>
        <vt:lpstr>Fuentes usadas</vt:lpstr>
      </vt:variant>
      <vt:variant>
        <vt:i4>9</vt:i4>
      </vt:variant>
      <vt:variant>
        <vt:lpstr>Tema</vt:lpstr>
      </vt:variant>
      <vt:variant>
        <vt:i4>2</vt:i4>
      </vt:variant>
      <vt:variant>
        <vt:lpstr>Títulos de diapositiva</vt:lpstr>
      </vt:variant>
      <vt:variant>
        <vt:i4>21</vt:i4>
      </vt:variant>
    </vt:vector>
  </HeadingPairs>
  <TitlesOfParts>
    <vt:vector size="32" baseType="lpstr">
      <vt:lpstr>Arial</vt:lpstr>
      <vt:lpstr>Calibri</vt:lpstr>
      <vt:lpstr>Calibri Light</vt:lpstr>
      <vt:lpstr>Century Gothic</vt:lpstr>
      <vt:lpstr>Franklin Gothic Book</vt:lpstr>
      <vt:lpstr>Franklin Gothic Medium</vt:lpstr>
      <vt:lpstr>MS Mincho</vt:lpstr>
      <vt:lpstr>Times New Roman</vt:lpstr>
      <vt:lpstr>Wingdings</vt:lpstr>
      <vt:lpstr>NRC_main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Flyktninghjelpen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Erik  Giercksky</dc:creator>
  <cp:lastModifiedBy>Mauricio Montoya</cp:lastModifiedBy>
  <cp:revision>547</cp:revision>
  <cp:lastPrinted>2018-04-23T15:47:31Z</cp:lastPrinted>
  <dcterms:created xsi:type="dcterms:W3CDTF">2016-02-23T12:00:41Z</dcterms:created>
  <dcterms:modified xsi:type="dcterms:W3CDTF">2022-07-22T01:06:13Z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ies>
</file>