
<file path=[Content_Types].xml><?xml version="1.0" encoding="utf-8"?>
<Types xmlns="http://schemas.openxmlformats.org/package/2006/content-types">
  <Default Extension="(null)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4"/>
  </p:sldMasterIdLst>
  <p:notesMasterIdLst>
    <p:notesMasterId r:id="rId21"/>
  </p:notesMasterIdLst>
  <p:sldIdLst>
    <p:sldId id="497" r:id="rId5"/>
    <p:sldId id="498" r:id="rId6"/>
    <p:sldId id="499" r:id="rId7"/>
    <p:sldId id="500" r:id="rId8"/>
    <p:sldId id="501" r:id="rId9"/>
    <p:sldId id="502" r:id="rId10"/>
    <p:sldId id="503" r:id="rId11"/>
    <p:sldId id="504" r:id="rId12"/>
    <p:sldId id="505" r:id="rId13"/>
    <p:sldId id="506" r:id="rId14"/>
    <p:sldId id="507" r:id="rId15"/>
    <p:sldId id="508" r:id="rId16"/>
    <p:sldId id="509" r:id="rId17"/>
    <p:sldId id="510" r:id="rId18"/>
    <p:sldId id="511" r:id="rId19"/>
    <p:sldId id="458" r:id="rId20"/>
  </p:sldIdLst>
  <p:sldSz cx="9144000" cy="5143500" type="screen16x9"/>
  <p:notesSz cx="6858000" cy="9144000"/>
  <p:defaultTextStyle>
    <a:defPPr>
      <a:defRPr lang="nb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rt slide" id="{BCFBAE69-6B61-6F48-A8CD-D12CF9FD6422}">
          <p14:sldIdLst>
            <p14:sldId id="497"/>
            <p14:sldId id="498"/>
            <p14:sldId id="499"/>
            <p14:sldId id="500"/>
            <p14:sldId id="501"/>
            <p14:sldId id="502"/>
            <p14:sldId id="503"/>
            <p14:sldId id="504"/>
            <p14:sldId id="505"/>
            <p14:sldId id="506"/>
            <p14:sldId id="507"/>
            <p14:sldId id="508"/>
            <p14:sldId id="509"/>
            <p14:sldId id="510"/>
            <p14:sldId id="511"/>
          </p14:sldIdLst>
        </p14:section>
        <p14:section name="NRC main activities" id="{542284DE-8613-7E4C-8906-42F962BE72F1}">
          <p14:sldIdLst>
            <p14:sldId id="4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0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460"/>
    <p:restoredTop sz="95739"/>
  </p:normalViewPr>
  <p:slideViewPr>
    <p:cSldViewPr snapToObjects="1">
      <p:cViewPr varScale="1">
        <p:scale>
          <a:sx n="99" d="100"/>
          <a:sy n="99" d="100"/>
        </p:scale>
        <p:origin x="514" y="77"/>
      </p:cViewPr>
      <p:guideLst>
        <p:guide orient="horz" pos="10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DE6E79-2D96-5840-AFF1-66748718E0C2}" type="datetimeFigureOut">
              <a:rPr lang="nb-NO" smtClean="0"/>
              <a:t>09.08.2022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6F387-6E53-C74A-BD1D-E220B9055ED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41822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333465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3c124e2417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3c124e2417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5818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13c124e2417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13c124e2417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69101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3c124e2417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13c124e2417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902286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3c124e2417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3c124e2417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42576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3c124e2417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3c124e2417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095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13c124e2417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13c124e2417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61725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3c124e2417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3c124e2417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0345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3c2299c639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13c2299c639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6134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3c124e241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13c124e241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23623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3c2299c63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3c2299c63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12062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3c2299c63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3c2299c63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4894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3c2299c639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3c2299c639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46004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3c2299c639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13c2299c639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185602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3c124e2417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13c124e2417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4528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(null)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 userDrawn="1"/>
        </p:nvSpPr>
        <p:spPr>
          <a:xfrm>
            <a:off x="180000" y="180000"/>
            <a:ext cx="8784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685800" y="1398380"/>
            <a:ext cx="7772400" cy="826971"/>
          </a:xfrm>
          <a:prstGeom prst="rect">
            <a:avLst/>
          </a:prstGeom>
        </p:spPr>
        <p:txBody>
          <a:bodyPr/>
          <a:lstStyle/>
          <a:p>
            <a:r>
              <a:rPr lang="nb-NO" dirty="0"/>
              <a:t>EDIT THIS TEXT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1371600" y="2473779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776545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Imag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 userDrawn="1"/>
        </p:nvSpPr>
        <p:spPr>
          <a:xfrm>
            <a:off x="180000" y="180000"/>
            <a:ext cx="4302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23528" y="512677"/>
            <a:ext cx="3960290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6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662000" y="180000"/>
            <a:ext cx="4302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>
                <a:solidFill>
                  <a:srgbClr val="808080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2926781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Image 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156000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rgbClr val="808080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Rektangel 3"/>
          <p:cNvSpPr/>
          <p:nvPr userDrawn="1"/>
        </p:nvSpPr>
        <p:spPr>
          <a:xfrm>
            <a:off x="180000" y="180000"/>
            <a:ext cx="5796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23528" y="512677"/>
            <a:ext cx="5400600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621501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Image 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180000" y="180000"/>
            <a:ext cx="5796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Rektangel 3"/>
          <p:cNvSpPr/>
          <p:nvPr userDrawn="1"/>
        </p:nvSpPr>
        <p:spPr>
          <a:xfrm>
            <a:off x="6156000" y="180000"/>
            <a:ext cx="2808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6300192" y="512677"/>
            <a:ext cx="2520280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6104303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2X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156000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Rektangel 4"/>
          <p:cNvSpPr/>
          <p:nvPr userDrawn="1"/>
        </p:nvSpPr>
        <p:spPr>
          <a:xfrm>
            <a:off x="3168000" y="180000"/>
            <a:ext cx="2808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312000" y="512677"/>
            <a:ext cx="2520280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008002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662000" y="180000"/>
            <a:ext cx="4302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8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4302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18473185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X Image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662000" y="180000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Rektangel 4"/>
          <p:cNvSpPr/>
          <p:nvPr userDrawn="1"/>
        </p:nvSpPr>
        <p:spPr>
          <a:xfrm>
            <a:off x="180000" y="2415600"/>
            <a:ext cx="4302000" cy="2055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ktangel 5"/>
          <p:cNvSpPr/>
          <p:nvPr userDrawn="1"/>
        </p:nvSpPr>
        <p:spPr>
          <a:xfrm>
            <a:off x="4662000" y="2415600"/>
            <a:ext cx="4302000" cy="2055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Plassholder for tekst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2500313"/>
            <a:ext cx="4032448" cy="1871662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11" name="Plassholder for tekst 16"/>
          <p:cNvSpPr>
            <a:spLocks noGrp="1"/>
          </p:cNvSpPr>
          <p:nvPr>
            <p:ph type="body" sz="quarter" idx="14" hasCustomPrompt="1"/>
          </p:nvPr>
        </p:nvSpPr>
        <p:spPr>
          <a:xfrm>
            <a:off x="4788024" y="2506356"/>
            <a:ext cx="4032448" cy="1871662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258764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0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156000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32488375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X Image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0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156000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6" name="Rektangel 5"/>
          <p:cNvSpPr/>
          <p:nvPr userDrawn="1"/>
        </p:nvSpPr>
        <p:spPr>
          <a:xfrm>
            <a:off x="180000" y="2415600"/>
            <a:ext cx="2808000" cy="2055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ktangel 6"/>
          <p:cNvSpPr/>
          <p:nvPr userDrawn="1"/>
        </p:nvSpPr>
        <p:spPr>
          <a:xfrm>
            <a:off x="3168000" y="2419542"/>
            <a:ext cx="2808000" cy="2055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ktangel 7"/>
          <p:cNvSpPr/>
          <p:nvPr userDrawn="1"/>
        </p:nvSpPr>
        <p:spPr>
          <a:xfrm>
            <a:off x="6156000" y="2419542"/>
            <a:ext cx="2808000" cy="2055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251520" y="2499742"/>
            <a:ext cx="2663984" cy="1872208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17" name="Plassholder for tekst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76600" y="2500313"/>
            <a:ext cx="2590800" cy="1871662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18" name="Plassholder for tekst 16"/>
          <p:cNvSpPr>
            <a:spLocks noGrp="1"/>
          </p:cNvSpPr>
          <p:nvPr>
            <p:ph type="body" sz="quarter" idx="14" hasCustomPrompt="1"/>
          </p:nvPr>
        </p:nvSpPr>
        <p:spPr>
          <a:xfrm>
            <a:off x="6264000" y="2507784"/>
            <a:ext cx="2590800" cy="1871662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809840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662000" y="180000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4662000" y="2421617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6" name="Plassholder for bilde 4"/>
          <p:cNvSpPr>
            <a:spLocks noGrp="1"/>
          </p:cNvSpPr>
          <p:nvPr>
            <p:ph type="pic" sz="quarter" idx="13" hasCustomPrompt="1"/>
          </p:nvPr>
        </p:nvSpPr>
        <p:spPr>
          <a:xfrm>
            <a:off x="179512" y="2415600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21672494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0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156000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6" name="Plassholder for bilde 4"/>
          <p:cNvSpPr>
            <a:spLocks noGrp="1"/>
          </p:cNvSpPr>
          <p:nvPr>
            <p:ph type="pic" sz="quarter" idx="13" hasCustomPrompt="1"/>
          </p:nvPr>
        </p:nvSpPr>
        <p:spPr>
          <a:xfrm>
            <a:off x="179512" y="24156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7" name="Plassholder for bilde 4"/>
          <p:cNvSpPr>
            <a:spLocks noGrp="1"/>
          </p:cNvSpPr>
          <p:nvPr>
            <p:ph type="pic" sz="quarter" idx="14" hasCustomPrompt="1"/>
          </p:nvPr>
        </p:nvSpPr>
        <p:spPr>
          <a:xfrm>
            <a:off x="3168000" y="24156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8" name="Plassholder for bilde 4"/>
          <p:cNvSpPr>
            <a:spLocks noGrp="1"/>
          </p:cNvSpPr>
          <p:nvPr>
            <p:ph type="pic" sz="quarter" idx="15" hasCustomPrompt="1"/>
          </p:nvPr>
        </p:nvSpPr>
        <p:spPr>
          <a:xfrm>
            <a:off x="6156000" y="24156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3946366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 userDrawn="1"/>
        </p:nvSpPr>
        <p:spPr>
          <a:xfrm>
            <a:off x="180000" y="180000"/>
            <a:ext cx="8784000" cy="4291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5" name="Tittel 1"/>
          <p:cNvSpPr>
            <a:spLocks noGrp="1"/>
          </p:cNvSpPr>
          <p:nvPr>
            <p:ph type="ctrTitle" hasCustomPrompt="1"/>
          </p:nvPr>
        </p:nvSpPr>
        <p:spPr>
          <a:xfrm>
            <a:off x="685800" y="1799201"/>
            <a:ext cx="7772400" cy="1102519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EDIT THIS TEXT</a:t>
            </a:r>
          </a:p>
        </p:txBody>
      </p:sp>
    </p:spTree>
    <p:extLst>
      <p:ext uri="{BB962C8B-B14F-4D97-AF65-F5344CB8AC3E}">
        <p14:creationId xmlns:p14="http://schemas.microsoft.com/office/powerpoint/2010/main" val="32626459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705B1F8-D9C5-6A46-A482-D240A33A4BB4}"/>
              </a:ext>
            </a:extLst>
          </p:cNvPr>
          <p:cNvSpPr/>
          <p:nvPr userDrawn="1"/>
        </p:nvSpPr>
        <p:spPr>
          <a:xfrm>
            <a:off x="0" y="20538"/>
            <a:ext cx="9144000" cy="5143500"/>
          </a:xfrm>
          <a:prstGeom prst="rect">
            <a:avLst/>
          </a:prstGeom>
          <a:solidFill>
            <a:srgbClr val="6666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F90920-BFB1-F648-87FA-E7F41D44CC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1860" y="1291072"/>
            <a:ext cx="2520280" cy="25202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FD6CF6E-0CB1-EA4E-89D7-5B9FE9B14E53}"/>
              </a:ext>
            </a:extLst>
          </p:cNvPr>
          <p:cNvSpPr txBox="1"/>
          <p:nvPr userDrawn="1"/>
        </p:nvSpPr>
        <p:spPr>
          <a:xfrm>
            <a:off x="2195736" y="3739863"/>
            <a:ext cx="4752528" cy="400110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ctr"/>
            <a:r>
              <a:rPr lang="es-ES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www.nrc.org.co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DFF6702-1CBB-0548-BA87-AE8F749CFAE2}"/>
              </a:ext>
            </a:extLst>
          </p:cNvPr>
          <p:cNvGrpSpPr/>
          <p:nvPr userDrawn="1"/>
        </p:nvGrpSpPr>
        <p:grpSpPr>
          <a:xfrm>
            <a:off x="1979712" y="4349349"/>
            <a:ext cx="5184577" cy="584775"/>
            <a:chOff x="2123728" y="4349349"/>
            <a:chExt cx="5184577" cy="58477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2D3B52B-8A16-264F-BE22-D01CD7C09327}"/>
                </a:ext>
              </a:extLst>
            </p:cNvPr>
            <p:cNvSpPr txBox="1"/>
            <p:nvPr userDrawn="1"/>
          </p:nvSpPr>
          <p:spPr>
            <a:xfrm>
              <a:off x="2367825" y="4349349"/>
              <a:ext cx="4940480" cy="584775"/>
            </a:xfrm>
            <a:prstGeom prst="rect">
              <a:avLst/>
            </a:prstGeom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ES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Consejo Noruego para Refugiados		 @NRC_LAC </a:t>
              </a:r>
              <a:endPara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algn="ctr"/>
              <a:endPara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BFC295B-8B25-7A44-83B4-2F98053C144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123728" y="4392323"/>
              <a:ext cx="286345" cy="28634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A91265E-0126-3C4E-95E5-ADE3087BE1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5790009" y="4349349"/>
              <a:ext cx="372294" cy="3722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58766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 userDrawn="1"/>
        </p:nvSpPr>
        <p:spPr>
          <a:xfrm>
            <a:off x="180000" y="180000"/>
            <a:ext cx="8784488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23528" y="512677"/>
            <a:ext cx="8496944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853198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3857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 userDrawn="1"/>
        </p:nvSpPr>
        <p:spPr>
          <a:xfrm>
            <a:off x="180000" y="180000"/>
            <a:ext cx="8784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457200" y="332339"/>
            <a:ext cx="8229600" cy="857250"/>
          </a:xfrm>
          <a:prstGeom prst="rect">
            <a:avLst/>
          </a:prstGeom>
        </p:spPr>
        <p:txBody>
          <a:bodyPr vert="horz"/>
          <a:lstStyle>
            <a:lvl1pPr algn="l">
              <a:defRPr sz="3600"/>
            </a:lvl1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7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467694" y="1256136"/>
            <a:ext cx="8219105" cy="294263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06776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ullet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 userDrawn="1"/>
        </p:nvSpPr>
        <p:spPr>
          <a:xfrm>
            <a:off x="180000" y="180000"/>
            <a:ext cx="8784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457200" y="332339"/>
            <a:ext cx="8229600" cy="857250"/>
          </a:xfrm>
          <a:prstGeom prst="rect">
            <a:avLst/>
          </a:prstGeom>
        </p:spPr>
        <p:txBody>
          <a:bodyPr vert="horz"/>
          <a:lstStyle>
            <a:lvl1pPr algn="l">
              <a:defRPr sz="3600"/>
            </a:lvl1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7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467694" y="1256136"/>
            <a:ext cx="8219105" cy="2942639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24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r>
              <a:rPr lang="nb-NO" dirty="0"/>
              <a:t>And </a:t>
            </a:r>
            <a:r>
              <a:rPr lang="nb-NO" dirty="0" err="1"/>
              <a:t>edit</a:t>
            </a:r>
            <a:r>
              <a:rPr lang="nb-NO" dirty="0"/>
              <a:t>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r>
              <a:rPr lang="nb-NO" dirty="0"/>
              <a:t> </a:t>
            </a:r>
            <a:r>
              <a:rPr lang="nb-NO" dirty="0" err="1"/>
              <a:t>too</a:t>
            </a:r>
            <a:endParaRPr lang="nb-NO" dirty="0"/>
          </a:p>
          <a:p>
            <a:r>
              <a:rPr lang="nb-NO" dirty="0"/>
              <a:t>This </a:t>
            </a:r>
            <a:r>
              <a:rPr lang="nb-NO" dirty="0" err="1"/>
              <a:t>text</a:t>
            </a:r>
            <a:r>
              <a:rPr lang="nb-NO" dirty="0"/>
              <a:t> </a:t>
            </a:r>
            <a:r>
              <a:rPr lang="nb-NO" dirty="0" err="1"/>
              <a:t>should</a:t>
            </a:r>
            <a:r>
              <a:rPr lang="nb-NO" dirty="0"/>
              <a:t> be </a:t>
            </a:r>
            <a:r>
              <a:rPr lang="nb-NO" dirty="0" err="1"/>
              <a:t>edited</a:t>
            </a:r>
            <a:endParaRPr lang="nb-NO" dirty="0"/>
          </a:p>
          <a:p>
            <a:endParaRPr lang="nb-NO" dirty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604338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 userDrawn="1"/>
        </p:nvSpPr>
        <p:spPr>
          <a:xfrm>
            <a:off x="180000" y="180000"/>
            <a:ext cx="8784488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23528" y="512677"/>
            <a:ext cx="8496944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16321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80000" y="180000"/>
            <a:ext cx="8784000" cy="429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aseline="0">
                <a:solidFill>
                  <a:schemeClr val="tx2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image.</a:t>
            </a:r>
          </a:p>
        </p:txBody>
      </p:sp>
    </p:spTree>
    <p:extLst>
      <p:ext uri="{BB962C8B-B14F-4D97-AF65-F5344CB8AC3E}">
        <p14:creationId xmlns:p14="http://schemas.microsoft.com/office/powerpoint/2010/main" val="2161610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media 2"/>
          <p:cNvSpPr>
            <a:spLocks noGrp="1"/>
          </p:cNvSpPr>
          <p:nvPr>
            <p:ph type="media" sz="quarter" idx="10" hasCustomPrompt="1"/>
          </p:nvPr>
        </p:nvSpPr>
        <p:spPr>
          <a:xfrm>
            <a:off x="180000" y="180000"/>
            <a:ext cx="8784000" cy="42912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video.</a:t>
            </a:r>
          </a:p>
        </p:txBody>
      </p:sp>
    </p:spTree>
    <p:extLst>
      <p:ext uri="{BB962C8B-B14F-4D97-AF65-F5344CB8AC3E}">
        <p14:creationId xmlns:p14="http://schemas.microsoft.com/office/powerpoint/2010/main" val="1752361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80000" y="180000"/>
            <a:ext cx="8784000" cy="429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aseline="0">
                <a:solidFill>
                  <a:srgbClr val="808080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2339752" y="2931790"/>
            <a:ext cx="4536504" cy="857250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98860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Imag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0" y="180000"/>
            <a:ext cx="5796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rgbClr val="808080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Rektangel 3"/>
          <p:cNvSpPr/>
          <p:nvPr userDrawn="1"/>
        </p:nvSpPr>
        <p:spPr>
          <a:xfrm>
            <a:off x="180000" y="180000"/>
            <a:ext cx="2808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23528" y="512677"/>
            <a:ext cx="2520280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88012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(null)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9FB1799-0C2A-7F45-B173-92E86B1CA4FB}"/>
              </a:ext>
            </a:extLst>
          </p:cNvPr>
          <p:cNvGrpSpPr/>
          <p:nvPr userDrawn="1"/>
        </p:nvGrpSpPr>
        <p:grpSpPr>
          <a:xfrm>
            <a:off x="4544" y="4643437"/>
            <a:ext cx="9144000" cy="500063"/>
            <a:chOff x="4544" y="4643437"/>
            <a:chExt cx="9144000" cy="500063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30F0AD61-7F7C-0744-85FA-E783935BEBEE}"/>
                </a:ext>
              </a:extLst>
            </p:cNvPr>
            <p:cNvSpPr/>
            <p:nvPr userDrawn="1"/>
          </p:nvSpPr>
          <p:spPr>
            <a:xfrm>
              <a:off x="4544" y="4643437"/>
              <a:ext cx="9144000" cy="50006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CD98F6E-2244-7747-8F04-F9BF5D443F2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4"/>
            <a:srcRect t="12959" r="7839" b="58166"/>
            <a:stretch/>
          </p:blipFill>
          <p:spPr>
            <a:xfrm>
              <a:off x="7600880" y="4720273"/>
              <a:ext cx="1448539" cy="346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4257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51" r:id="rId2"/>
    <p:sldLayoutId id="2147483682" r:id="rId3"/>
    <p:sldLayoutId id="2147483697" r:id="rId4"/>
    <p:sldLayoutId id="2147483695" r:id="rId5"/>
    <p:sldLayoutId id="2147483652" r:id="rId6"/>
    <p:sldLayoutId id="2147483698" r:id="rId7"/>
    <p:sldLayoutId id="2147483690" r:id="rId8"/>
    <p:sldLayoutId id="2147483692" r:id="rId9"/>
    <p:sldLayoutId id="2147483686" r:id="rId10"/>
    <p:sldLayoutId id="2147483691" r:id="rId11"/>
    <p:sldLayoutId id="2147483694" r:id="rId12"/>
    <p:sldLayoutId id="2147483693" r:id="rId13"/>
    <p:sldLayoutId id="2147483683" r:id="rId14"/>
    <p:sldLayoutId id="2147483688" r:id="rId15"/>
    <p:sldLayoutId id="2147483684" r:id="rId16"/>
    <p:sldLayoutId id="2147483687" r:id="rId17"/>
    <p:sldLayoutId id="2147483689" r:id="rId18"/>
    <p:sldLayoutId id="2147483685" r:id="rId19"/>
    <p:sldLayoutId id="2147483696" r:id="rId20"/>
    <p:sldLayoutId id="2147483725" r:id="rId21"/>
    <p:sldLayoutId id="2147483726" r:id="rId2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483518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dirty="0"/>
              <a:t>Prácticas creativas de Reconciliación, Convivencia y No Estigmatización</a:t>
            </a:r>
            <a:endParaRPr dirty="0"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131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Primer encuentro nacional de experiencias significativas 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Arando la Educación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12 de julio 2022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0393907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¿QUÉ BUSCA ESTA ESTRATEGIA?</a:t>
            </a:r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dirty="0"/>
              <a:t>Apropiación de los lineamientos de la Política Pública de Reconciliación, Convivencia y No estigmatización a través de acciones de comunicación creativa y pedagógica, para que sea incorporada en 46 Instituciones Educativas, mediante herramientas dirigidas a directivos/as y docentes.</a:t>
            </a: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s-419" dirty="0"/>
              <a:t>Reconocimiento de su importancia para el quehacer diario de las IE.</a:t>
            </a: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s-419" dirty="0"/>
              <a:t>Integración y articulación con el trabajo ya adelantado en cada IE.</a:t>
            </a: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s-419" dirty="0"/>
              <a:t>Movilización de la comunidad educativa en general en dirección a estilos de vida de Reconciliación, Convivencia y No estigmatización.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3096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 txBox="1">
            <a:spLocks noGrp="1"/>
          </p:cNvSpPr>
          <p:nvPr>
            <p:ph type="title"/>
          </p:nvPr>
        </p:nvSpPr>
        <p:spPr>
          <a:xfrm>
            <a:off x="340562" y="1586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200" dirty="0"/>
              <a:t>¿A QUIÉNES QUEREMOS LLEGAR?</a:t>
            </a:r>
            <a:endParaRPr sz="3200" dirty="0"/>
          </a:p>
        </p:txBody>
      </p:sp>
      <p:pic>
        <p:nvPicPr>
          <p:cNvPr id="126" name="Google Shape;12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55776" y="843558"/>
            <a:ext cx="3888432" cy="37253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76966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¿EN QUÉ NOS SUMA LA PPRCNE?</a:t>
            </a:r>
            <a:endParaRPr/>
          </a:p>
        </p:txBody>
      </p:sp>
      <p:sp>
        <p:nvSpPr>
          <p:cNvPr id="132" name="Google Shape;132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Propósitos y objetivos comunes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Mayor articulación interinstitucional e intersectorial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Integralidad del enfoque sobre Reconciliación, Convivencia y No estigmatización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Más recursos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898155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s-419"/>
              <a:t>#NOS SUMAMOS</a:t>
            </a:r>
            <a:endParaRPr b="1"/>
          </a:p>
        </p:txBody>
      </p:sp>
      <p:sp>
        <p:nvSpPr>
          <p:cNvPr id="138" name="Google Shape;138;p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 dirty="0"/>
              <a:t>Informando (CONSULTAR si es explicar u otro verbo) sobre el contenido de la PPRCNE y su importancia: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s-419" dirty="0"/>
              <a:t>Piezas de comunicación audiovisual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s-419" dirty="0"/>
              <a:t>Herramientas de trabajo escolar</a:t>
            </a:r>
            <a:endParaRPr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AutoNum type="arabicPeriod"/>
            </a:pPr>
            <a:r>
              <a:rPr lang="es-419" dirty="0"/>
              <a:t>Encontrando espacios y tiempos en las IE para multiplicar su contenido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s-419" dirty="0"/>
              <a:t>Cátedra de Paz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s-419" dirty="0"/>
              <a:t>Estándares de Competencias Ciudadanas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s-419" dirty="0"/>
              <a:t>Planificar actividades con uso de las piezas y herramientas</a:t>
            </a:r>
            <a:endParaRPr dirty="0"/>
          </a:p>
        </p:txBody>
      </p:sp>
      <p:sp>
        <p:nvSpPr>
          <p:cNvPr id="139" name="Google Shape;139;p26"/>
          <p:cNvSpPr/>
          <p:nvPr/>
        </p:nvSpPr>
        <p:spPr>
          <a:xfrm rot="1660600">
            <a:off x="4428491" y="2067698"/>
            <a:ext cx="1417710" cy="97153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023037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¿CON QUÉ HERRAMIENTAS?</a:t>
            </a:r>
            <a:endParaRPr/>
          </a:p>
        </p:txBody>
      </p:sp>
      <p:sp>
        <p:nvSpPr>
          <p:cNvPr id="145" name="Google Shape;145;p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Cartilla para directivos/as y docentes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s-419"/>
              <a:t>4 Videos que desarrollan el contenido de la PPRCNE:</a:t>
            </a: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Introducción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Reconciliación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Convivencia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No estigmatización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s-419"/>
              <a:t>Actividades para abordar los 3 componentes en ámbito escolar:</a:t>
            </a: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Reconciliación - Ejercicio con Podcast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Convivencia - Ejercicio para la construcción de mensajes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No estigmatización - Ejercicio de relación con DDHH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30467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DÓNDE Y CUÁNDO #nosSUMAmos</a:t>
            </a:r>
            <a:endParaRPr/>
          </a:p>
        </p:txBody>
      </p:sp>
      <p:sp>
        <p:nvSpPr>
          <p:cNvPr id="151" name="Google Shape;151;p2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Cátedra de paz y Estándares de Competencias Ciudadanas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Reuniones de docentes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Reuniones o comunicación con familias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Eventos escolares (deportivos, artísticos, institucionales)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396713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EA161-CB42-BD41-8522-909959482F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/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993409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title"/>
          </p:nvPr>
        </p:nvSpPr>
        <p:spPr>
          <a:xfrm>
            <a:off x="311700" y="195486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800" dirty="0"/>
              <a:t>APUESTA PEDAGÓGICA Y COMUNICATIVA</a:t>
            </a:r>
            <a:endParaRPr sz="2800" dirty="0"/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600" dirty="0"/>
              <a:t>“Apostamos a una forma de ser y vivir en armonía donde nos reconocemos, nos respetamos y nos sumamos a la cultura de paz”</a:t>
            </a:r>
            <a:endParaRPr sz="26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6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s-419" sz="2600" dirty="0"/>
              <a:t>Diálogo entre:</a:t>
            </a:r>
            <a:endParaRPr sz="2600" dirty="0"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-"/>
            </a:pPr>
            <a:r>
              <a:rPr lang="es-419" sz="2600" dirty="0"/>
              <a:t>racionalizaciones y reflexiones;</a:t>
            </a:r>
            <a:endParaRPr sz="2600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s-419" sz="2600" dirty="0"/>
              <a:t>actitudes y comportamientos cotidianos;</a:t>
            </a:r>
            <a:endParaRPr sz="2600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s-419" sz="2600" dirty="0"/>
              <a:t>creatividad y oportunidades de transformación</a:t>
            </a:r>
            <a:r>
              <a:rPr lang="es-419" dirty="0"/>
              <a:t>.</a:t>
            </a:r>
            <a:endParaRPr dirty="0"/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20272" y="2125199"/>
            <a:ext cx="1956044" cy="24436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0027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600" dirty="0"/>
              <a:t>ARANDO LA EDUCACIÓN Y LA PPRCNE</a:t>
            </a:r>
            <a:endParaRPr sz="3600" dirty="0"/>
          </a:p>
        </p:txBody>
      </p:sp>
      <p:sp>
        <p:nvSpPr>
          <p:cNvPr id="75" name="Google Shape;75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LÍNEA 1: garantizar oferta educativa, modelos educativos de formación de adultos, y fortalecimiento de IE.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s-419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LÍNEA 2: mejorar acceso, permanencia e inclusión educativa de NNAJ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LÍNEA 3: dirigida a socializar y apropiar los lineamientos de la Política de Reconciliación, Convivencia y No estigmatización, y su inclusión en ambientes escolares.</a:t>
            </a:r>
            <a:endParaRPr sz="2400" b="1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065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dirty="0"/>
              <a:t>QUÉ DICE LA PPRCNE A SOCIALIZAR</a:t>
            </a:r>
            <a:endParaRPr dirty="0"/>
          </a:p>
        </p:txBody>
      </p:sp>
      <p:sp>
        <p:nvSpPr>
          <p:cNvPr id="81" name="Google Shape;81;p17"/>
          <p:cNvSpPr txBox="1">
            <a:spLocks noGrp="1"/>
          </p:cNvSpPr>
          <p:nvPr>
            <p:ph type="body" idx="1"/>
          </p:nvPr>
        </p:nvSpPr>
        <p:spPr>
          <a:xfrm>
            <a:off x="311700" y="1419622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 sz="2000" dirty="0"/>
              <a:t>En la Política Pública de Reconciliación, Convivencia y No Estigmatización convergen los aportes de distintos procesos de pacificación y restauración de las relaciones entre colombianos, algunos de mayor antigüedad y otros más recientes.</a:t>
            </a:r>
            <a:endParaRPr sz="2000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 sz="2000" dirty="0"/>
              <a:t>La PPRCNE requiere que se conozcan y se reflexione sobre las causas del conflicto armado, las exclusiones y desigualdades de poder que se han sostenido en el tiempo, la larga duración del conflicto y la masividad del daño causado, en cantidad de personas afectadas.</a:t>
            </a:r>
            <a:endParaRPr sz="2000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 sz="2000" dirty="0"/>
              <a:t>Esto debe hacerse a través de prácticas de Reconciliación, Convivencia y No estigmatización.</a:t>
            </a:r>
            <a:endParaRPr sz="2000" dirty="0"/>
          </a:p>
        </p:txBody>
      </p:sp>
    </p:spTree>
    <p:extLst>
      <p:ext uri="{BB962C8B-B14F-4D97-AF65-F5344CB8AC3E}">
        <p14:creationId xmlns:p14="http://schemas.microsoft.com/office/powerpoint/2010/main" val="3004742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s-419"/>
              <a:t>QUÉ DICE LA PPRCNE A SOCIALIZAR</a:t>
            </a:r>
            <a:endParaRPr/>
          </a:p>
        </p:txBody>
      </p:sp>
      <p:sp>
        <p:nvSpPr>
          <p:cNvPr id="87" name="Google Shape;87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Aportes de procesos previos: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s-419"/>
              <a:t>Derechos Humanos y enfoques diferenciales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s-419"/>
              <a:t>Mecanismos de Justicia Transicional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s-419"/>
              <a:t>Mecanismos para atención a víctimas del conflicto armado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s-419"/>
              <a:t>Garantías de verdad, justicia, reparación y no repetición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s-419"/>
              <a:t>Procesos de reintegración y reincorporación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33310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s-419"/>
              <a:t>QUÉ DICE LA PPRCNE A SOCIALIZAR</a:t>
            </a:r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¿Qué dice la PPRCNE sobre Reconciliación?</a:t>
            </a:r>
            <a:endParaRPr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Es un fin y un ejercicio, de confianza, reconocimiento y aceptación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Es un proceso integral a largo plazo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Tiene 3 niveles: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Interpersonal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Comunitario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Político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816395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s-419"/>
              <a:t>QUÉ DICE LA PPRCNE A SOCIALIZAR</a:t>
            </a:r>
            <a:endParaRPr/>
          </a:p>
        </p:txBody>
      </p:sp>
      <p:sp>
        <p:nvSpPr>
          <p:cNvPr id="99" name="Google Shape;99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¿Qué dice la PPRCNE sobre Convivencia?</a:t>
            </a:r>
            <a:endParaRPr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Componente de la Reconciliación.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Normas que hacen posible:</a:t>
            </a:r>
            <a:endParaRPr/>
          </a:p>
          <a:p>
            <a:pPr marL="13716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Interacción pacífica con personas, bienes y ambiente.</a:t>
            </a:r>
            <a:endParaRPr/>
          </a:p>
          <a:p>
            <a:pPr marL="13716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Participación social.</a:t>
            </a:r>
            <a:endParaRPr/>
          </a:p>
          <a:p>
            <a:pPr marL="13716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Confianza en el Estado.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Visión amplia: involucra seguridad, tranquilidad, ambiente y salud pública.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9521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s-419"/>
              <a:t>QUÉ DICE LA PPRCNE A SOCIALIZAR</a:t>
            </a:r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¿Qué dice la PPRCNE sobre No estigmatización?</a:t>
            </a:r>
            <a:endParaRPr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Está en el origen del conflicto y es un subproducto.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Proceso de deshumanización de un otro, a partir de un sentimiento de disgusto.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Genera: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barreras para el ejercicio de derechos.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exclusión de participación democrática.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legitimación de actitudes violentas.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4842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7584" y="80692"/>
            <a:ext cx="3014799" cy="4507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19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99992" y="80692"/>
            <a:ext cx="3168352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2752041"/>
      </p:ext>
    </p:extLst>
  </p:cSld>
  <p:clrMapOvr>
    <a:masterClrMapping/>
  </p:clrMapOvr>
</p:sld>
</file>

<file path=ppt/theme/theme1.xml><?xml version="1.0" encoding="utf-8"?>
<a:theme xmlns:a="http://schemas.openxmlformats.org/drawingml/2006/main" name="NRC_main">
  <a:themeElements>
    <a:clrScheme name="NRC colors">
      <a:dk1>
        <a:sysClr val="windowText" lastClr="000000"/>
      </a:dk1>
      <a:lt1>
        <a:sysClr val="window" lastClr="FFFFFF"/>
      </a:lt1>
      <a:dk2>
        <a:srgbClr val="808080"/>
      </a:dk2>
      <a:lt2>
        <a:srgbClr val="EEECE1"/>
      </a:lt2>
      <a:accent1>
        <a:srgbClr val="FF7600"/>
      </a:accent1>
      <a:accent2>
        <a:srgbClr val="72C7E7"/>
      </a:accent2>
      <a:accent3>
        <a:srgbClr val="0094B3"/>
      </a:accent3>
      <a:accent4>
        <a:srgbClr val="CE5C43"/>
      </a:accent4>
      <a:accent5>
        <a:srgbClr val="FDC82F"/>
      </a:accent5>
      <a:accent6>
        <a:srgbClr val="F79646"/>
      </a:accent6>
      <a:hlink>
        <a:srgbClr val="0000FF"/>
      </a:hlink>
      <a:folHlink>
        <a:srgbClr val="FF7600"/>
      </a:folHlink>
    </a:clrScheme>
    <a:fontScheme name="Vinkler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华文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ctr" anchorCtr="0"/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8" ma:contentTypeDescription="Crear nuevo documento." ma:contentTypeScope="" ma:versionID="462f613f109d39adce5defb828da630f">
  <xsd:schema xmlns:xsd="http://www.w3.org/2001/XMLSchema" xmlns:xs="http://www.w3.org/2001/XMLSchema" xmlns:p="http://schemas.microsoft.com/office/2006/metadata/properties" xmlns:ns2="e4b4c967-322b-4a94-8db6-7806535da3b3" targetNamespace="http://schemas.microsoft.com/office/2006/metadata/properties" ma:root="true" ma:fieldsID="53d066848e1ea361d828aa007e88f45f" ns2:_="">
    <xsd:import namespace="e4b4c967-322b-4a94-8db6-7806535da3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B7F4E73-D811-4D0B-BA77-86F5137B6AF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BF7696-0266-4FAA-BAED-26FC2A5039AB}"/>
</file>

<file path=customXml/itemProps3.xml><?xml version="1.0" encoding="utf-8"?>
<ds:datastoreItem xmlns:ds="http://schemas.openxmlformats.org/officeDocument/2006/customXml" ds:itemID="{55ECC538-042F-4F9E-A51B-83A14A0233A4}">
  <ds:schemaRefs>
    <ds:schemaRef ds:uri="http://schemas.microsoft.com/office/2006/metadata/properties"/>
    <ds:schemaRef ds:uri="http://purl.org/dc/terms/"/>
    <ds:schemaRef ds:uri="http://purl.org/dc/dcmitype/"/>
    <ds:schemaRef ds:uri="b546cce7-fdba-46b6-a6c0-f7acb8e7c0b3"/>
    <ds:schemaRef ds:uri="http://schemas.microsoft.com/office/2006/documentManagement/types"/>
    <ds:schemaRef ds:uri="http://www.w3.org/XML/1998/namespace"/>
    <ds:schemaRef ds:uri="9f6c6b11-f64a-496b-9871-72d1eb72e00d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19567</TotalTime>
  <Words>715</Words>
  <Application>Microsoft Office PowerPoint</Application>
  <PresentationFormat>On-screen Show (16:9)</PresentationFormat>
  <Paragraphs>95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Franklin Gothic Book</vt:lpstr>
      <vt:lpstr>Franklin Gothic Medium</vt:lpstr>
      <vt:lpstr>NRC_main</vt:lpstr>
      <vt:lpstr>Prácticas creativas de Reconciliación, Convivencia y No Estigmatización</vt:lpstr>
      <vt:lpstr>APUESTA PEDAGÓGICA Y COMUNICATIVA</vt:lpstr>
      <vt:lpstr>ARANDO LA EDUCACIÓN Y LA PPRCNE</vt:lpstr>
      <vt:lpstr>QUÉ DICE LA PPRCNE A SOCIALIZAR</vt:lpstr>
      <vt:lpstr>QUÉ DICE LA PPRCNE A SOCIALIZAR</vt:lpstr>
      <vt:lpstr>QUÉ DICE LA PPRCNE A SOCIALIZAR</vt:lpstr>
      <vt:lpstr>QUÉ DICE LA PPRCNE A SOCIALIZAR</vt:lpstr>
      <vt:lpstr>QUÉ DICE LA PPRCNE A SOCIALIZAR</vt:lpstr>
      <vt:lpstr>PowerPoint Presentation</vt:lpstr>
      <vt:lpstr>¿QUÉ BUSCA ESTA ESTRATEGIA?</vt:lpstr>
      <vt:lpstr>¿A QUIÉNES QUEREMOS LLEGAR?</vt:lpstr>
      <vt:lpstr>¿EN QUÉ NOS SUMA LA PPRCNE?</vt:lpstr>
      <vt:lpstr>#NOS SUMAMOS</vt:lpstr>
      <vt:lpstr>¿CON QUÉ HERRAMIENTAS?</vt:lpstr>
      <vt:lpstr>DÓNDE Y CUÁNDO #nosSUMAmos</vt:lpstr>
      <vt:lpstr>Gracias</vt:lpstr>
    </vt:vector>
  </TitlesOfParts>
  <Company>Flyktninghjelpen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Erik  Giercksky</dc:creator>
  <cp:lastModifiedBy>Rolando Rodriguez</cp:lastModifiedBy>
  <cp:revision>193</cp:revision>
  <dcterms:created xsi:type="dcterms:W3CDTF">2016-02-23T12:00:41Z</dcterms:created>
  <dcterms:modified xsi:type="dcterms:W3CDTF">2022-08-09T16:35:53Z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