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sldIdLst>
    <p:sldId id="1197" r:id="rId5"/>
    <p:sldId id="1181" r:id="rId6"/>
    <p:sldId id="1213" r:id="rId7"/>
    <p:sldId id="1219" r:id="rId8"/>
    <p:sldId id="1221" r:id="rId9"/>
    <p:sldId id="1209" r:id="rId10"/>
    <p:sldId id="1218" r:id="rId11"/>
    <p:sldId id="1216" r:id="rId12"/>
    <p:sldId id="1210" r:id="rId13"/>
    <p:sldId id="1223" r:id="rId14"/>
    <p:sldId id="1220" r:id="rId15"/>
    <p:sldId id="1222" r:id="rId16"/>
    <p:sldId id="1224" r:id="rId17"/>
    <p:sldId id="117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9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 CAICEDO" initials="IC" lastIdx="10" clrIdx="0">
    <p:extLst>
      <p:ext uri="{19B8F6BF-5375-455C-9EA6-DF929625EA0E}">
        <p15:presenceInfo xmlns:p15="http://schemas.microsoft.com/office/powerpoint/2012/main" userId="c7d9a8778a90cf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A8"/>
    <a:srgbClr val="4472C4"/>
    <a:srgbClr val="F5C970"/>
    <a:srgbClr val="E05F47"/>
    <a:srgbClr val="E3ECF8"/>
    <a:srgbClr val="1959A6"/>
    <a:srgbClr val="FFCCFF"/>
    <a:srgbClr val="E43866"/>
    <a:srgbClr val="436CB7"/>
    <a:srgbClr val="3F6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ED9052-D5AC-FB52-FAC2-C81AD9E36402}" v="139" dt="2021-05-12T16:57:10.371"/>
    <p1510:client id="{37C18E84-6CA3-8D96-0EB2-1077ED9D8BE0}" v="78" dt="2021-05-12T18:52:24.577"/>
    <p1510:client id="{A71D83F6-8A4B-448F-3D81-FA608B3E6834}" v="43" dt="2021-05-12T18:44:38.361"/>
    <p1510:client id="{B18A8BC7-87AF-C36A-7909-F4F50461EDAD}" v="84" dt="2021-05-12T18:53:44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6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92" y="96"/>
      </p:cViewPr>
      <p:guideLst>
        <p:guide pos="59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Becerra" userId="S::lorena.becerra@nrc.no::5840b6f1-c770-4e32-98c9-8bbddf517699" providerId="AD" clId="Web-{09ED9052-D5AC-FB52-FAC2-C81AD9E36402}"/>
    <pc:docChg chg="addSld delSld modSld">
      <pc:chgData name="Lorena Becerra" userId="S::lorena.becerra@nrc.no::5840b6f1-c770-4e32-98c9-8bbddf517699" providerId="AD" clId="Web-{09ED9052-D5AC-FB52-FAC2-C81AD9E36402}" dt="2021-05-12T16:57:09.949" v="108" actId="20577"/>
      <pc:docMkLst>
        <pc:docMk/>
      </pc:docMkLst>
      <pc:sldChg chg="modSp">
        <pc:chgData name="Lorena Becerra" userId="S::lorena.becerra@nrc.no::5840b6f1-c770-4e32-98c9-8bbddf517699" providerId="AD" clId="Web-{09ED9052-D5AC-FB52-FAC2-C81AD9E36402}" dt="2021-05-12T16:53:45.382" v="0" actId="20577"/>
        <pc:sldMkLst>
          <pc:docMk/>
          <pc:sldMk cId="3291970516" sldId="1213"/>
        </pc:sldMkLst>
        <pc:spChg chg="mod">
          <ac:chgData name="Lorena Becerra" userId="S::lorena.becerra@nrc.no::5840b6f1-c770-4e32-98c9-8bbddf517699" providerId="AD" clId="Web-{09ED9052-D5AC-FB52-FAC2-C81AD9E36402}" dt="2021-05-12T16:53:45.382" v="0" actId="20577"/>
          <ac:spMkLst>
            <pc:docMk/>
            <pc:sldMk cId="3291970516" sldId="1213"/>
            <ac:spMk id="26" creationId="{CE76CDF3-DEC9-4810-A601-A8BCADF5BAFD}"/>
          </ac:spMkLst>
        </pc:spChg>
      </pc:sldChg>
      <pc:sldChg chg="new del">
        <pc:chgData name="Lorena Becerra" userId="S::lorena.becerra@nrc.no::5840b6f1-c770-4e32-98c9-8bbddf517699" providerId="AD" clId="Web-{09ED9052-D5AC-FB52-FAC2-C81AD9E36402}" dt="2021-05-12T16:54:02.493" v="2"/>
        <pc:sldMkLst>
          <pc:docMk/>
          <pc:sldMk cId="858549724" sldId="1214"/>
        </pc:sldMkLst>
      </pc:sldChg>
      <pc:sldChg chg="delSp modSp add replId">
        <pc:chgData name="Lorena Becerra" userId="S::lorena.becerra@nrc.no::5840b6f1-c770-4e32-98c9-8bbddf517699" providerId="AD" clId="Web-{09ED9052-D5AC-FB52-FAC2-C81AD9E36402}" dt="2021-05-12T16:57:09.949" v="108" actId="20577"/>
        <pc:sldMkLst>
          <pc:docMk/>
          <pc:sldMk cId="2316628645" sldId="1214"/>
        </pc:sldMkLst>
        <pc:spChg chg="mod">
          <ac:chgData name="Lorena Becerra" userId="S::lorena.becerra@nrc.no::5840b6f1-c770-4e32-98c9-8bbddf517699" providerId="AD" clId="Web-{09ED9052-D5AC-FB52-FAC2-C81AD9E36402}" dt="2021-05-12T16:57:09.949" v="108" actId="20577"/>
          <ac:spMkLst>
            <pc:docMk/>
            <pc:sldMk cId="2316628645" sldId="1214"/>
            <ac:spMk id="4" creationId="{00000000-0000-0000-0000-000000000000}"/>
          </ac:spMkLst>
        </pc:spChg>
        <pc:graphicFrameChg chg="mod modGraphic">
          <ac:chgData name="Lorena Becerra" userId="S::lorena.becerra@nrc.no::5840b6f1-c770-4e32-98c9-8bbddf517699" providerId="AD" clId="Web-{09ED9052-D5AC-FB52-FAC2-C81AD9E36402}" dt="2021-05-12T16:55:13.832" v="107"/>
          <ac:graphicFrameMkLst>
            <pc:docMk/>
            <pc:sldMk cId="2316628645" sldId="1214"/>
            <ac:graphicFrameMk id="27" creationId="{75760C74-72B2-499F-A8EA-20FA59CA4CBD}"/>
          </ac:graphicFrameMkLst>
        </pc:graphicFrameChg>
        <pc:picChg chg="del">
          <ac:chgData name="Lorena Becerra" userId="S::lorena.becerra@nrc.no::5840b6f1-c770-4e32-98c9-8bbddf517699" providerId="AD" clId="Web-{09ED9052-D5AC-FB52-FAC2-C81AD9E36402}" dt="2021-05-12T16:54:30.854" v="22"/>
          <ac:picMkLst>
            <pc:docMk/>
            <pc:sldMk cId="2316628645" sldId="1214"/>
            <ac:picMk id="36" creationId="{24D6ED05-F86C-4BD2-90D6-3B782F62D0B9}"/>
          </ac:picMkLst>
        </pc:picChg>
      </pc:sldChg>
    </pc:docChg>
  </pc:docChgLst>
  <pc:docChgLst>
    <pc:chgData name="Jenny Amanda Burgos Damian" userId="S::jenny.burgos@nrc.no::39cdba38-c673-4b4b-8dea-0ff5b13366e7" providerId="AD" clId="Web-{A71D83F6-8A4B-448F-3D81-FA608B3E6834}"/>
    <pc:docChg chg="modSld">
      <pc:chgData name="Jenny Amanda Burgos Damian" userId="S::jenny.burgos@nrc.no::39cdba38-c673-4b4b-8dea-0ff5b13366e7" providerId="AD" clId="Web-{A71D83F6-8A4B-448F-3D81-FA608B3E6834}" dt="2021-05-12T18:44:37.908" v="21" actId="14100"/>
      <pc:docMkLst>
        <pc:docMk/>
      </pc:docMkLst>
      <pc:sldChg chg="modSp">
        <pc:chgData name="Jenny Amanda Burgos Damian" userId="S::jenny.burgos@nrc.no::39cdba38-c673-4b4b-8dea-0ff5b13366e7" providerId="AD" clId="Web-{A71D83F6-8A4B-448F-3D81-FA608B3E6834}" dt="2021-05-12T18:44:37.908" v="21" actId="14100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A71D83F6-8A4B-448F-3D81-FA608B3E6834}" dt="2021-05-12T18:44:37.908" v="21" actId="14100"/>
          <ac:spMkLst>
            <pc:docMk/>
            <pc:sldMk cId="3385668116" sldId="1208"/>
            <ac:spMk id="6" creationId="{EAB46505-0FAF-47AB-AED3-94E84FC5A48C}"/>
          </ac:spMkLst>
        </pc:spChg>
      </pc:sldChg>
    </pc:docChg>
  </pc:docChgLst>
  <pc:docChgLst>
    <pc:chgData name="Lorena Becerra" userId="S::lorena.becerra@nrc.no::5840b6f1-c770-4e32-98c9-8bbddf517699" providerId="AD" clId="Web-{B18A8BC7-87AF-C36A-7909-F4F50461EDAD}"/>
    <pc:docChg chg="modSld">
      <pc:chgData name="Lorena Becerra" userId="S::lorena.becerra@nrc.no::5840b6f1-c770-4e32-98c9-8bbddf517699" providerId="AD" clId="Web-{B18A8BC7-87AF-C36A-7909-F4F50461EDAD}" dt="2021-05-12T18:53:44.314" v="40"/>
      <pc:docMkLst>
        <pc:docMk/>
      </pc:docMkLst>
      <pc:sldChg chg="modSp">
        <pc:chgData name="Lorena Becerra" userId="S::lorena.becerra@nrc.no::5840b6f1-c770-4e32-98c9-8bbddf517699" providerId="AD" clId="Web-{B18A8BC7-87AF-C36A-7909-F4F50461EDAD}" dt="2021-05-12T18:50:34.237" v="14" actId="20577"/>
        <pc:sldMkLst>
          <pc:docMk/>
          <pc:sldMk cId="3385668116" sldId="1208"/>
        </pc:sldMkLst>
        <pc:spChg chg="mod">
          <ac:chgData name="Lorena Becerra" userId="S::lorena.becerra@nrc.no::5840b6f1-c770-4e32-98c9-8bbddf517699" providerId="AD" clId="Web-{B18A8BC7-87AF-C36A-7909-F4F50461EDAD}" dt="2021-05-12T18:50:07.610" v="7" actId="20577"/>
          <ac:spMkLst>
            <pc:docMk/>
            <pc:sldMk cId="3385668116" sldId="1208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49:35.701" v="3" actId="20577"/>
          <ac:spMkLst>
            <pc:docMk/>
            <pc:sldMk cId="3385668116" sldId="1208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34.237" v="14" actId="20577"/>
          <ac:spMkLst>
            <pc:docMk/>
            <pc:sldMk cId="3385668116" sldId="1208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29.174" v="10" actId="20577"/>
          <ac:spMkLst>
            <pc:docMk/>
            <pc:sldMk cId="3385668116" sldId="1208"/>
            <ac:spMk id="16" creationId="{472B63F4-CEDB-461F-8A1F-68BAA2B3DA3E}"/>
          </ac:spMkLst>
        </pc:spChg>
      </pc:sldChg>
      <pc:sldChg chg="modSp">
        <pc:chgData name="Lorena Becerra" userId="S::lorena.becerra@nrc.no::5840b6f1-c770-4e32-98c9-8bbddf517699" providerId="AD" clId="Web-{B18A8BC7-87AF-C36A-7909-F4F50461EDAD}" dt="2021-05-12T18:53:44.314" v="40"/>
        <pc:sldMkLst>
          <pc:docMk/>
          <pc:sldMk cId="990961271" sldId="1211"/>
        </pc:sldMkLst>
        <pc:spChg chg="mod">
          <ac:chgData name="Lorena Becerra" userId="S::lorena.becerra@nrc.no::5840b6f1-c770-4e32-98c9-8bbddf517699" providerId="AD" clId="Web-{B18A8BC7-87AF-C36A-7909-F4F50461EDAD}" dt="2021-05-12T18:52:40.934" v="31" actId="20577"/>
          <ac:spMkLst>
            <pc:docMk/>
            <pc:sldMk cId="990961271" sldId="1211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52:38.043" v="30" actId="20577"/>
          <ac:spMkLst>
            <pc:docMk/>
            <pc:sldMk cId="990961271" sldId="1211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44.314" v="40"/>
          <ac:spMkLst>
            <pc:docMk/>
            <pc:sldMk cId="990961271" sldId="1211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01.092" v="35" actId="20577"/>
          <ac:spMkLst>
            <pc:docMk/>
            <pc:sldMk cId="990961271" sldId="1211"/>
            <ac:spMk id="16" creationId="{472B63F4-CEDB-461F-8A1F-68BAA2B3DA3E}"/>
          </ac:spMkLst>
        </pc:spChg>
      </pc:sldChg>
    </pc:docChg>
  </pc:docChgLst>
  <pc:docChgLst>
    <pc:chgData name="Jenny Amanda Burgos Damian" userId="S::jenny.burgos@nrc.no::39cdba38-c673-4b4b-8dea-0ff5b13366e7" providerId="AD" clId="Web-{37C18E84-6CA3-8D96-0EB2-1077ED9D8BE0}"/>
    <pc:docChg chg="modSld">
      <pc:chgData name="Jenny Amanda Burgos Damian" userId="S::jenny.burgos@nrc.no::39cdba38-c673-4b4b-8dea-0ff5b13366e7" providerId="AD" clId="Web-{37C18E84-6CA3-8D96-0EB2-1077ED9D8BE0}" dt="2021-05-12T18:52:24.577" v="36" actId="1076"/>
      <pc:docMkLst>
        <pc:docMk/>
      </pc:docMkLst>
      <pc:sldChg chg="modSp">
        <pc:chgData name="Jenny Amanda Burgos Damian" userId="S::jenny.burgos@nrc.no::39cdba38-c673-4b4b-8dea-0ff5b13366e7" providerId="AD" clId="Web-{37C18E84-6CA3-8D96-0EB2-1077ED9D8BE0}" dt="2021-05-12T18:48:57.684" v="3" actId="20577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37C18E84-6CA3-8D96-0EB2-1077ED9D8BE0}" dt="2021-05-12T18:48:57.684" v="3" actId="20577"/>
          <ac:spMkLst>
            <pc:docMk/>
            <pc:sldMk cId="3385668116" sldId="1208"/>
            <ac:spMk id="3" creationId="{C12F9CBA-12F4-474F-8097-C698B4B4E0EE}"/>
          </ac:spMkLst>
        </pc:spChg>
      </pc:sldChg>
      <pc:sldChg chg="addSp delSp modSp">
        <pc:chgData name="Jenny Amanda Burgos Damian" userId="S::jenny.burgos@nrc.no::39cdba38-c673-4b4b-8dea-0ff5b13366e7" providerId="AD" clId="Web-{37C18E84-6CA3-8D96-0EB2-1077ED9D8BE0}" dt="2021-05-12T18:52:24.577" v="36" actId="1076"/>
        <pc:sldMkLst>
          <pc:docMk/>
          <pc:sldMk cId="990961271" sldId="1211"/>
        </pc:sldMkLst>
        <pc:spChg chg="mod">
          <ac:chgData name="Jenny Amanda Burgos Damian" userId="S::jenny.burgos@nrc.no::39cdba38-c673-4b4b-8dea-0ff5b13366e7" providerId="AD" clId="Web-{37C18E84-6CA3-8D96-0EB2-1077ED9D8BE0}" dt="2021-05-12T18:52:24.577" v="36" actId="1076"/>
          <ac:spMkLst>
            <pc:docMk/>
            <pc:sldMk cId="990961271" sldId="1211"/>
            <ac:spMk id="3" creationId="{C12F9CBA-12F4-474F-8097-C698B4B4E0EE}"/>
          </ac:spMkLst>
        </pc:spChg>
        <pc:spChg chg="add del mod">
          <ac:chgData name="Jenny Amanda Burgos Damian" userId="S::jenny.burgos@nrc.no::39cdba38-c673-4b4b-8dea-0ff5b13366e7" providerId="AD" clId="Web-{37C18E84-6CA3-8D96-0EB2-1077ED9D8BE0}" dt="2021-05-12T18:52:19.733" v="35" actId="20577"/>
          <ac:spMkLst>
            <pc:docMk/>
            <pc:sldMk cId="990961271" sldId="1211"/>
            <ac:spMk id="6" creationId="{EAB46505-0FAF-47AB-AED3-94E84FC5A48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8/02/2022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502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9179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2904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8/02/2022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8/02/2022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359" y="1277325"/>
            <a:ext cx="3923348" cy="74632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>
            <a:off x="480594" y="1676400"/>
            <a:ext cx="4930357" cy="130675"/>
          </a:xfrm>
          <a:prstGeom prst="rect">
            <a:avLst/>
          </a:prstGeom>
          <a:solidFill>
            <a:srgbClr val="436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427AF52-39C3-E647-8F55-F0278B8E943E}"/>
              </a:ext>
            </a:extLst>
          </p:cNvPr>
          <p:cNvSpPr/>
          <p:nvPr/>
        </p:nvSpPr>
        <p:spPr>
          <a:xfrm>
            <a:off x="560421" y="2225611"/>
            <a:ext cx="493115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</a:rPr>
              <a:t>CO1.PCCNTR.3134494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</a:t>
            </a:r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Educación Nacional</a:t>
            </a:r>
          </a:p>
          <a:p>
            <a:pPr algn="ctr"/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Consejo Noruego para Refugiados</a:t>
            </a:r>
          </a:p>
          <a:p>
            <a:pPr algn="ctr"/>
            <a:endParaRPr lang="es-CO" sz="2400" dirty="0">
              <a:solidFill>
                <a:srgbClr val="E3EC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 </a:t>
            </a:r>
            <a:endParaRPr lang="es-AR" sz="2400" dirty="0">
              <a:solidFill>
                <a:srgbClr val="E3ECF8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E64448-ACF3-2B42-A8D8-D2E7D8871264}"/>
              </a:ext>
            </a:extLst>
          </p:cNvPr>
          <p:cNvSpPr txBox="1"/>
          <p:nvPr/>
        </p:nvSpPr>
        <p:spPr>
          <a:xfrm>
            <a:off x="8336280" y="366315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Con el apoyo y financiación de: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C22E8-9E76-42DE-9B81-48FDC43B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50" y="2423160"/>
            <a:ext cx="3005588" cy="62769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760D325-CA70-4167-BF1A-14EE7A43B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515" y="4526280"/>
            <a:ext cx="1554089" cy="76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57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Atención presencial </a:t>
            </a:r>
          </a:p>
          <a:p>
            <a:r>
              <a:rPr lang="es-CO" sz="2000" dirty="0" smtClean="0"/>
              <a:t>Atención bajo la modalidad institucional </a:t>
            </a:r>
          </a:p>
          <a:p>
            <a:r>
              <a:rPr lang="es-CO" sz="2000" dirty="0" smtClean="0"/>
              <a:t>Malla curricular construida por NRC y adecuaciones con cada IE.</a:t>
            </a:r>
          </a:p>
          <a:p>
            <a:r>
              <a:rPr lang="es-CO" sz="2000" dirty="0" smtClean="0"/>
              <a:t>Contratación de docentes para el cumplimiento del ciclo educativo.</a:t>
            </a:r>
          </a:p>
          <a:p>
            <a:r>
              <a:rPr lang="es-CO" sz="2000" dirty="0" smtClean="0"/>
              <a:t>Entrega de materiales educativas. </a:t>
            </a:r>
          </a:p>
          <a:p>
            <a:r>
              <a:rPr lang="es-CO" sz="2000" dirty="0" smtClean="0"/>
              <a:t>Comité académico ( Asesores y la IE) </a:t>
            </a:r>
          </a:p>
          <a:p>
            <a:r>
              <a:rPr lang="es-CO" sz="2000" dirty="0" smtClean="0"/>
              <a:t>Horarios para la implementación. </a:t>
            </a:r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411852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Temas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Asesoría técnica para la adecuación del PEI </a:t>
            </a:r>
          </a:p>
          <a:p>
            <a:r>
              <a:rPr lang="es-CO" sz="2000" dirty="0" smtClean="0"/>
              <a:t>Validación de las mallas curriculares </a:t>
            </a:r>
          </a:p>
          <a:p>
            <a:r>
              <a:rPr lang="es-CO" sz="2000" dirty="0" smtClean="0"/>
              <a:t>Incorporación de la oferta en  PEI </a:t>
            </a:r>
          </a:p>
          <a:p>
            <a:r>
              <a:rPr lang="es-CO" sz="2000" dirty="0" smtClean="0"/>
              <a:t>Emisión de la resolución </a:t>
            </a:r>
          </a:p>
          <a:p>
            <a:r>
              <a:rPr lang="es-CO" sz="2000" dirty="0" smtClean="0"/>
              <a:t>Diseño de estrategia de sostenibilidad. </a:t>
            </a:r>
          </a:p>
          <a:p>
            <a:r>
              <a:rPr lang="es-CO" sz="2000" dirty="0" smtClean="0"/>
              <a:t>Presentación del ICFES</a:t>
            </a:r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07498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775679" y="2376478"/>
            <a:ext cx="85242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/>
              <a:t>Línea 2. INCLUSION EDUCATIVA, RECONCILIACIÓN Y NO ESTIGMATIZACION </a:t>
            </a:r>
          </a:p>
          <a:p>
            <a:endParaRPr lang="es-CO" sz="2800" dirty="0"/>
          </a:p>
          <a:p>
            <a:pPr marL="0" lvl="2"/>
            <a:r>
              <a:rPr lang="es-CO" sz="2400" dirty="0"/>
              <a:t>METAS: </a:t>
            </a:r>
          </a:p>
          <a:p>
            <a:pPr marL="457200" lvl="2" indent="-457200">
              <a:buAutoNum type="arabicPeriod"/>
            </a:pPr>
            <a:r>
              <a:rPr lang="es-CO" sz="2400" dirty="0" smtClean="0"/>
              <a:t>83 NNA </a:t>
            </a:r>
            <a:r>
              <a:rPr lang="es-CO" sz="2400" dirty="0" smtClean="0"/>
              <a:t>Búsqueda activa- Acceso . </a:t>
            </a:r>
            <a:endParaRPr lang="es-CO" sz="2400" dirty="0"/>
          </a:p>
          <a:p>
            <a:pPr marL="457200" lvl="2" indent="-457200">
              <a:buAutoNum type="arabicPeriod"/>
            </a:pPr>
            <a:r>
              <a:rPr lang="es-CO" sz="2400" smtClean="0"/>
              <a:t>208 NNA Acompañamiento </a:t>
            </a:r>
            <a:r>
              <a:rPr lang="es-CO" sz="2400" dirty="0"/>
              <a:t>a la permanencia educativa de </a:t>
            </a:r>
            <a:r>
              <a:rPr lang="es-CO" sz="2400" dirty="0" smtClean="0"/>
              <a:t>niños</a:t>
            </a:r>
            <a:r>
              <a:rPr lang="es-CO" sz="2400" dirty="0"/>
              <a:t>, niñas y adolescentes en riesgo de desertar del sistema educativo</a:t>
            </a:r>
          </a:p>
        </p:txBody>
      </p:sp>
    </p:spTree>
    <p:extLst>
      <p:ext uri="{BB962C8B-B14F-4D97-AF65-F5344CB8AC3E}">
        <p14:creationId xmlns:p14="http://schemas.microsoft.com/office/powerpoint/2010/main" val="25014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5C9826F-7EC3-654D-A5C2-4E3FE23BF1C5}"/>
              </a:ext>
            </a:extLst>
          </p:cNvPr>
          <p:cNvGrpSpPr/>
          <p:nvPr/>
        </p:nvGrpSpPr>
        <p:grpSpPr>
          <a:xfrm>
            <a:off x="412231" y="2930185"/>
            <a:ext cx="11615293" cy="2862322"/>
            <a:chOff x="371591" y="2415720"/>
            <a:chExt cx="11615293" cy="2981780"/>
          </a:xfrm>
        </p:grpSpPr>
        <p:sp>
          <p:nvSpPr>
            <p:cNvPr id="12" name="Forma libre 11">
              <a:extLst>
                <a:ext uri="{FF2B5EF4-FFF2-40B4-BE49-F238E27FC236}">
                  <a16:creationId xmlns:a16="http://schemas.microsoft.com/office/drawing/2014/main" id="{28ECB61F-DB8D-AE4D-8195-0BA0EDADF4A4}"/>
                </a:ext>
              </a:extLst>
            </p:cNvPr>
            <p:cNvSpPr/>
            <p:nvPr/>
          </p:nvSpPr>
          <p:spPr>
            <a:xfrm>
              <a:off x="371591" y="2415720"/>
              <a:ext cx="3686177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0 w 3303798"/>
                <a:gd name="connsiteY5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551" tIns="50800" rIns="796583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ALISTAMIENTO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Diseño y validación estrategia de identificación, seguimiento y acompañamiento para las trayectorias educativas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Contratación y capacitación de tutores 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Socialización y articulación con SEC e IE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Focalización (cruce de bases y gestión territorial) </a:t>
              </a:r>
            </a:p>
          </p:txBody>
        </p:sp>
        <p:sp>
          <p:nvSpPr>
            <p:cNvPr id="13" name="Forma libre 12">
              <a:extLst>
                <a:ext uri="{FF2B5EF4-FFF2-40B4-BE49-F238E27FC236}">
                  <a16:creationId xmlns:a16="http://schemas.microsoft.com/office/drawing/2014/main" id="{3C85A72A-881D-4B44-A64C-3560C8BE3D4F}"/>
                </a:ext>
              </a:extLst>
            </p:cNvPr>
            <p:cNvSpPr/>
            <p:nvPr/>
          </p:nvSpPr>
          <p:spPr>
            <a:xfrm>
              <a:off x="3397009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ATENCIÓN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Búsqueda activa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Vinculación y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Dotación de kits estudiantes y tutores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Seguimiento estudiantes y familias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s-ES" sz="1600" kern="1200" dirty="0"/>
            </a:p>
          </p:txBody>
        </p:sp>
        <p:sp>
          <p:nvSpPr>
            <p:cNvPr id="14" name="Forma libre 13">
              <a:extLst>
                <a:ext uri="{FF2B5EF4-FFF2-40B4-BE49-F238E27FC236}">
                  <a16:creationId xmlns:a16="http://schemas.microsoft.com/office/drawing/2014/main" id="{04841D1D-06B7-7E4B-888C-8FA7D0E0D68D}"/>
                </a:ext>
              </a:extLst>
            </p:cNvPr>
            <p:cNvSpPr/>
            <p:nvPr/>
          </p:nvSpPr>
          <p:spPr>
            <a:xfrm>
              <a:off x="6040048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ACOMPAÑAMIENTO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Acompañamiento a SEC e IE para implementación del seguimiento conjunto   </a:t>
              </a:r>
            </a:p>
          </p:txBody>
        </p:sp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id="{27C0E0A1-7880-CD4B-BDDC-FDA7DD4FC160}"/>
                </a:ext>
              </a:extLst>
            </p:cNvPr>
            <p:cNvSpPr/>
            <p:nvPr/>
          </p:nvSpPr>
          <p:spPr>
            <a:xfrm>
              <a:off x="8683086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PRODUCTOS y CIERRE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productos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Reportes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Sistematización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0" y="0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616519" y="264417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600">
                <a:solidFill>
                  <a:schemeClr val="bg1"/>
                </a:solidFill>
                <a:latin typeface="Franklin Gothic Medium" panose="020B060302010202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56786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720F33A-1109-4BDC-B981-3FB3F0668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123"/>
          <a:stretch/>
        </p:blipFill>
        <p:spPr>
          <a:xfrm>
            <a:off x="1055716" y="2091993"/>
            <a:ext cx="10319360" cy="440127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0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64276" y="112860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Arando Fase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7-2022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Espacio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Secretaría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Educación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epartamental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Norte de Santander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1226B36-5704-469B-90D0-BBC4327F61DE}"/>
              </a:ext>
            </a:extLst>
          </p:cNvPr>
          <p:cNvSpPr txBox="1"/>
          <p:nvPr/>
        </p:nvSpPr>
        <p:spPr>
          <a:xfrm>
            <a:off x="5384576" y="2698845"/>
            <a:ext cx="130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b="1">
                <a:solidFill>
                  <a:srgbClr val="4472C4"/>
                </a:solidFill>
                <a:latin typeface="Franklin Gothic Medium" panose="020B0603020102020204" pitchFamily="34" charset="0"/>
              </a:rPr>
              <a:t>AGENDA</a:t>
            </a:r>
            <a:endParaRPr lang="es-CO" sz="2400" b="1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2F8B4DD-5ADA-4D1A-ABEC-1D3DB3E63BB8}"/>
              </a:ext>
            </a:extLst>
          </p:cNvPr>
          <p:cNvSpPr txBox="1"/>
          <p:nvPr/>
        </p:nvSpPr>
        <p:spPr>
          <a:xfrm flipH="1">
            <a:off x="2103297" y="3234817"/>
            <a:ext cx="61635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>
                <a:latin typeface="Franklin Gothic Medium" panose="020B0603020102020204" pitchFamily="34" charset="0"/>
              </a:rPr>
              <a:t>1. Presentación de Asistentes</a:t>
            </a:r>
          </a:p>
          <a:p>
            <a:endParaRPr lang="es-CO">
              <a:solidFill>
                <a:srgbClr val="F5C97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6289BF5-C5F1-4349-95FF-73CAC53B34FC}"/>
              </a:ext>
            </a:extLst>
          </p:cNvPr>
          <p:cNvSpPr txBox="1"/>
          <p:nvPr/>
        </p:nvSpPr>
        <p:spPr>
          <a:xfrm flipH="1">
            <a:off x="2099256" y="3900148"/>
            <a:ext cx="61635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Franklin Gothic Medium" panose="020B0603020102020204" pitchFamily="34" charset="0"/>
              </a:rPr>
              <a:t>2. </a:t>
            </a:r>
            <a:r>
              <a:rPr lang="es-CO" sz="2000" dirty="0" smtClean="0">
                <a:latin typeface="Franklin Gothic Medium" panose="020B0603020102020204" pitchFamily="34" charset="0"/>
              </a:rPr>
              <a:t>Resultados 2021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sz="20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65EFBB7-CB04-4842-8E63-A1FAA4439BE6}"/>
              </a:ext>
            </a:extLst>
          </p:cNvPr>
          <p:cNvSpPr txBox="1"/>
          <p:nvPr/>
        </p:nvSpPr>
        <p:spPr>
          <a:xfrm flipH="1">
            <a:off x="2099256" y="439784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CO" sz="2000" dirty="0">
                <a:latin typeface="Franklin Gothic Medium" panose="020B0603020102020204" pitchFamily="34" charset="0"/>
              </a:rPr>
              <a:t>3. Propuesta </a:t>
            </a:r>
            <a:r>
              <a:rPr lang="es-CO" sz="2000" dirty="0" smtClean="0">
                <a:latin typeface="Franklin Gothic Medium" panose="020B0603020102020204" pitchFamily="34" charset="0"/>
              </a:rPr>
              <a:t>2022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488DE0C-D3B5-408D-B668-9356C7D6E3CE}"/>
              </a:ext>
            </a:extLst>
          </p:cNvPr>
          <p:cNvSpPr txBox="1"/>
          <p:nvPr/>
        </p:nvSpPr>
        <p:spPr>
          <a:xfrm flipH="1">
            <a:off x="2099256" y="502273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Franklin Gothic Medium" panose="020B0603020102020204" pitchFamily="34" charset="0"/>
              </a:rPr>
              <a:t>4</a:t>
            </a:r>
            <a:r>
              <a:rPr lang="es-CO" sz="2000" dirty="0" smtClean="0">
                <a:latin typeface="Franklin Gothic Medium" panose="020B0603020102020204" pitchFamily="34" charset="0"/>
              </a:rPr>
              <a:t>. </a:t>
            </a:r>
            <a:r>
              <a:rPr lang="es-CO" sz="2000" dirty="0">
                <a:latin typeface="Franklin Gothic Medium" panose="020B0603020102020204" pitchFamily="34" charset="0"/>
              </a:rPr>
              <a:t>Compromisos</a:t>
            </a:r>
          </a:p>
          <a:p>
            <a:endParaRPr lang="es-CO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63" y="3356004"/>
            <a:ext cx="1521535" cy="152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1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 2021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– Modelo Proyecto Ser Humano </a:t>
            </a:r>
            <a:endParaRPr lang="es-CO" sz="24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1796719" y="3403399"/>
            <a:ext cx="390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Estudiantes </a:t>
            </a:r>
            <a:r>
              <a:rPr lang="es-MX" dirty="0" smtClean="0"/>
              <a:t>atendidos </a:t>
            </a:r>
            <a:endParaRPr lang="es-MX" dirty="0"/>
          </a:p>
          <a:p>
            <a:r>
              <a:rPr lang="es-MX" dirty="0"/>
              <a:t>Comunidad aledaña y Excombatientes 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2863577" y="3987226"/>
            <a:ext cx="92286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200" dirty="0" smtClean="0"/>
              <a:t>49</a:t>
            </a:r>
            <a:endParaRPr lang="es-CO" sz="3200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836902" y="4829057"/>
            <a:ext cx="5340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anklin Gothic Medium" panose="020B0603020102020204" pitchFamily="34" charset="0"/>
              </a:rPr>
              <a:t>Instituciones educativas donde se </a:t>
            </a:r>
            <a:r>
              <a:rPr lang="es-CO" dirty="0" smtClean="0">
                <a:latin typeface="Franklin Gothic Medium" panose="020B0603020102020204" pitchFamily="34" charset="0"/>
              </a:rPr>
              <a:t>implementó</a:t>
            </a:r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1848301" y="5622424"/>
            <a:ext cx="6442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Franklin Gothic Medium" panose="020B0603020102020204" pitchFamily="34" charset="0"/>
              </a:rPr>
              <a:t>Institución </a:t>
            </a:r>
            <a:r>
              <a:rPr lang="es-CO" dirty="0">
                <a:latin typeface="Franklin Gothic Medium" panose="020B0603020102020204" pitchFamily="34" charset="0"/>
              </a:rPr>
              <a:t> </a:t>
            </a:r>
            <a:r>
              <a:rPr lang="es-CO" dirty="0" smtClean="0">
                <a:latin typeface="Franklin Gothic Medium" panose="020B0603020102020204" pitchFamily="34" charset="0"/>
              </a:rPr>
              <a:t>Educativa </a:t>
            </a:r>
            <a:r>
              <a:rPr lang="es-CO" dirty="0" smtClean="0">
                <a:latin typeface="Franklin Gothic Medium" panose="020B0603020102020204" pitchFamily="34" charset="0"/>
              </a:rPr>
              <a:t>San José del Oriente</a:t>
            </a:r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1618" y="5247864"/>
            <a:ext cx="849906" cy="120229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45" y="3321457"/>
            <a:ext cx="790803" cy="111868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288" y="3336758"/>
            <a:ext cx="790802" cy="1125333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7689044" y="3122740"/>
            <a:ext cx="3903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29 </a:t>
            </a:r>
            <a:r>
              <a:rPr lang="es-MX" dirty="0" smtClean="0"/>
              <a:t>Excombatientes </a:t>
            </a:r>
          </a:p>
          <a:p>
            <a:r>
              <a:rPr lang="es-MX" dirty="0" smtClean="0"/>
              <a:t>20 Personas de  </a:t>
            </a:r>
            <a:r>
              <a:rPr lang="es-MX" dirty="0" smtClean="0"/>
              <a:t>comunidad</a:t>
            </a:r>
          </a:p>
          <a:p>
            <a:endParaRPr lang="es-CO" dirty="0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65" y="3211547"/>
            <a:ext cx="790803" cy="111868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608" y="3226848"/>
            <a:ext cx="790802" cy="112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70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A6B25B4-33EB-C04C-9C4B-BA13BE179DEE}"/>
              </a:ext>
            </a:extLst>
          </p:cNvPr>
          <p:cNvSpPr txBox="1"/>
          <p:nvPr/>
        </p:nvSpPr>
        <p:spPr>
          <a:xfrm>
            <a:off x="872308" y="2150408"/>
            <a:ext cx="110598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rgbClr val="FF0000"/>
                </a:solidFill>
              </a:rPr>
              <a:t>LÍNEA 1</a:t>
            </a:r>
            <a:r>
              <a:rPr lang="es-MX" dirty="0"/>
              <a:t>: orientada a garantizar la oferta educativa a aproximadamente </a:t>
            </a:r>
            <a:r>
              <a:rPr lang="es-MX" b="1" dirty="0"/>
              <a:t>3.042 personas excombatientes y de comunidades aledañas</a:t>
            </a:r>
            <a:r>
              <a:rPr lang="es-MX" dirty="0"/>
              <a:t>, mediante </a:t>
            </a:r>
            <a:r>
              <a:rPr lang="es-MX" b="1" dirty="0"/>
              <a:t>modelos educativos </a:t>
            </a:r>
            <a:r>
              <a:rPr lang="es-MX" dirty="0"/>
              <a:t>de formación formal para adultos entre los ciclos II y VI, y </a:t>
            </a:r>
            <a:r>
              <a:rPr lang="es-MX" b="1" dirty="0"/>
              <a:t>fortaleciendo las Instituciones Educativas</a:t>
            </a:r>
            <a:r>
              <a:rPr lang="es-MX" dirty="0"/>
              <a:t> articuladas para la sostenibilidad del proyecto en los territorios.</a:t>
            </a:r>
            <a:endParaRPr lang="es-CO" dirty="0"/>
          </a:p>
          <a:p>
            <a:r>
              <a:rPr lang="es-MX" dirty="0"/>
              <a:t> 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2: </a:t>
            </a:r>
            <a:r>
              <a:rPr lang="es-MX" dirty="0"/>
              <a:t>con el objetivo de lograr el acceso, </a:t>
            </a:r>
            <a:r>
              <a:rPr lang="es-MX" b="1" dirty="0"/>
              <a:t>permanencia e inclusión educativa de la población de niños, niñas adolescentes y jóvenes de las familias de personas en proceso de reincorporación y de las comunidades aledañas, </a:t>
            </a:r>
            <a:r>
              <a:rPr lang="es-MX" dirty="0"/>
              <a:t>mediante una estrategia de seguimiento y acompañamiento al desarrollo de trayectorias educativas completas. </a:t>
            </a:r>
          </a:p>
          <a:p>
            <a:r>
              <a:rPr lang="es-MX" dirty="0"/>
              <a:t>Esta línea tiene como metas centrales la </a:t>
            </a:r>
            <a:r>
              <a:rPr lang="es-MX" u="sng" dirty="0"/>
              <a:t>búsqueda activa de 1.000 niños, niñas y adolescentes, y el acompañamiento a la permanencia de estos más 2.500 en riesgo de deserción</a:t>
            </a:r>
            <a:r>
              <a:rPr lang="es-MX" dirty="0"/>
              <a:t>.</a:t>
            </a:r>
            <a:endParaRPr lang="es-CO" dirty="0"/>
          </a:p>
          <a:p>
            <a:r>
              <a:rPr lang="es-MX" dirty="0"/>
              <a:t> 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3: </a:t>
            </a:r>
            <a:r>
              <a:rPr lang="es-MX" dirty="0"/>
              <a:t>dirigida a </a:t>
            </a:r>
            <a:r>
              <a:rPr lang="es-MX" b="1" dirty="0"/>
              <a:t>socializar y apropiar los lineamientos de la Política de  reconciliación, convivencia y no estigmatización, y su inclusión en ambientes escolares</a:t>
            </a:r>
            <a:r>
              <a:rPr lang="es-MX" dirty="0"/>
              <a:t>, en zonas donde se implementa la reincorporación comunitaria, vinculando a las 46 Instituciones Educativas en las cuales se implementa el proyecto </a:t>
            </a:r>
            <a:r>
              <a:rPr lang="es-MX" u="sng" dirty="0"/>
              <a:t>con talleres de sensibilización y apropiación, y una convocatoria de proyectos y buenas prácticas de reconciliación en escenarios educativos comunitarios con estímulos para 23 de ellas en las 14 ETC focalizadas.</a:t>
            </a:r>
            <a:endParaRPr lang="es-CO" u="sng" dirty="0"/>
          </a:p>
        </p:txBody>
      </p:sp>
    </p:spTree>
    <p:extLst>
      <p:ext uri="{BB962C8B-B14F-4D97-AF65-F5344CB8AC3E}">
        <p14:creationId xmlns:p14="http://schemas.microsoft.com/office/powerpoint/2010/main" val="10698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por modalidad institucional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905959"/>
              </p:ext>
            </p:extLst>
          </p:nvPr>
        </p:nvGraphicFramePr>
        <p:xfrm>
          <a:off x="1487350" y="2575917"/>
          <a:ext cx="8112799" cy="337925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171367">
                  <a:extLst>
                    <a:ext uri="{9D8B030D-6E8A-4147-A177-3AD203B41FA5}">
                      <a16:colId xmlns:a16="http://schemas.microsoft.com/office/drawing/2014/main" val="625177065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324917525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955973117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3709883112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488834871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1031577120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1553740023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3051439293"/>
                    </a:ext>
                  </a:extLst>
                </a:gridCol>
                <a:gridCol w="867679">
                  <a:extLst>
                    <a:ext uri="{9D8B030D-6E8A-4147-A177-3AD203B41FA5}">
                      <a16:colId xmlns:a16="http://schemas.microsoft.com/office/drawing/2014/main" val="2462659275"/>
                    </a:ext>
                  </a:extLst>
                </a:gridCol>
              </a:tblGrid>
              <a:tr h="24561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POBLACIÓN DEPARTAMENTO CESAR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601956"/>
                  </a:ext>
                </a:extLst>
              </a:tr>
              <a:tr h="44040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DEPARTAMENTO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MUNICIPIO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INSTITUCIÓN EDUCATIVA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CLEI 2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CLEI 3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CLEI 4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CLEI 5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CLEI 6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TOTAL 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8846343"/>
                  </a:ext>
                </a:extLst>
              </a:tr>
              <a:tr h="66060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Cesar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 err="1">
                          <a:effectLst/>
                        </a:rPr>
                        <a:t>Bosconia</a:t>
                      </a:r>
                      <a:r>
                        <a:rPr lang="es-CO" sz="1000" u="none" strike="noStrike" dirty="0">
                          <a:effectLst/>
                        </a:rPr>
                        <a:t>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IE Carlos Restrepo Araujo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140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756196"/>
                  </a:ext>
                </a:extLst>
              </a:tr>
              <a:tr h="24561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La Paz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IE San José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97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97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969941"/>
                  </a:ext>
                </a:extLst>
              </a:tr>
              <a:tr h="88080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Manaure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IE Concentración Desarrollo Rural 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55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 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86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585051"/>
                  </a:ext>
                </a:extLst>
              </a:tr>
              <a:tr h="6606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LA PAZ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u="none" strike="noStrike">
                          <a:effectLst/>
                        </a:rPr>
                        <a:t>Inst. Educ: Téc San José del Oriente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12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40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380816"/>
                  </a:ext>
                </a:extLst>
              </a:tr>
              <a:tr h="24561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Total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 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363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04410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31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Esquema de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implementación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1975692" y="2029290"/>
            <a:ext cx="999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pedagógica  </a:t>
            </a:r>
            <a:endParaRPr lang="es-CO" sz="240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511670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3639902" y="2859575"/>
            <a:ext cx="168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/>
              <a:t>Horas a trabajar</a:t>
            </a:r>
            <a:endParaRPr lang="es-CO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775596" y="2474257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Docentes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3639902" y="3306281"/>
            <a:ext cx="2706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/>
              <a:t>800 ciclo IV</a:t>
            </a:r>
          </a:p>
          <a:p>
            <a:r>
              <a:rPr lang="es-MX" sz="2400"/>
              <a:t>400 ciclo V - VI</a:t>
            </a:r>
            <a:endParaRPr lang="es-CO" sz="240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041448" y="2905176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15</a:t>
            </a:r>
            <a:endParaRPr lang="es-CO" sz="3200" dirty="0"/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B2002FDA-3993-4E9D-9508-7DE06D6FD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734" y="2600429"/>
            <a:ext cx="1231248" cy="1798144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306" y="2215415"/>
            <a:ext cx="1231248" cy="172330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182366" y="4145580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552" y="3463555"/>
            <a:ext cx="1231248" cy="1723306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240926" y="5525464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779" y="4748187"/>
            <a:ext cx="1231248" cy="1723306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566914" y="3736685"/>
            <a:ext cx="214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Asesor/a pedagógico</a:t>
            </a:r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494819" y="4813660"/>
            <a:ext cx="239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Consultor/a de educación para adultos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60027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EN MODALIDAD INSTITUCIONAL – EN 3 INSTITUCIONES 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34E1991-70D7-4946-8460-8840654B4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013" y="2054326"/>
            <a:ext cx="886722" cy="125437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BF3709-0A99-4134-A457-13DA05DB6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970" y="3070951"/>
            <a:ext cx="886722" cy="125437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4DEC816-EB40-411B-BE6D-CAC477CCB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013" y="4280820"/>
            <a:ext cx="886722" cy="1254374"/>
          </a:xfrm>
          <a:prstGeom prst="rect">
            <a:avLst/>
          </a:prstGeom>
        </p:spPr>
      </p:pic>
      <p:sp>
        <p:nvSpPr>
          <p:cNvPr id="23" name="CuadroTexto 19">
            <a:extLst>
              <a:ext uri="{FF2B5EF4-FFF2-40B4-BE49-F238E27FC236}">
                <a16:creationId xmlns:a16="http://schemas.microsoft.com/office/drawing/2014/main" id="{C7B81D82-DB85-424A-8381-E3779BD62282}"/>
              </a:ext>
            </a:extLst>
          </p:cNvPr>
          <p:cNvSpPr txBox="1"/>
          <p:nvPr/>
        </p:nvSpPr>
        <p:spPr>
          <a:xfrm>
            <a:off x="3967494" y="2686733"/>
            <a:ext cx="6772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Técnica Agropecuaria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San José del Oriente</a:t>
            </a:r>
            <a:endParaRPr lang="es-CO" sz="20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  <a:p>
            <a:endParaRPr lang="es-CO" sz="2000" dirty="0">
              <a:latin typeface="Franklin Gothic Medium" panose="020B0603020102020204" pitchFamily="34" charset="0"/>
            </a:endParaRPr>
          </a:p>
        </p:txBody>
      </p:sp>
      <p:sp>
        <p:nvSpPr>
          <p:cNvPr id="27" name="CuadroTexto 20">
            <a:extLst>
              <a:ext uri="{FF2B5EF4-FFF2-40B4-BE49-F238E27FC236}">
                <a16:creationId xmlns:a16="http://schemas.microsoft.com/office/drawing/2014/main" id="{94A289E6-C150-4C02-9338-6609143BB794}"/>
              </a:ext>
            </a:extLst>
          </p:cNvPr>
          <p:cNvSpPr txBox="1"/>
          <p:nvPr/>
        </p:nvSpPr>
        <p:spPr>
          <a:xfrm>
            <a:off x="3981580" y="3698138"/>
            <a:ext cx="67720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Carlos Restrepo Araujo</a:t>
            </a:r>
            <a:endParaRPr lang="es-CO" sz="20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28" name="CuadroTexto 21">
            <a:extLst>
              <a:ext uri="{FF2B5EF4-FFF2-40B4-BE49-F238E27FC236}">
                <a16:creationId xmlns:a16="http://schemas.microsoft.com/office/drawing/2014/main" id="{231D1574-30DF-4BF5-B7C9-E3B9559EB6C2}"/>
              </a:ext>
            </a:extLst>
          </p:cNvPr>
          <p:cNvSpPr txBox="1"/>
          <p:nvPr/>
        </p:nvSpPr>
        <p:spPr>
          <a:xfrm>
            <a:off x="3967493" y="4908007"/>
            <a:ext cx="6772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San José</a:t>
            </a:r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4DEC816-EB40-411B-BE6D-CAC477CCB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970" y="5363517"/>
            <a:ext cx="886722" cy="1254374"/>
          </a:xfrm>
          <a:prstGeom prst="rect">
            <a:avLst/>
          </a:prstGeom>
        </p:spPr>
      </p:pic>
      <p:sp>
        <p:nvSpPr>
          <p:cNvPr id="12" name="CuadroTexto 21">
            <a:extLst>
              <a:ext uri="{FF2B5EF4-FFF2-40B4-BE49-F238E27FC236}">
                <a16:creationId xmlns:a16="http://schemas.microsoft.com/office/drawing/2014/main" id="{231D1574-30DF-4BF5-B7C9-E3B9559EB6C2}"/>
              </a:ext>
            </a:extLst>
          </p:cNvPr>
          <p:cNvSpPr txBox="1"/>
          <p:nvPr/>
        </p:nvSpPr>
        <p:spPr>
          <a:xfrm>
            <a:off x="3960450" y="5990704"/>
            <a:ext cx="6772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</a:t>
            </a:r>
            <a:r>
              <a:rPr lang="es-CO" sz="20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Educativa Concentración de Desarrollo Rural La Gabarra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02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2307244" y="666857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Avances en la convocatorias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339039"/>
              </p:ext>
            </p:extLst>
          </p:nvPr>
        </p:nvGraphicFramePr>
        <p:xfrm>
          <a:off x="2544592" y="2639548"/>
          <a:ext cx="6883888" cy="2907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1944">
                  <a:extLst>
                    <a:ext uri="{9D8B030D-6E8A-4147-A177-3AD203B41FA5}">
                      <a16:colId xmlns:a16="http://schemas.microsoft.com/office/drawing/2014/main" val="2203004041"/>
                    </a:ext>
                  </a:extLst>
                </a:gridCol>
                <a:gridCol w="3441944">
                  <a:extLst>
                    <a:ext uri="{9D8B030D-6E8A-4147-A177-3AD203B41FA5}">
                      <a16:colId xmlns:a16="http://schemas.microsoft.com/office/drawing/2014/main" val="878361904"/>
                    </a:ext>
                  </a:extLst>
                </a:gridCol>
              </a:tblGrid>
              <a:tr h="57517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70527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Publicación</a:t>
                      </a:r>
                      <a:r>
                        <a:rPr lang="es-CO" baseline="0" dirty="0" smtClean="0"/>
                        <a:t> de los TDR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17-</a:t>
                      </a:r>
                      <a:r>
                        <a:rPr lang="es-CO" baseline="0" dirty="0" smtClean="0"/>
                        <a:t> 01- 2022- 31-01-2022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481771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Análisis</a:t>
                      </a:r>
                      <a:r>
                        <a:rPr lang="es-CO" baseline="0" dirty="0" smtClean="0"/>
                        <a:t> de HV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25-01-2022-</a:t>
                      </a:r>
                      <a:r>
                        <a:rPr lang="es-CO" baseline="0" dirty="0" smtClean="0"/>
                        <a:t> 08- 02-2022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7204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Entrevistas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01-02-</a:t>
                      </a:r>
                      <a:r>
                        <a:rPr lang="es-CO" baseline="0" dirty="0" smtClean="0"/>
                        <a:t> 2021- 17- 02- 2021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148080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Proceso de contratación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21-</a:t>
                      </a:r>
                      <a:r>
                        <a:rPr lang="es-CO" baseline="0" dirty="0" smtClean="0"/>
                        <a:t> 02-2021- 28- 02- 2021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2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49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Calendario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Académico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75760C74-72B2-499F-A8EA-20FA59CA4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21878"/>
              </p:ext>
            </p:extLst>
          </p:nvPr>
        </p:nvGraphicFramePr>
        <p:xfrm>
          <a:off x="1260764" y="2716232"/>
          <a:ext cx="9060871" cy="341495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578709">
                  <a:extLst>
                    <a:ext uri="{9D8B030D-6E8A-4147-A177-3AD203B41FA5}">
                      <a16:colId xmlns:a16="http://schemas.microsoft.com/office/drawing/2014/main" val="1717770315"/>
                    </a:ext>
                  </a:extLst>
                </a:gridCol>
                <a:gridCol w="3290338">
                  <a:extLst>
                    <a:ext uri="{9D8B030D-6E8A-4147-A177-3AD203B41FA5}">
                      <a16:colId xmlns:a16="http://schemas.microsoft.com/office/drawing/2014/main" val="1394893212"/>
                    </a:ext>
                  </a:extLst>
                </a:gridCol>
                <a:gridCol w="191824">
                  <a:extLst>
                    <a:ext uri="{9D8B030D-6E8A-4147-A177-3AD203B41FA5}">
                      <a16:colId xmlns:a16="http://schemas.microsoft.com/office/drawing/2014/main" val="3691831028"/>
                    </a:ext>
                  </a:extLst>
                </a:gridCol>
              </a:tblGrid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ACTIVIDAD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FECHA</a:t>
                      </a:r>
                      <a:r>
                        <a:rPr lang="es-CO" sz="1800">
                          <a:effectLst/>
                        </a:rPr>
                        <a:t>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46696749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Reunión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con Secretarías</a:t>
                      </a:r>
                      <a:r>
                        <a:rPr lang="es-CO" baseline="0" dirty="0">
                          <a:latin typeface="Franklin Gothic Book" panose="020B0503020102020204" pitchFamily="34" charset="0"/>
                        </a:rPr>
                        <a:t> de Educación 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04-02-2022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67980305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>
                          <a:latin typeface="Franklin Gothic Book" panose="020B0503020102020204" pitchFamily="34" charset="0"/>
                        </a:rPr>
                        <a:t>Reuniones con rectores y coordinadores</a:t>
                      </a:r>
                      <a:r>
                        <a:rPr lang="es-CO" baseline="0">
                          <a:latin typeface="Franklin Gothic Book" panose="020B0503020102020204" pitchFamily="34" charset="0"/>
                        </a:rPr>
                        <a:t> </a:t>
                      </a:r>
                      <a:endParaRPr lang="es-CO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14-02-2022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a </a:t>
                      </a:r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18-02-2022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43450547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de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actividades de 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</a:rPr>
                        <a:t>NRC- 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-02-2022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66537186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Inducción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de tutores 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 smtClean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70123854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Actividades académicas –NRC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con 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75975707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Finalización de actividades académicas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31-07-2022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2353961"/>
                  </a:ext>
                </a:extLst>
              </a:tr>
            </a:tbl>
          </a:graphicData>
        </a:graphic>
      </p:graphicFrame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421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8CDD50-1296-4DF5-8142-613DF5581B3D}">
  <ds:schemaRefs>
    <ds:schemaRef ds:uri="http://schemas.microsoft.com/office/2006/metadata/properties"/>
    <ds:schemaRef ds:uri="http://purl.org/dc/terms/"/>
    <ds:schemaRef ds:uri="9b79b7ee-a90d-45c4-8c5c-994e6032d154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05d61428-bd78-48e5-b087-79f967eca6a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0215120-DB57-4AAB-AF6D-5F5793B44A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DDB87B-37D9-412C-9AE0-BC56F25A1E6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874</TotalTime>
  <Words>733</Words>
  <Application>Microsoft Office PowerPoint</Application>
  <PresentationFormat>Panorámica</PresentationFormat>
  <Paragraphs>178</Paragraphs>
  <Slides>14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4" baseType="lpstr">
      <vt:lpstr>Arial</vt:lpstr>
      <vt:lpstr>Arial Hebrew Scholar</vt:lpstr>
      <vt:lpstr>Calibri</vt:lpstr>
      <vt:lpstr>Calibri Light</vt:lpstr>
      <vt:lpstr>Franklin Gothic Book</vt:lpstr>
      <vt:lpstr>Franklin Gothic Demi</vt:lpstr>
      <vt:lpstr>Franklin Gothic Medium</vt:lpstr>
      <vt:lpstr>MS Mincho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Lorena Becerra</cp:lastModifiedBy>
  <cp:revision>30</cp:revision>
  <dcterms:created xsi:type="dcterms:W3CDTF">2018-12-12T16:12:35Z</dcterms:created>
  <dcterms:modified xsi:type="dcterms:W3CDTF">2022-02-08T14:40:24Z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