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1"/>
  </p:notesMasterIdLst>
  <p:sldIdLst>
    <p:sldId id="1197" r:id="rId5"/>
    <p:sldId id="1181" r:id="rId6"/>
    <p:sldId id="1213" r:id="rId7"/>
    <p:sldId id="1202" r:id="rId8"/>
    <p:sldId id="1219" r:id="rId9"/>
    <p:sldId id="1221" r:id="rId10"/>
    <p:sldId id="1209" r:id="rId11"/>
    <p:sldId id="1218" r:id="rId12"/>
    <p:sldId id="1216" r:id="rId13"/>
    <p:sldId id="1210" r:id="rId14"/>
    <p:sldId id="1223" r:id="rId15"/>
    <p:sldId id="1220" r:id="rId16"/>
    <p:sldId id="1222" r:id="rId17"/>
    <p:sldId id="1224" r:id="rId18"/>
    <p:sldId id="1225" r:id="rId19"/>
    <p:sldId id="1179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97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VAN CAICEDO" initials="IC" lastIdx="10" clrIdx="0">
    <p:extLst>
      <p:ext uri="{19B8F6BF-5375-455C-9EA6-DF929625EA0E}">
        <p15:presenceInfo xmlns:p15="http://schemas.microsoft.com/office/powerpoint/2012/main" userId="c7d9a8778a90cfa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7A8"/>
    <a:srgbClr val="4472C4"/>
    <a:srgbClr val="F5C970"/>
    <a:srgbClr val="E05F47"/>
    <a:srgbClr val="E3ECF8"/>
    <a:srgbClr val="1959A6"/>
    <a:srgbClr val="FFCCFF"/>
    <a:srgbClr val="E43866"/>
    <a:srgbClr val="436CB7"/>
    <a:srgbClr val="3F65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ED9052-D5AC-FB52-FAC2-C81AD9E36402}" v="139" dt="2021-05-12T16:57:10.371"/>
    <p1510:client id="{37C18E84-6CA3-8D96-0EB2-1077ED9D8BE0}" v="78" dt="2021-05-12T18:52:24.577"/>
    <p1510:client id="{A71D83F6-8A4B-448F-3D81-FA608B3E6834}" v="43" dt="2021-05-12T18:44:38.361"/>
    <p1510:client id="{B18A8BC7-87AF-C36A-7909-F4F50461EDAD}" v="84" dt="2021-05-12T18:53:44.3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505E3EF-67EA-436B-97B2-0124C06EBD24}" styleName="Estilo medio 4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068" autoAdjust="0"/>
    <p:restoredTop sz="94660"/>
  </p:normalViewPr>
  <p:slideViewPr>
    <p:cSldViewPr snapToGrid="0">
      <p:cViewPr varScale="1">
        <p:scale>
          <a:sx n="63" d="100"/>
          <a:sy n="63" d="100"/>
        </p:scale>
        <p:origin x="1184" y="64"/>
      </p:cViewPr>
      <p:guideLst>
        <p:guide pos="597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rena Becerra" userId="S::lorena.becerra@nrc.no::5840b6f1-c770-4e32-98c9-8bbddf517699" providerId="AD" clId="Web-{09ED9052-D5AC-FB52-FAC2-C81AD9E36402}"/>
    <pc:docChg chg="addSld delSld modSld">
      <pc:chgData name="Lorena Becerra" userId="S::lorena.becerra@nrc.no::5840b6f1-c770-4e32-98c9-8bbddf517699" providerId="AD" clId="Web-{09ED9052-D5AC-FB52-FAC2-C81AD9E36402}" dt="2021-05-12T16:57:09.949" v="108" actId="20577"/>
      <pc:docMkLst>
        <pc:docMk/>
      </pc:docMkLst>
      <pc:sldChg chg="modSp">
        <pc:chgData name="Lorena Becerra" userId="S::lorena.becerra@nrc.no::5840b6f1-c770-4e32-98c9-8bbddf517699" providerId="AD" clId="Web-{09ED9052-D5AC-FB52-FAC2-C81AD9E36402}" dt="2021-05-12T16:53:45.382" v="0" actId="20577"/>
        <pc:sldMkLst>
          <pc:docMk/>
          <pc:sldMk cId="3291970516" sldId="1213"/>
        </pc:sldMkLst>
        <pc:spChg chg="mod">
          <ac:chgData name="Lorena Becerra" userId="S::lorena.becerra@nrc.no::5840b6f1-c770-4e32-98c9-8bbddf517699" providerId="AD" clId="Web-{09ED9052-D5AC-FB52-FAC2-C81AD9E36402}" dt="2021-05-12T16:53:45.382" v="0" actId="20577"/>
          <ac:spMkLst>
            <pc:docMk/>
            <pc:sldMk cId="3291970516" sldId="1213"/>
            <ac:spMk id="26" creationId="{CE76CDF3-DEC9-4810-A601-A8BCADF5BAFD}"/>
          </ac:spMkLst>
        </pc:spChg>
      </pc:sldChg>
      <pc:sldChg chg="new del">
        <pc:chgData name="Lorena Becerra" userId="S::lorena.becerra@nrc.no::5840b6f1-c770-4e32-98c9-8bbddf517699" providerId="AD" clId="Web-{09ED9052-D5AC-FB52-FAC2-C81AD9E36402}" dt="2021-05-12T16:54:02.493" v="2"/>
        <pc:sldMkLst>
          <pc:docMk/>
          <pc:sldMk cId="858549724" sldId="1214"/>
        </pc:sldMkLst>
      </pc:sldChg>
      <pc:sldChg chg="delSp modSp add replId">
        <pc:chgData name="Lorena Becerra" userId="S::lorena.becerra@nrc.no::5840b6f1-c770-4e32-98c9-8bbddf517699" providerId="AD" clId="Web-{09ED9052-D5AC-FB52-FAC2-C81AD9E36402}" dt="2021-05-12T16:57:09.949" v="108" actId="20577"/>
        <pc:sldMkLst>
          <pc:docMk/>
          <pc:sldMk cId="2316628645" sldId="1214"/>
        </pc:sldMkLst>
        <pc:spChg chg="mod">
          <ac:chgData name="Lorena Becerra" userId="S::lorena.becerra@nrc.no::5840b6f1-c770-4e32-98c9-8bbddf517699" providerId="AD" clId="Web-{09ED9052-D5AC-FB52-FAC2-C81AD9E36402}" dt="2021-05-12T16:57:09.949" v="108" actId="20577"/>
          <ac:spMkLst>
            <pc:docMk/>
            <pc:sldMk cId="2316628645" sldId="1214"/>
            <ac:spMk id="4" creationId="{00000000-0000-0000-0000-000000000000}"/>
          </ac:spMkLst>
        </pc:spChg>
        <pc:graphicFrameChg chg="mod modGraphic">
          <ac:chgData name="Lorena Becerra" userId="S::lorena.becerra@nrc.no::5840b6f1-c770-4e32-98c9-8bbddf517699" providerId="AD" clId="Web-{09ED9052-D5AC-FB52-FAC2-C81AD9E36402}" dt="2021-05-12T16:55:13.832" v="107"/>
          <ac:graphicFrameMkLst>
            <pc:docMk/>
            <pc:sldMk cId="2316628645" sldId="1214"/>
            <ac:graphicFrameMk id="27" creationId="{75760C74-72B2-499F-A8EA-20FA59CA4CBD}"/>
          </ac:graphicFrameMkLst>
        </pc:graphicFrameChg>
        <pc:picChg chg="del">
          <ac:chgData name="Lorena Becerra" userId="S::lorena.becerra@nrc.no::5840b6f1-c770-4e32-98c9-8bbddf517699" providerId="AD" clId="Web-{09ED9052-D5AC-FB52-FAC2-C81AD9E36402}" dt="2021-05-12T16:54:30.854" v="22"/>
          <ac:picMkLst>
            <pc:docMk/>
            <pc:sldMk cId="2316628645" sldId="1214"/>
            <ac:picMk id="36" creationId="{24D6ED05-F86C-4BD2-90D6-3B782F62D0B9}"/>
          </ac:picMkLst>
        </pc:picChg>
      </pc:sldChg>
    </pc:docChg>
  </pc:docChgLst>
  <pc:docChgLst>
    <pc:chgData name="Jenny Amanda Burgos Damian" userId="S::jenny.burgos@nrc.no::39cdba38-c673-4b4b-8dea-0ff5b13366e7" providerId="AD" clId="Web-{A71D83F6-8A4B-448F-3D81-FA608B3E6834}"/>
    <pc:docChg chg="modSld">
      <pc:chgData name="Jenny Amanda Burgos Damian" userId="S::jenny.burgos@nrc.no::39cdba38-c673-4b4b-8dea-0ff5b13366e7" providerId="AD" clId="Web-{A71D83F6-8A4B-448F-3D81-FA608B3E6834}" dt="2021-05-12T18:44:37.908" v="21" actId="14100"/>
      <pc:docMkLst>
        <pc:docMk/>
      </pc:docMkLst>
      <pc:sldChg chg="modSp">
        <pc:chgData name="Jenny Amanda Burgos Damian" userId="S::jenny.burgos@nrc.no::39cdba38-c673-4b4b-8dea-0ff5b13366e7" providerId="AD" clId="Web-{A71D83F6-8A4B-448F-3D81-FA608B3E6834}" dt="2021-05-12T18:44:37.908" v="21" actId="14100"/>
        <pc:sldMkLst>
          <pc:docMk/>
          <pc:sldMk cId="3385668116" sldId="1208"/>
        </pc:sldMkLst>
        <pc:spChg chg="mod">
          <ac:chgData name="Jenny Amanda Burgos Damian" userId="S::jenny.burgos@nrc.no::39cdba38-c673-4b4b-8dea-0ff5b13366e7" providerId="AD" clId="Web-{A71D83F6-8A4B-448F-3D81-FA608B3E6834}" dt="2021-05-12T18:44:37.908" v="21" actId="14100"/>
          <ac:spMkLst>
            <pc:docMk/>
            <pc:sldMk cId="3385668116" sldId="1208"/>
            <ac:spMk id="6" creationId="{EAB46505-0FAF-47AB-AED3-94E84FC5A48C}"/>
          </ac:spMkLst>
        </pc:spChg>
      </pc:sldChg>
    </pc:docChg>
  </pc:docChgLst>
  <pc:docChgLst>
    <pc:chgData name="Lorena Becerra" userId="S::lorena.becerra@nrc.no::5840b6f1-c770-4e32-98c9-8bbddf517699" providerId="AD" clId="Web-{B18A8BC7-87AF-C36A-7909-F4F50461EDAD}"/>
    <pc:docChg chg="modSld">
      <pc:chgData name="Lorena Becerra" userId="S::lorena.becerra@nrc.no::5840b6f1-c770-4e32-98c9-8bbddf517699" providerId="AD" clId="Web-{B18A8BC7-87AF-C36A-7909-F4F50461EDAD}" dt="2021-05-12T18:53:44.314" v="40"/>
      <pc:docMkLst>
        <pc:docMk/>
      </pc:docMkLst>
      <pc:sldChg chg="modSp">
        <pc:chgData name="Lorena Becerra" userId="S::lorena.becerra@nrc.no::5840b6f1-c770-4e32-98c9-8bbddf517699" providerId="AD" clId="Web-{B18A8BC7-87AF-C36A-7909-F4F50461EDAD}" dt="2021-05-12T18:50:34.237" v="14" actId="20577"/>
        <pc:sldMkLst>
          <pc:docMk/>
          <pc:sldMk cId="3385668116" sldId="1208"/>
        </pc:sldMkLst>
        <pc:spChg chg="mod">
          <ac:chgData name="Lorena Becerra" userId="S::lorena.becerra@nrc.no::5840b6f1-c770-4e32-98c9-8bbddf517699" providerId="AD" clId="Web-{B18A8BC7-87AF-C36A-7909-F4F50461EDAD}" dt="2021-05-12T18:50:07.610" v="7" actId="20577"/>
          <ac:spMkLst>
            <pc:docMk/>
            <pc:sldMk cId="3385668116" sldId="1208"/>
            <ac:spMk id="2" creationId="{1CB971F4-7A86-4C3A-86DE-8464AFF73992}"/>
          </ac:spMkLst>
        </pc:spChg>
        <pc:spChg chg="mod">
          <ac:chgData name="Lorena Becerra" userId="S::lorena.becerra@nrc.no::5840b6f1-c770-4e32-98c9-8bbddf517699" providerId="AD" clId="Web-{B18A8BC7-87AF-C36A-7909-F4F50461EDAD}" dt="2021-05-12T18:49:35.701" v="3" actId="20577"/>
          <ac:spMkLst>
            <pc:docMk/>
            <pc:sldMk cId="3385668116" sldId="1208"/>
            <ac:spMk id="10" creationId="{1CBA70D9-38CA-4DDA-9E7C-42ED60B792FF}"/>
          </ac:spMkLst>
        </pc:spChg>
        <pc:spChg chg="mod">
          <ac:chgData name="Lorena Becerra" userId="S::lorena.becerra@nrc.no::5840b6f1-c770-4e32-98c9-8bbddf517699" providerId="AD" clId="Web-{B18A8BC7-87AF-C36A-7909-F4F50461EDAD}" dt="2021-05-12T18:50:34.237" v="14" actId="20577"/>
          <ac:spMkLst>
            <pc:docMk/>
            <pc:sldMk cId="3385668116" sldId="1208"/>
            <ac:spMk id="15" creationId="{531E76D9-9EAC-4AAD-A058-1A9B33A7FE8A}"/>
          </ac:spMkLst>
        </pc:spChg>
        <pc:spChg chg="mod">
          <ac:chgData name="Lorena Becerra" userId="S::lorena.becerra@nrc.no::5840b6f1-c770-4e32-98c9-8bbddf517699" providerId="AD" clId="Web-{B18A8BC7-87AF-C36A-7909-F4F50461EDAD}" dt="2021-05-12T18:50:29.174" v="10" actId="20577"/>
          <ac:spMkLst>
            <pc:docMk/>
            <pc:sldMk cId="3385668116" sldId="1208"/>
            <ac:spMk id="16" creationId="{472B63F4-CEDB-461F-8A1F-68BAA2B3DA3E}"/>
          </ac:spMkLst>
        </pc:spChg>
      </pc:sldChg>
      <pc:sldChg chg="modSp">
        <pc:chgData name="Lorena Becerra" userId="S::lorena.becerra@nrc.no::5840b6f1-c770-4e32-98c9-8bbddf517699" providerId="AD" clId="Web-{B18A8BC7-87AF-C36A-7909-F4F50461EDAD}" dt="2021-05-12T18:53:44.314" v="40"/>
        <pc:sldMkLst>
          <pc:docMk/>
          <pc:sldMk cId="990961271" sldId="1211"/>
        </pc:sldMkLst>
        <pc:spChg chg="mod">
          <ac:chgData name="Lorena Becerra" userId="S::lorena.becerra@nrc.no::5840b6f1-c770-4e32-98c9-8bbddf517699" providerId="AD" clId="Web-{B18A8BC7-87AF-C36A-7909-F4F50461EDAD}" dt="2021-05-12T18:52:40.934" v="31" actId="20577"/>
          <ac:spMkLst>
            <pc:docMk/>
            <pc:sldMk cId="990961271" sldId="1211"/>
            <ac:spMk id="2" creationId="{1CB971F4-7A86-4C3A-86DE-8464AFF73992}"/>
          </ac:spMkLst>
        </pc:spChg>
        <pc:spChg chg="mod">
          <ac:chgData name="Lorena Becerra" userId="S::lorena.becerra@nrc.no::5840b6f1-c770-4e32-98c9-8bbddf517699" providerId="AD" clId="Web-{B18A8BC7-87AF-C36A-7909-F4F50461EDAD}" dt="2021-05-12T18:52:38.043" v="30" actId="20577"/>
          <ac:spMkLst>
            <pc:docMk/>
            <pc:sldMk cId="990961271" sldId="1211"/>
            <ac:spMk id="10" creationId="{1CBA70D9-38CA-4DDA-9E7C-42ED60B792FF}"/>
          </ac:spMkLst>
        </pc:spChg>
        <pc:spChg chg="mod">
          <ac:chgData name="Lorena Becerra" userId="S::lorena.becerra@nrc.no::5840b6f1-c770-4e32-98c9-8bbddf517699" providerId="AD" clId="Web-{B18A8BC7-87AF-C36A-7909-F4F50461EDAD}" dt="2021-05-12T18:53:44.314" v="40"/>
          <ac:spMkLst>
            <pc:docMk/>
            <pc:sldMk cId="990961271" sldId="1211"/>
            <ac:spMk id="15" creationId="{531E76D9-9EAC-4AAD-A058-1A9B33A7FE8A}"/>
          </ac:spMkLst>
        </pc:spChg>
        <pc:spChg chg="mod">
          <ac:chgData name="Lorena Becerra" userId="S::lorena.becerra@nrc.no::5840b6f1-c770-4e32-98c9-8bbddf517699" providerId="AD" clId="Web-{B18A8BC7-87AF-C36A-7909-F4F50461EDAD}" dt="2021-05-12T18:53:01.092" v="35" actId="20577"/>
          <ac:spMkLst>
            <pc:docMk/>
            <pc:sldMk cId="990961271" sldId="1211"/>
            <ac:spMk id="16" creationId="{472B63F4-CEDB-461F-8A1F-68BAA2B3DA3E}"/>
          </ac:spMkLst>
        </pc:spChg>
      </pc:sldChg>
    </pc:docChg>
  </pc:docChgLst>
  <pc:docChgLst>
    <pc:chgData name="Jenny Amanda Burgos Damian" userId="S::jenny.burgos@nrc.no::39cdba38-c673-4b4b-8dea-0ff5b13366e7" providerId="AD" clId="Web-{37C18E84-6CA3-8D96-0EB2-1077ED9D8BE0}"/>
    <pc:docChg chg="modSld">
      <pc:chgData name="Jenny Amanda Burgos Damian" userId="S::jenny.burgos@nrc.no::39cdba38-c673-4b4b-8dea-0ff5b13366e7" providerId="AD" clId="Web-{37C18E84-6CA3-8D96-0EB2-1077ED9D8BE0}" dt="2021-05-12T18:52:24.577" v="36" actId="1076"/>
      <pc:docMkLst>
        <pc:docMk/>
      </pc:docMkLst>
      <pc:sldChg chg="modSp">
        <pc:chgData name="Jenny Amanda Burgos Damian" userId="S::jenny.burgos@nrc.no::39cdba38-c673-4b4b-8dea-0ff5b13366e7" providerId="AD" clId="Web-{37C18E84-6CA3-8D96-0EB2-1077ED9D8BE0}" dt="2021-05-12T18:48:57.684" v="3" actId="20577"/>
        <pc:sldMkLst>
          <pc:docMk/>
          <pc:sldMk cId="3385668116" sldId="1208"/>
        </pc:sldMkLst>
        <pc:spChg chg="mod">
          <ac:chgData name="Jenny Amanda Burgos Damian" userId="S::jenny.burgos@nrc.no::39cdba38-c673-4b4b-8dea-0ff5b13366e7" providerId="AD" clId="Web-{37C18E84-6CA3-8D96-0EB2-1077ED9D8BE0}" dt="2021-05-12T18:48:57.684" v="3" actId="20577"/>
          <ac:spMkLst>
            <pc:docMk/>
            <pc:sldMk cId="3385668116" sldId="1208"/>
            <ac:spMk id="3" creationId="{C12F9CBA-12F4-474F-8097-C698B4B4E0EE}"/>
          </ac:spMkLst>
        </pc:spChg>
      </pc:sldChg>
      <pc:sldChg chg="addSp delSp modSp">
        <pc:chgData name="Jenny Amanda Burgos Damian" userId="S::jenny.burgos@nrc.no::39cdba38-c673-4b4b-8dea-0ff5b13366e7" providerId="AD" clId="Web-{37C18E84-6CA3-8D96-0EB2-1077ED9D8BE0}" dt="2021-05-12T18:52:24.577" v="36" actId="1076"/>
        <pc:sldMkLst>
          <pc:docMk/>
          <pc:sldMk cId="990961271" sldId="1211"/>
        </pc:sldMkLst>
        <pc:spChg chg="mod">
          <ac:chgData name="Jenny Amanda Burgos Damian" userId="S::jenny.burgos@nrc.no::39cdba38-c673-4b4b-8dea-0ff5b13366e7" providerId="AD" clId="Web-{37C18E84-6CA3-8D96-0EB2-1077ED9D8BE0}" dt="2021-05-12T18:52:24.577" v="36" actId="1076"/>
          <ac:spMkLst>
            <pc:docMk/>
            <pc:sldMk cId="990961271" sldId="1211"/>
            <ac:spMk id="3" creationId="{C12F9CBA-12F4-474F-8097-C698B4B4E0EE}"/>
          </ac:spMkLst>
        </pc:spChg>
        <pc:spChg chg="add del mod">
          <ac:chgData name="Jenny Amanda Burgos Damian" userId="S::jenny.burgos@nrc.no::39cdba38-c673-4b4b-8dea-0ff5b13366e7" providerId="AD" clId="Web-{37C18E84-6CA3-8D96-0EB2-1077ED9D8BE0}" dt="2021-05-12T18:52:19.733" v="35" actId="20577"/>
          <ac:spMkLst>
            <pc:docMk/>
            <pc:sldMk cId="990961271" sldId="1211"/>
            <ac:spMk id="6" creationId="{EAB46505-0FAF-47AB-AED3-94E84FC5A48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B34E3CD0-0912-D54D-99F1-5FF9CB7B0B82}" type="datetimeFigureOut">
              <a:rPr lang="es-CO" smtClean="0"/>
              <a:pPr/>
              <a:t>4/02/2022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AA46854C-106E-CE40-A693-94E4F3F3AA7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20970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pPr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69179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pPr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32904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pPr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661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pPr/>
              <a:t>15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80533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4/02/2022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38380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4/02/2022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5723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4/02/2022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655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4/02/2022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12402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4/02/2022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0282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4/02/2022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45538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4/02/2022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24461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4/02/2022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9283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4/02/2022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6462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4/02/2022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97710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4/02/2022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9937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EC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D690E37E-05F4-674C-AD4E-2106243F5975}" type="datetimeFigureOut">
              <a:rPr lang="es-CO" smtClean="0"/>
              <a:pPr/>
              <a:t>4/02/2022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16F0B8E-66C2-2049-9E7A-AFFB689CC94E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82601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Lorena.becerra@nrc.no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9C6E5F6D-E708-2541-A0C8-768542CA1B2A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Arial" panose="020B0604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E90E59F-664F-B247-BABD-CC1CDF8ED2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0359" y="1277325"/>
            <a:ext cx="3923348" cy="746329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47D294CF-C86D-9449-A665-74E3810FA0E4}"/>
              </a:ext>
            </a:extLst>
          </p:cNvPr>
          <p:cNvSpPr/>
          <p:nvPr/>
        </p:nvSpPr>
        <p:spPr>
          <a:xfrm>
            <a:off x="480594" y="1676400"/>
            <a:ext cx="4930357" cy="130675"/>
          </a:xfrm>
          <a:prstGeom prst="rect">
            <a:avLst/>
          </a:prstGeom>
          <a:solidFill>
            <a:srgbClr val="436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s-CO">
              <a:latin typeface="Arial" panose="020B0604020202020204" pitchFamily="34" charset="0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6427AF52-39C3-E647-8F55-F0278B8E943E}"/>
              </a:ext>
            </a:extLst>
          </p:cNvPr>
          <p:cNvSpPr/>
          <p:nvPr/>
        </p:nvSpPr>
        <p:spPr>
          <a:xfrm>
            <a:off x="560421" y="2225611"/>
            <a:ext cx="493115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</a:rPr>
              <a:t>CO1.PCCNTR.3134494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O" sz="2400" dirty="0" smtClean="0">
                <a:solidFill>
                  <a:srgbClr val="E3EC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Ministerio </a:t>
            </a:r>
            <a:r>
              <a:rPr lang="es-CO" sz="2400" dirty="0">
                <a:solidFill>
                  <a:srgbClr val="E3EC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Educación Nacional</a:t>
            </a:r>
          </a:p>
          <a:p>
            <a:pPr algn="ctr"/>
            <a:r>
              <a:rPr lang="es-CO" sz="2400" dirty="0">
                <a:solidFill>
                  <a:srgbClr val="E3EC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Consejo Noruego para Refugiados</a:t>
            </a:r>
          </a:p>
          <a:p>
            <a:pPr algn="ctr"/>
            <a:endParaRPr lang="es-CO" sz="2400" dirty="0">
              <a:solidFill>
                <a:srgbClr val="E3ECF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O" sz="2400" dirty="0" smtClean="0">
                <a:solidFill>
                  <a:srgbClr val="E3EC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  </a:t>
            </a:r>
            <a:endParaRPr lang="es-AR" sz="2400" dirty="0">
              <a:solidFill>
                <a:srgbClr val="E3ECF8"/>
              </a:solidFill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EE64448-ACF3-2B42-A8D8-D2E7D8871264}"/>
              </a:ext>
            </a:extLst>
          </p:cNvPr>
          <p:cNvSpPr txBox="1"/>
          <p:nvPr/>
        </p:nvSpPr>
        <p:spPr>
          <a:xfrm>
            <a:off x="8336280" y="3663155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/>
              <a:t>Con el apoyo y financiación de: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5FC22E8-9E76-42DE-9B81-48FDC43B88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3450" y="2423160"/>
            <a:ext cx="3005588" cy="627698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0760D325-CA70-4167-BF1A-14EE7A43B7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3515" y="4526280"/>
            <a:ext cx="1554089" cy="766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75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27709"/>
            <a:ext cx="12207876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260764" y="595205"/>
            <a:ext cx="9809019" cy="2062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Calendario </a:t>
            </a:r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Académico</a:t>
            </a:r>
          </a:p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1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graphicFrame>
        <p:nvGraphicFramePr>
          <p:cNvPr id="27" name="Tabla 26">
            <a:extLst>
              <a:ext uri="{FF2B5EF4-FFF2-40B4-BE49-F238E27FC236}">
                <a16:creationId xmlns:a16="http://schemas.microsoft.com/office/drawing/2014/main" id="{75760C74-72B2-499F-A8EA-20FA59CA4C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721878"/>
              </p:ext>
            </p:extLst>
          </p:nvPr>
        </p:nvGraphicFramePr>
        <p:xfrm>
          <a:off x="1260764" y="2716232"/>
          <a:ext cx="9060871" cy="3414958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5578709">
                  <a:extLst>
                    <a:ext uri="{9D8B030D-6E8A-4147-A177-3AD203B41FA5}">
                      <a16:colId xmlns:a16="http://schemas.microsoft.com/office/drawing/2014/main" val="1717770315"/>
                    </a:ext>
                  </a:extLst>
                </a:gridCol>
                <a:gridCol w="3290338">
                  <a:extLst>
                    <a:ext uri="{9D8B030D-6E8A-4147-A177-3AD203B41FA5}">
                      <a16:colId xmlns:a16="http://schemas.microsoft.com/office/drawing/2014/main" val="1394893212"/>
                    </a:ext>
                  </a:extLst>
                </a:gridCol>
                <a:gridCol w="191824">
                  <a:extLst>
                    <a:ext uri="{9D8B030D-6E8A-4147-A177-3AD203B41FA5}">
                      <a16:colId xmlns:a16="http://schemas.microsoft.com/office/drawing/2014/main" val="3691831028"/>
                    </a:ext>
                  </a:extLst>
                </a:gridCol>
              </a:tblGrid>
              <a:tr h="407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>
                          <a:effectLst/>
                          <a:latin typeface="Franklin Gothic Book" panose="020B0503020102020204" pitchFamily="34" charset="0"/>
                        </a:rPr>
                        <a:t>ACTIVIDAD </a:t>
                      </a:r>
                      <a:endParaRPr lang="es-CO" sz="180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>
                          <a:effectLst/>
                          <a:latin typeface="Franklin Gothic Book" panose="020B0503020102020204" pitchFamily="34" charset="0"/>
                        </a:rPr>
                        <a:t>FECHA</a:t>
                      </a:r>
                      <a:r>
                        <a:rPr lang="es-CO" sz="1800">
                          <a:effectLst/>
                        </a:rPr>
                        <a:t> 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246696749"/>
                  </a:ext>
                </a:extLst>
              </a:tr>
              <a:tr h="501102"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>
                          <a:latin typeface="Franklin Gothic Book" panose="020B0503020102020204" pitchFamily="34" charset="0"/>
                        </a:rPr>
                        <a:t>Reunión </a:t>
                      </a:r>
                      <a:r>
                        <a:rPr lang="es-CO" dirty="0">
                          <a:latin typeface="Franklin Gothic Book" panose="020B0503020102020204" pitchFamily="34" charset="0"/>
                        </a:rPr>
                        <a:t>con Secretarías</a:t>
                      </a:r>
                      <a:r>
                        <a:rPr lang="es-CO" baseline="0" dirty="0">
                          <a:latin typeface="Franklin Gothic Book" panose="020B0503020102020204" pitchFamily="34" charset="0"/>
                        </a:rPr>
                        <a:t> de Educación </a:t>
                      </a:r>
                      <a:endParaRPr lang="es-CO" dirty="0">
                        <a:latin typeface="Franklin Gothic Book" panose="020B05030201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>
                          <a:latin typeface="Franklin Gothic Book" panose="020B0503020102020204" pitchFamily="34" charset="0"/>
                        </a:rPr>
                        <a:t>04-02-2022</a:t>
                      </a:r>
                      <a:endParaRPr lang="es-CO" dirty="0">
                        <a:latin typeface="Franklin Gothic Book" panose="020B05030201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67980305"/>
                  </a:ext>
                </a:extLst>
              </a:tr>
              <a:tr h="501102">
                <a:tc>
                  <a:txBody>
                    <a:bodyPr/>
                    <a:lstStyle/>
                    <a:p>
                      <a:pPr algn="ctr"/>
                      <a:r>
                        <a:rPr lang="es-CO">
                          <a:latin typeface="Franklin Gothic Book" panose="020B0503020102020204" pitchFamily="34" charset="0"/>
                        </a:rPr>
                        <a:t>Reuniones con rectores y coordinadores</a:t>
                      </a:r>
                      <a:r>
                        <a:rPr lang="es-CO" baseline="0">
                          <a:latin typeface="Franklin Gothic Book" panose="020B0503020102020204" pitchFamily="34" charset="0"/>
                        </a:rPr>
                        <a:t> </a:t>
                      </a:r>
                      <a:endParaRPr lang="es-CO">
                        <a:latin typeface="Franklin Gothic Book" panose="020B05030201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>
                          <a:latin typeface="Franklin Gothic Book" panose="020B0503020102020204" pitchFamily="34" charset="0"/>
                        </a:rPr>
                        <a:t>14-02-2022 </a:t>
                      </a:r>
                      <a:r>
                        <a:rPr lang="es-CO" dirty="0">
                          <a:latin typeface="Franklin Gothic Book" panose="020B0503020102020204" pitchFamily="34" charset="0"/>
                        </a:rPr>
                        <a:t>a </a:t>
                      </a:r>
                      <a:r>
                        <a:rPr lang="es-CO" dirty="0" smtClean="0">
                          <a:latin typeface="Franklin Gothic Book" panose="020B0503020102020204" pitchFamily="34" charset="0"/>
                        </a:rPr>
                        <a:t>18-02-2022</a:t>
                      </a:r>
                      <a:endParaRPr lang="es-CO" dirty="0">
                        <a:latin typeface="Franklin Gothic Book" panose="020B050302010202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143450547"/>
                  </a:ext>
                </a:extLst>
              </a:tr>
              <a:tr h="5593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Inicio de</a:t>
                      </a:r>
                      <a:r>
                        <a:rPr lang="es-CO" sz="1800" baseline="0" dirty="0">
                          <a:effectLst/>
                          <a:latin typeface="Franklin Gothic Book" panose="020B0503020102020204" pitchFamily="34" charset="0"/>
                        </a:rPr>
                        <a:t> actividades de </a:t>
                      </a:r>
                      <a:r>
                        <a:rPr lang="es-CO" sz="1800" baseline="0" dirty="0" smtClean="0">
                          <a:effectLst/>
                          <a:latin typeface="Franklin Gothic Book" panose="020B0503020102020204" pitchFamily="34" charset="0"/>
                        </a:rPr>
                        <a:t>NRC- </a:t>
                      </a:r>
                      <a:r>
                        <a:rPr lang="es-CO" sz="1800" baseline="0" dirty="0">
                          <a:effectLst/>
                          <a:latin typeface="Franklin Gothic Book" panose="020B0503020102020204" pitchFamily="34" charset="0"/>
                        </a:rPr>
                        <a:t>IE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 smtClean="0">
                          <a:effectLst/>
                          <a:latin typeface="Franklin Gothic Book" panose="020B05030201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s-CO" sz="1800" baseline="0" dirty="0" smtClean="0">
                          <a:effectLst/>
                          <a:latin typeface="Franklin Gothic Book" panose="020B05030201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-02-2022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166537186"/>
                  </a:ext>
                </a:extLst>
              </a:tr>
              <a:tr h="5593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 smtClean="0">
                          <a:effectLst/>
                          <a:latin typeface="Franklin Gothic Book" panose="020B05030201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Inducción</a:t>
                      </a:r>
                      <a:r>
                        <a:rPr lang="es-CO" sz="1800" baseline="0" dirty="0" smtClean="0">
                          <a:effectLst/>
                          <a:latin typeface="Franklin Gothic Book" panose="020B05030201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de tutores 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 smtClean="0">
                          <a:effectLst/>
                          <a:latin typeface="Franklin Gothic Book" panose="020B0503020102020204" pitchFamily="34" charset="0"/>
                        </a:rPr>
                        <a:t>01-03-2022</a:t>
                      </a:r>
                      <a:endParaRPr lang="es-CO" sz="1800" dirty="0" smtClean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1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70123854"/>
                  </a:ext>
                </a:extLst>
              </a:tr>
              <a:tr h="407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Inicio Actividades académicas –NRC</a:t>
                      </a:r>
                      <a:r>
                        <a:rPr lang="es-CO" sz="1800" baseline="0" dirty="0">
                          <a:effectLst/>
                          <a:latin typeface="Franklin Gothic Book" panose="020B0503020102020204" pitchFamily="34" charset="0"/>
                        </a:rPr>
                        <a:t> con IE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 smtClean="0">
                          <a:effectLst/>
                          <a:latin typeface="Franklin Gothic Book" panose="020B0503020102020204" pitchFamily="34" charset="0"/>
                        </a:rPr>
                        <a:t>01-03-2022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375975707"/>
                  </a:ext>
                </a:extLst>
              </a:tr>
              <a:tr h="407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>
                          <a:effectLst/>
                          <a:latin typeface="Franklin Gothic Book" panose="020B0503020102020204" pitchFamily="34" charset="0"/>
                        </a:rPr>
                        <a:t>Finalización de actividades académicas </a:t>
                      </a:r>
                      <a:endParaRPr lang="es-CO" sz="180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 smtClean="0">
                          <a:effectLst/>
                          <a:latin typeface="Franklin Gothic Book" panose="020B05030201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31-07-2022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1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62353961"/>
                  </a:ext>
                </a:extLst>
              </a:tr>
            </a:tbl>
          </a:graphicData>
        </a:graphic>
      </p:graphicFrame>
      <p:pic>
        <p:nvPicPr>
          <p:cNvPr id="36" name="Imagen 35">
            <a:extLst>
              <a:ext uri="{FF2B5EF4-FFF2-40B4-BE49-F238E27FC236}">
                <a16:creationId xmlns:a16="http://schemas.microsoft.com/office/drawing/2014/main" id="{24D6ED05-F86C-4BD2-90D6-3B782F62D0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4592" y="-129779"/>
            <a:ext cx="1126292" cy="159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94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27709"/>
            <a:ext cx="12207876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260764" y="595205"/>
            <a:ext cx="9809019" cy="2062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Metodología</a:t>
            </a:r>
          </a:p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1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pic>
        <p:nvPicPr>
          <p:cNvPr id="36" name="Imagen 35">
            <a:extLst>
              <a:ext uri="{FF2B5EF4-FFF2-40B4-BE49-F238E27FC236}">
                <a16:creationId xmlns:a16="http://schemas.microsoft.com/office/drawing/2014/main" id="{24D6ED05-F86C-4BD2-90D6-3B782F62D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4592" y="-129779"/>
            <a:ext cx="1126292" cy="1593273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6139" y="2086408"/>
            <a:ext cx="10515600" cy="4351338"/>
          </a:xfrm>
        </p:spPr>
        <p:txBody>
          <a:bodyPr>
            <a:normAutofit/>
          </a:bodyPr>
          <a:lstStyle/>
          <a:p>
            <a:r>
              <a:rPr lang="es-CO" sz="2000" dirty="0" smtClean="0"/>
              <a:t>Atención presencial </a:t>
            </a:r>
          </a:p>
          <a:p>
            <a:r>
              <a:rPr lang="es-CO" sz="2000" dirty="0" smtClean="0"/>
              <a:t>Atención bajo la modalidad institucional </a:t>
            </a:r>
          </a:p>
          <a:p>
            <a:r>
              <a:rPr lang="es-CO" sz="2000" dirty="0" smtClean="0"/>
              <a:t>Malla curricular construida por NRC y adecuaciones con cada IE.</a:t>
            </a:r>
          </a:p>
          <a:p>
            <a:r>
              <a:rPr lang="es-CO" sz="2000" dirty="0" smtClean="0"/>
              <a:t>Contratación de docentes para el cumplimiento del ciclo educativo.</a:t>
            </a:r>
          </a:p>
          <a:p>
            <a:r>
              <a:rPr lang="es-CO" sz="2000" dirty="0" smtClean="0"/>
              <a:t>Entrega de materiales educativas. </a:t>
            </a:r>
          </a:p>
          <a:p>
            <a:r>
              <a:rPr lang="es-CO" sz="2000" dirty="0" smtClean="0"/>
              <a:t>Comité académico ( Asesores y la IE) </a:t>
            </a:r>
          </a:p>
          <a:p>
            <a:r>
              <a:rPr lang="es-CO" sz="2000" dirty="0" smtClean="0"/>
              <a:t>Horarios para la implementación. </a:t>
            </a:r>
          </a:p>
          <a:p>
            <a:endParaRPr lang="es-CO" sz="2000" dirty="0" smtClean="0"/>
          </a:p>
          <a:p>
            <a:endParaRPr lang="es-CO" sz="2000" dirty="0" smtClean="0"/>
          </a:p>
          <a:p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241185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27709"/>
            <a:ext cx="12207876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260764" y="595205"/>
            <a:ext cx="9809019" cy="2062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Temas</a:t>
            </a:r>
          </a:p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1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pic>
        <p:nvPicPr>
          <p:cNvPr id="36" name="Imagen 35">
            <a:extLst>
              <a:ext uri="{FF2B5EF4-FFF2-40B4-BE49-F238E27FC236}">
                <a16:creationId xmlns:a16="http://schemas.microsoft.com/office/drawing/2014/main" id="{24D6ED05-F86C-4BD2-90D6-3B782F62D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4592" y="-129779"/>
            <a:ext cx="1126292" cy="1593273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6139" y="2086408"/>
            <a:ext cx="10515600" cy="4351338"/>
          </a:xfrm>
        </p:spPr>
        <p:txBody>
          <a:bodyPr>
            <a:normAutofit/>
          </a:bodyPr>
          <a:lstStyle/>
          <a:p>
            <a:r>
              <a:rPr lang="es-CO" sz="2000" dirty="0" smtClean="0"/>
              <a:t>Asesoría técnica para la adecuación del PEI </a:t>
            </a:r>
          </a:p>
          <a:p>
            <a:r>
              <a:rPr lang="es-CO" sz="2000" dirty="0" smtClean="0"/>
              <a:t>Validación de las mallas curriculares </a:t>
            </a:r>
          </a:p>
          <a:p>
            <a:r>
              <a:rPr lang="es-CO" sz="2000" dirty="0" smtClean="0"/>
              <a:t>Incorporación de la oferta en  PEI </a:t>
            </a:r>
          </a:p>
          <a:p>
            <a:r>
              <a:rPr lang="es-CO" sz="2000" dirty="0" smtClean="0"/>
              <a:t>Emisión de la resolución </a:t>
            </a:r>
          </a:p>
          <a:p>
            <a:r>
              <a:rPr lang="es-CO" sz="2000" dirty="0" smtClean="0"/>
              <a:t>Diseño de estrategia de sostenibilidad. </a:t>
            </a:r>
          </a:p>
          <a:p>
            <a:r>
              <a:rPr lang="es-CO" sz="2000" dirty="0" smtClean="0"/>
              <a:t>Presentación del ICFES</a:t>
            </a:r>
          </a:p>
          <a:p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407498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" y="-55418"/>
            <a:ext cx="12192001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10772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Propuesta  2022</a:t>
            </a: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2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1775679" y="2376478"/>
            <a:ext cx="85242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800" dirty="0"/>
              <a:t>Línea 2. INCLUSION EDUCATIVA, RECONCILIACIÓN Y NO ESTIGMATIZACION </a:t>
            </a:r>
          </a:p>
          <a:p>
            <a:endParaRPr lang="es-CO" sz="2800" dirty="0"/>
          </a:p>
          <a:p>
            <a:pPr marL="0" lvl="2"/>
            <a:r>
              <a:rPr lang="es-CO" sz="2400" dirty="0"/>
              <a:t>METAS: </a:t>
            </a:r>
          </a:p>
          <a:p>
            <a:pPr marL="457200" lvl="2" indent="-457200">
              <a:buAutoNum type="arabicPeriod"/>
            </a:pPr>
            <a:r>
              <a:rPr lang="es-CO" sz="2400" dirty="0"/>
              <a:t>Búsqueda activa de </a:t>
            </a:r>
            <a:r>
              <a:rPr lang="es-CO" sz="2400" dirty="0" smtClean="0"/>
              <a:t>niños</a:t>
            </a:r>
            <a:r>
              <a:rPr lang="es-CO" sz="2400" dirty="0"/>
              <a:t>, niñas o adolescentes. </a:t>
            </a:r>
          </a:p>
          <a:p>
            <a:pPr marL="457200" lvl="2" indent="-457200">
              <a:buAutoNum type="arabicPeriod"/>
            </a:pPr>
            <a:r>
              <a:rPr lang="es-CO" sz="2400" dirty="0"/>
              <a:t>Acompañamiento a la permanencia educativa de </a:t>
            </a:r>
            <a:r>
              <a:rPr lang="es-CO" sz="2400" dirty="0" smtClean="0"/>
              <a:t>niños</a:t>
            </a:r>
            <a:r>
              <a:rPr lang="es-CO" sz="2400" dirty="0"/>
              <a:t>, niñas y adolescentes en riesgo de desertar del sistema educativo</a:t>
            </a:r>
          </a:p>
        </p:txBody>
      </p:sp>
    </p:spTree>
    <p:extLst>
      <p:ext uri="{BB962C8B-B14F-4D97-AF65-F5344CB8AC3E}">
        <p14:creationId xmlns:p14="http://schemas.microsoft.com/office/powerpoint/2010/main" val="250146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" y="-55418"/>
            <a:ext cx="12192001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10772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Propuesta  2022</a:t>
            </a: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2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C5C9826F-7EC3-654D-A5C2-4E3FE23BF1C5}"/>
              </a:ext>
            </a:extLst>
          </p:cNvPr>
          <p:cNvGrpSpPr/>
          <p:nvPr/>
        </p:nvGrpSpPr>
        <p:grpSpPr>
          <a:xfrm>
            <a:off x="412231" y="2930185"/>
            <a:ext cx="11615293" cy="2862322"/>
            <a:chOff x="371591" y="2415720"/>
            <a:chExt cx="11615293" cy="2981780"/>
          </a:xfrm>
        </p:grpSpPr>
        <p:sp>
          <p:nvSpPr>
            <p:cNvPr id="12" name="Forma libre 11">
              <a:extLst>
                <a:ext uri="{FF2B5EF4-FFF2-40B4-BE49-F238E27FC236}">
                  <a16:creationId xmlns:a16="http://schemas.microsoft.com/office/drawing/2014/main" id="{28ECB61F-DB8D-AE4D-8195-0BA0EDADF4A4}"/>
                </a:ext>
              </a:extLst>
            </p:cNvPr>
            <p:cNvSpPr/>
            <p:nvPr/>
          </p:nvSpPr>
          <p:spPr>
            <a:xfrm>
              <a:off x="371591" y="2415720"/>
              <a:ext cx="3686177" cy="2981780"/>
            </a:xfrm>
            <a:custGeom>
              <a:avLst/>
              <a:gdLst>
                <a:gd name="connsiteX0" fmla="*/ 0 w 3303798"/>
                <a:gd name="connsiteY0" fmla="*/ 0 h 2643038"/>
                <a:gd name="connsiteX1" fmla="*/ 2643039 w 3303798"/>
                <a:gd name="connsiteY1" fmla="*/ 0 h 2643038"/>
                <a:gd name="connsiteX2" fmla="*/ 3303798 w 3303798"/>
                <a:gd name="connsiteY2" fmla="*/ 1321519 h 2643038"/>
                <a:gd name="connsiteX3" fmla="*/ 2643039 w 3303798"/>
                <a:gd name="connsiteY3" fmla="*/ 2643038 h 2643038"/>
                <a:gd name="connsiteX4" fmla="*/ 0 w 3303798"/>
                <a:gd name="connsiteY4" fmla="*/ 2643038 h 2643038"/>
                <a:gd name="connsiteX5" fmla="*/ 0 w 3303798"/>
                <a:gd name="connsiteY5" fmla="*/ 0 h 264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03798" h="2643038">
                  <a:moveTo>
                    <a:pt x="0" y="0"/>
                  </a:moveTo>
                  <a:lnTo>
                    <a:pt x="2643039" y="0"/>
                  </a:lnTo>
                  <a:lnTo>
                    <a:pt x="3303798" y="1321519"/>
                  </a:lnTo>
                  <a:lnTo>
                    <a:pt x="2643039" y="2643038"/>
                  </a:lnTo>
                  <a:lnTo>
                    <a:pt x="0" y="264303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6551" tIns="50800" rIns="796583" bIns="50800" numCol="1" spcCol="1270" anchor="t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000" kern="1200" dirty="0"/>
                <a:t>ALISTAMIENTO</a:t>
              </a:r>
            </a:p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CO" sz="1600" dirty="0"/>
                <a:t>Diseño y validación estrategia de identificación, seguimiento y acompañamiento para las trayectorias educativas</a:t>
              </a:r>
            </a:p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CO" sz="1600" dirty="0"/>
                <a:t>Contratación y capacitación de tutores </a:t>
              </a:r>
            </a:p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dirty="0"/>
                <a:t>Socialización y articulación con SEC e IE</a:t>
              </a:r>
            </a:p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dirty="0"/>
                <a:t>Focalización (cruce de bases y gestión territorial) </a:t>
              </a:r>
            </a:p>
          </p:txBody>
        </p:sp>
        <p:sp>
          <p:nvSpPr>
            <p:cNvPr id="13" name="Forma libre 12">
              <a:extLst>
                <a:ext uri="{FF2B5EF4-FFF2-40B4-BE49-F238E27FC236}">
                  <a16:creationId xmlns:a16="http://schemas.microsoft.com/office/drawing/2014/main" id="{3C85A72A-881D-4B44-A64C-3560C8BE3D4F}"/>
                </a:ext>
              </a:extLst>
            </p:cNvPr>
            <p:cNvSpPr/>
            <p:nvPr/>
          </p:nvSpPr>
          <p:spPr>
            <a:xfrm>
              <a:off x="3397009" y="2415720"/>
              <a:ext cx="3303798" cy="2981780"/>
            </a:xfrm>
            <a:custGeom>
              <a:avLst/>
              <a:gdLst>
                <a:gd name="connsiteX0" fmla="*/ 0 w 3303798"/>
                <a:gd name="connsiteY0" fmla="*/ 0 h 2643038"/>
                <a:gd name="connsiteX1" fmla="*/ 2643039 w 3303798"/>
                <a:gd name="connsiteY1" fmla="*/ 0 h 2643038"/>
                <a:gd name="connsiteX2" fmla="*/ 3303798 w 3303798"/>
                <a:gd name="connsiteY2" fmla="*/ 1321519 h 2643038"/>
                <a:gd name="connsiteX3" fmla="*/ 2643039 w 3303798"/>
                <a:gd name="connsiteY3" fmla="*/ 2643038 h 2643038"/>
                <a:gd name="connsiteX4" fmla="*/ 0 w 3303798"/>
                <a:gd name="connsiteY4" fmla="*/ 2643038 h 2643038"/>
                <a:gd name="connsiteX5" fmla="*/ 660760 w 3303798"/>
                <a:gd name="connsiteY5" fmla="*/ 1321519 h 2643038"/>
                <a:gd name="connsiteX6" fmla="*/ 0 w 3303798"/>
                <a:gd name="connsiteY6" fmla="*/ 0 h 264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03798" h="2643038">
                  <a:moveTo>
                    <a:pt x="0" y="0"/>
                  </a:moveTo>
                  <a:lnTo>
                    <a:pt x="2643039" y="0"/>
                  </a:lnTo>
                  <a:lnTo>
                    <a:pt x="3303798" y="1321519"/>
                  </a:lnTo>
                  <a:lnTo>
                    <a:pt x="2643039" y="2643038"/>
                  </a:lnTo>
                  <a:lnTo>
                    <a:pt x="0" y="2643038"/>
                  </a:lnTo>
                  <a:lnTo>
                    <a:pt x="660760" y="132151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77311" tIns="50800" rIns="777310" bIns="50800" numCol="1" spcCol="1270" anchor="t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000" kern="1200" dirty="0"/>
                <a:t>ATENCIÓN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kern="1200" dirty="0"/>
                <a:t>Búsqueda activa 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dirty="0"/>
                <a:t>Vinculación y matrícula 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dirty="0"/>
                <a:t>Dotación de kits estudiantes y tutores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dirty="0"/>
                <a:t>Seguimiento estudiantes y familias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s-ES" sz="1600" kern="1200" dirty="0"/>
            </a:p>
          </p:txBody>
        </p:sp>
        <p:sp>
          <p:nvSpPr>
            <p:cNvPr id="14" name="Forma libre 13">
              <a:extLst>
                <a:ext uri="{FF2B5EF4-FFF2-40B4-BE49-F238E27FC236}">
                  <a16:creationId xmlns:a16="http://schemas.microsoft.com/office/drawing/2014/main" id="{04841D1D-06B7-7E4B-888C-8FA7D0E0D68D}"/>
                </a:ext>
              </a:extLst>
            </p:cNvPr>
            <p:cNvSpPr/>
            <p:nvPr/>
          </p:nvSpPr>
          <p:spPr>
            <a:xfrm>
              <a:off x="6040048" y="2415720"/>
              <a:ext cx="3303798" cy="2981780"/>
            </a:xfrm>
            <a:custGeom>
              <a:avLst/>
              <a:gdLst>
                <a:gd name="connsiteX0" fmla="*/ 0 w 3303798"/>
                <a:gd name="connsiteY0" fmla="*/ 0 h 2643038"/>
                <a:gd name="connsiteX1" fmla="*/ 2643039 w 3303798"/>
                <a:gd name="connsiteY1" fmla="*/ 0 h 2643038"/>
                <a:gd name="connsiteX2" fmla="*/ 3303798 w 3303798"/>
                <a:gd name="connsiteY2" fmla="*/ 1321519 h 2643038"/>
                <a:gd name="connsiteX3" fmla="*/ 2643039 w 3303798"/>
                <a:gd name="connsiteY3" fmla="*/ 2643038 h 2643038"/>
                <a:gd name="connsiteX4" fmla="*/ 0 w 3303798"/>
                <a:gd name="connsiteY4" fmla="*/ 2643038 h 2643038"/>
                <a:gd name="connsiteX5" fmla="*/ 660760 w 3303798"/>
                <a:gd name="connsiteY5" fmla="*/ 1321519 h 2643038"/>
                <a:gd name="connsiteX6" fmla="*/ 0 w 3303798"/>
                <a:gd name="connsiteY6" fmla="*/ 0 h 264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03798" h="2643038">
                  <a:moveTo>
                    <a:pt x="0" y="0"/>
                  </a:moveTo>
                  <a:lnTo>
                    <a:pt x="2643039" y="0"/>
                  </a:lnTo>
                  <a:lnTo>
                    <a:pt x="3303798" y="1321519"/>
                  </a:lnTo>
                  <a:lnTo>
                    <a:pt x="2643039" y="2643038"/>
                  </a:lnTo>
                  <a:lnTo>
                    <a:pt x="0" y="2643038"/>
                  </a:lnTo>
                  <a:lnTo>
                    <a:pt x="660760" y="132151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77311" tIns="50800" rIns="777310" bIns="50800" numCol="1" spcCol="1270" anchor="t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000" kern="1200" dirty="0"/>
                <a:t>ACOMPAÑAMIENTO</a:t>
              </a:r>
            </a:p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dirty="0"/>
                <a:t>Acompañamiento a SEC e IE para implementación del seguimiento conjunto   </a:t>
              </a:r>
            </a:p>
          </p:txBody>
        </p:sp>
        <p:sp>
          <p:nvSpPr>
            <p:cNvPr id="15" name="Forma libre 14">
              <a:extLst>
                <a:ext uri="{FF2B5EF4-FFF2-40B4-BE49-F238E27FC236}">
                  <a16:creationId xmlns:a16="http://schemas.microsoft.com/office/drawing/2014/main" id="{27C0E0A1-7880-CD4B-BDDC-FDA7DD4FC160}"/>
                </a:ext>
              </a:extLst>
            </p:cNvPr>
            <p:cNvSpPr/>
            <p:nvPr/>
          </p:nvSpPr>
          <p:spPr>
            <a:xfrm>
              <a:off x="8683086" y="2415720"/>
              <a:ext cx="3303798" cy="2981780"/>
            </a:xfrm>
            <a:custGeom>
              <a:avLst/>
              <a:gdLst>
                <a:gd name="connsiteX0" fmla="*/ 0 w 3303798"/>
                <a:gd name="connsiteY0" fmla="*/ 0 h 2643038"/>
                <a:gd name="connsiteX1" fmla="*/ 2643039 w 3303798"/>
                <a:gd name="connsiteY1" fmla="*/ 0 h 2643038"/>
                <a:gd name="connsiteX2" fmla="*/ 3303798 w 3303798"/>
                <a:gd name="connsiteY2" fmla="*/ 1321519 h 2643038"/>
                <a:gd name="connsiteX3" fmla="*/ 2643039 w 3303798"/>
                <a:gd name="connsiteY3" fmla="*/ 2643038 h 2643038"/>
                <a:gd name="connsiteX4" fmla="*/ 0 w 3303798"/>
                <a:gd name="connsiteY4" fmla="*/ 2643038 h 2643038"/>
                <a:gd name="connsiteX5" fmla="*/ 660760 w 3303798"/>
                <a:gd name="connsiteY5" fmla="*/ 1321519 h 2643038"/>
                <a:gd name="connsiteX6" fmla="*/ 0 w 3303798"/>
                <a:gd name="connsiteY6" fmla="*/ 0 h 264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03798" h="2643038">
                  <a:moveTo>
                    <a:pt x="0" y="0"/>
                  </a:moveTo>
                  <a:lnTo>
                    <a:pt x="2643039" y="0"/>
                  </a:lnTo>
                  <a:lnTo>
                    <a:pt x="3303798" y="1321519"/>
                  </a:lnTo>
                  <a:lnTo>
                    <a:pt x="2643039" y="2643038"/>
                  </a:lnTo>
                  <a:lnTo>
                    <a:pt x="0" y="2643038"/>
                  </a:lnTo>
                  <a:lnTo>
                    <a:pt x="660760" y="132151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77311" tIns="50800" rIns="777310" bIns="50800" numCol="1" spcCol="1270" anchor="t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000" kern="1200" dirty="0"/>
                <a:t>PRODUCTOS y CIERRE 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kern="1200" dirty="0"/>
                <a:t>validación productos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kern="1200" dirty="0"/>
                <a:t>Validación matrícula 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kern="1200" dirty="0"/>
                <a:t>Reportes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kern="1200" dirty="0"/>
                <a:t>Sistematización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20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Contactos 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CO" b="1" dirty="0" smtClean="0"/>
              <a:t>Luisa Mejía- Asesora del MEN </a:t>
            </a:r>
          </a:p>
          <a:p>
            <a:pPr marL="0" indent="0">
              <a:buNone/>
            </a:pPr>
            <a:r>
              <a:rPr lang="es-CO" dirty="0" smtClean="0"/>
              <a:t>lumejia@mineducacion.gov.co 3163261321</a:t>
            </a:r>
          </a:p>
          <a:p>
            <a:pPr marL="0" indent="0">
              <a:buNone/>
            </a:pPr>
            <a:r>
              <a:rPr lang="es-CO" b="1" dirty="0" smtClean="0"/>
              <a:t>Lorena Becerra Flórez – Líder de equipo NRC </a:t>
            </a:r>
          </a:p>
          <a:p>
            <a:pPr marL="0" indent="0">
              <a:buNone/>
            </a:pPr>
            <a:r>
              <a:rPr lang="es-CO" dirty="0" err="1" smtClean="0">
                <a:hlinkClick r:id="rId3"/>
              </a:rPr>
              <a:t>Lorena.becerra@nrc.no</a:t>
            </a:r>
            <a:r>
              <a:rPr lang="es-CO" dirty="0" smtClean="0"/>
              <a:t> 3138164462</a:t>
            </a:r>
            <a:endParaRPr lang="es-CO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370441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DA1DC6C8-7FCA-D54A-B85B-7CA7435C9AE6}"/>
              </a:ext>
            </a:extLst>
          </p:cNvPr>
          <p:cNvSpPr/>
          <p:nvPr/>
        </p:nvSpPr>
        <p:spPr>
          <a:xfrm>
            <a:off x="0" y="0"/>
            <a:ext cx="12284149" cy="6939516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3616519" y="2644170"/>
            <a:ext cx="5364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9600">
                <a:solidFill>
                  <a:schemeClr val="bg1"/>
                </a:solidFill>
                <a:latin typeface="Franklin Gothic Medium" panose="020B0603020102020204" pitchFamily="34" charset="0"/>
              </a:rPr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156786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720F33A-1109-4BDC-B981-3FB3F06687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1123"/>
          <a:stretch/>
        </p:blipFill>
        <p:spPr>
          <a:xfrm>
            <a:off x="1055716" y="2091993"/>
            <a:ext cx="10319360" cy="4401275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" y="0"/>
            <a:ext cx="12192001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964276" y="112860"/>
            <a:ext cx="9809019" cy="1569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Arando Fase </a:t>
            </a:r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7-2022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Espacio </a:t>
            </a:r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Secretaría </a:t>
            </a:r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de  </a:t>
            </a:r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Educación </a:t>
            </a:r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D</a:t>
            </a:r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epartamental </a:t>
            </a:r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de Norte de Santander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91226B36-5704-469B-90D0-BBC4327F61DE}"/>
              </a:ext>
            </a:extLst>
          </p:cNvPr>
          <p:cNvSpPr txBox="1"/>
          <p:nvPr/>
        </p:nvSpPr>
        <p:spPr>
          <a:xfrm>
            <a:off x="5384576" y="2698845"/>
            <a:ext cx="1306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400" b="1">
                <a:solidFill>
                  <a:srgbClr val="4472C4"/>
                </a:solidFill>
                <a:latin typeface="Franklin Gothic Medium" panose="020B0603020102020204" pitchFamily="34" charset="0"/>
              </a:rPr>
              <a:t>AGENDA</a:t>
            </a:r>
            <a:endParaRPr lang="es-CO" sz="2400" b="1">
              <a:solidFill>
                <a:srgbClr val="4472C4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2F8B4DD-5ADA-4D1A-ABEC-1D3DB3E63BB8}"/>
              </a:ext>
            </a:extLst>
          </p:cNvPr>
          <p:cNvSpPr txBox="1"/>
          <p:nvPr/>
        </p:nvSpPr>
        <p:spPr>
          <a:xfrm flipH="1">
            <a:off x="2103297" y="3234817"/>
            <a:ext cx="616358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>
                <a:latin typeface="Franklin Gothic Medium" panose="020B0603020102020204" pitchFamily="34" charset="0"/>
              </a:rPr>
              <a:t>1. Presentación de Asistentes</a:t>
            </a:r>
          </a:p>
          <a:p>
            <a:endParaRPr lang="es-CO">
              <a:solidFill>
                <a:srgbClr val="F5C970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6289BF5-C5F1-4349-95FF-73CAC53B34FC}"/>
              </a:ext>
            </a:extLst>
          </p:cNvPr>
          <p:cNvSpPr txBox="1"/>
          <p:nvPr/>
        </p:nvSpPr>
        <p:spPr>
          <a:xfrm flipH="1">
            <a:off x="2099256" y="3900148"/>
            <a:ext cx="616358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>
                <a:latin typeface="Franklin Gothic Medium" panose="020B0603020102020204" pitchFamily="34" charset="0"/>
              </a:rPr>
              <a:t>2. </a:t>
            </a:r>
            <a:r>
              <a:rPr lang="es-CO" sz="2000" dirty="0" smtClean="0">
                <a:latin typeface="Franklin Gothic Medium" panose="020B0603020102020204" pitchFamily="34" charset="0"/>
              </a:rPr>
              <a:t>Resultados 2021</a:t>
            </a:r>
            <a:endParaRPr lang="es-CO" sz="2000" dirty="0">
              <a:latin typeface="Franklin Gothic Medium" panose="020B0603020102020204" pitchFamily="34" charset="0"/>
            </a:endParaRPr>
          </a:p>
          <a:p>
            <a:endParaRPr lang="es-CO" sz="2000" dirty="0">
              <a:latin typeface="Franklin Gothic Book" panose="020B0503020102020204" pitchFamily="34" charset="0"/>
            </a:endParaRPr>
          </a:p>
          <a:p>
            <a:endParaRPr lang="es-CO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65EFBB7-CB04-4842-8E63-A1FAA4439BE6}"/>
              </a:ext>
            </a:extLst>
          </p:cNvPr>
          <p:cNvSpPr txBox="1"/>
          <p:nvPr/>
        </p:nvSpPr>
        <p:spPr>
          <a:xfrm flipH="1">
            <a:off x="2099256" y="4397846"/>
            <a:ext cx="61635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CO" sz="2000" dirty="0">
                <a:latin typeface="Franklin Gothic Medium" panose="020B0603020102020204" pitchFamily="34" charset="0"/>
              </a:rPr>
              <a:t>3. Propuesta </a:t>
            </a:r>
            <a:r>
              <a:rPr lang="es-CO" sz="2000" dirty="0" smtClean="0">
                <a:latin typeface="Franklin Gothic Medium" panose="020B0603020102020204" pitchFamily="34" charset="0"/>
              </a:rPr>
              <a:t>2022</a:t>
            </a:r>
            <a:endParaRPr lang="es-CO" sz="2000" dirty="0"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A488DE0C-D3B5-408D-B668-9356C7D6E3CE}"/>
              </a:ext>
            </a:extLst>
          </p:cNvPr>
          <p:cNvSpPr txBox="1"/>
          <p:nvPr/>
        </p:nvSpPr>
        <p:spPr>
          <a:xfrm flipH="1">
            <a:off x="2099256" y="5022736"/>
            <a:ext cx="61635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MX" sz="2000" dirty="0">
                <a:latin typeface="Franklin Gothic Medium" panose="020B0603020102020204" pitchFamily="34" charset="0"/>
              </a:rPr>
              <a:t>4</a:t>
            </a:r>
            <a:r>
              <a:rPr lang="es-CO" sz="2000" dirty="0" smtClean="0">
                <a:latin typeface="Franklin Gothic Medium" panose="020B0603020102020204" pitchFamily="34" charset="0"/>
              </a:rPr>
              <a:t>. </a:t>
            </a:r>
            <a:r>
              <a:rPr lang="es-CO" sz="2000" dirty="0">
                <a:latin typeface="Franklin Gothic Medium" panose="020B0603020102020204" pitchFamily="34" charset="0"/>
              </a:rPr>
              <a:t>Compromisos</a:t>
            </a:r>
          </a:p>
          <a:p>
            <a:endParaRPr lang="es-CO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663" y="3356004"/>
            <a:ext cx="1521535" cy="1526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06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55418"/>
            <a:ext cx="12207876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10772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Resultados  2021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D853DF9-477E-4615-8EBC-DE0751AB483F}"/>
              </a:ext>
            </a:extLst>
          </p:cNvPr>
          <p:cNvSpPr txBox="1"/>
          <p:nvPr/>
        </p:nvSpPr>
        <p:spPr>
          <a:xfrm flipH="1">
            <a:off x="914399" y="2069432"/>
            <a:ext cx="9978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4472C4"/>
                </a:solidFill>
                <a:latin typeface="Franklin Gothic Medium" panose="020B0603020102020204" pitchFamily="34" charset="0"/>
              </a:rPr>
              <a:t>Implementación – Modelo Proyecto Ser Humano </a:t>
            </a:r>
            <a:endParaRPr lang="es-CO" sz="2400" dirty="0">
              <a:solidFill>
                <a:srgbClr val="4472C4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8B4F796-027B-4AEA-8E33-3A2D7CD04CAD}"/>
              </a:ext>
            </a:extLst>
          </p:cNvPr>
          <p:cNvSpPr txBox="1"/>
          <p:nvPr/>
        </p:nvSpPr>
        <p:spPr>
          <a:xfrm>
            <a:off x="898732" y="2448555"/>
            <a:ext cx="10917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>
              <a:latin typeface="Franklin Gothic Medium" panose="020B0603020102020204" pitchFamily="34" charset="0"/>
            </a:endParaRPr>
          </a:p>
          <a:p>
            <a:endParaRPr lang="es-CO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1011AA64-E1F9-4053-AA64-E618481EDADE}"/>
              </a:ext>
            </a:extLst>
          </p:cNvPr>
          <p:cNvSpPr txBox="1"/>
          <p:nvPr/>
        </p:nvSpPr>
        <p:spPr>
          <a:xfrm>
            <a:off x="1796719" y="3403399"/>
            <a:ext cx="3903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Estudiantes </a:t>
            </a:r>
            <a:r>
              <a:rPr lang="es-MX" dirty="0" smtClean="0"/>
              <a:t>atendidos </a:t>
            </a:r>
            <a:endParaRPr lang="es-MX" dirty="0"/>
          </a:p>
          <a:p>
            <a:r>
              <a:rPr lang="es-MX" dirty="0"/>
              <a:t>Comunidad aledaña y Excombatientes </a:t>
            </a:r>
            <a:endParaRPr lang="es-CO" dirty="0"/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CE76CDF3-DEC9-4810-A601-A8BCADF5BAFD}"/>
              </a:ext>
            </a:extLst>
          </p:cNvPr>
          <p:cNvSpPr txBox="1"/>
          <p:nvPr/>
        </p:nvSpPr>
        <p:spPr>
          <a:xfrm flipH="1">
            <a:off x="2992212" y="3987226"/>
            <a:ext cx="794227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3200" dirty="0" smtClean="0"/>
              <a:t>26</a:t>
            </a:r>
            <a:endParaRPr lang="es-CO" sz="3200" dirty="0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EAA5DEB8-0C56-4404-853C-A781D962FA3C}"/>
              </a:ext>
            </a:extLst>
          </p:cNvPr>
          <p:cNvSpPr txBox="1"/>
          <p:nvPr/>
        </p:nvSpPr>
        <p:spPr>
          <a:xfrm>
            <a:off x="836902" y="4829057"/>
            <a:ext cx="53403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>
                <a:latin typeface="Franklin Gothic Medium" panose="020B0603020102020204" pitchFamily="34" charset="0"/>
              </a:rPr>
              <a:t>Instituciones educativas donde se va a implementar</a:t>
            </a:r>
          </a:p>
          <a:p>
            <a:endParaRPr lang="es-CO"/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0ED55E58-F7BF-4606-860C-0894D253630A}"/>
              </a:ext>
            </a:extLst>
          </p:cNvPr>
          <p:cNvSpPr txBox="1"/>
          <p:nvPr/>
        </p:nvSpPr>
        <p:spPr>
          <a:xfrm>
            <a:off x="1848301" y="5622424"/>
            <a:ext cx="41562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Franklin Gothic Medium" panose="020B0603020102020204" pitchFamily="34" charset="0"/>
              </a:rPr>
              <a:t>Institución Educativa Francisco José de Caldas en la </a:t>
            </a:r>
            <a:r>
              <a:rPr lang="es-CO" dirty="0" smtClean="0">
                <a:latin typeface="Franklin Gothic Medium" panose="020B0603020102020204" pitchFamily="34" charset="0"/>
              </a:rPr>
              <a:t> ETCR Caño Indio </a:t>
            </a:r>
            <a:endParaRPr lang="es-CO" dirty="0">
              <a:latin typeface="Franklin Gothic Medium" panose="020B0603020102020204" pitchFamily="34" charset="0"/>
            </a:endParaRPr>
          </a:p>
          <a:p>
            <a:endParaRPr lang="es-CO" dirty="0"/>
          </a:p>
        </p:txBody>
      </p:sp>
      <p:pic>
        <p:nvPicPr>
          <p:cNvPr id="44" name="Imagen 43">
            <a:extLst>
              <a:ext uri="{FF2B5EF4-FFF2-40B4-BE49-F238E27FC236}">
                <a16:creationId xmlns:a16="http://schemas.microsoft.com/office/drawing/2014/main" id="{B132041E-94D5-462B-BFC4-F19F95F45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81618" y="5247864"/>
            <a:ext cx="849906" cy="1202293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E1CD5690-F28E-4677-ABFF-9C4FED4A7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945" y="3321457"/>
            <a:ext cx="790803" cy="111868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20654E4A-F02D-4EE1-B709-C1C4BAAD54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1288" y="3336758"/>
            <a:ext cx="790802" cy="1125333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1011AA64-E1F9-4053-AA64-E618481EDADE}"/>
              </a:ext>
            </a:extLst>
          </p:cNvPr>
          <p:cNvSpPr txBox="1"/>
          <p:nvPr/>
        </p:nvSpPr>
        <p:spPr>
          <a:xfrm>
            <a:off x="7689044" y="3122740"/>
            <a:ext cx="39035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Estudiantes </a:t>
            </a:r>
            <a:r>
              <a:rPr lang="es-MX" dirty="0" smtClean="0"/>
              <a:t>graduados</a:t>
            </a:r>
          </a:p>
          <a:p>
            <a:r>
              <a:rPr lang="es-MX" dirty="0" smtClean="0"/>
              <a:t>3 Excombatientes </a:t>
            </a:r>
          </a:p>
          <a:p>
            <a:r>
              <a:rPr lang="es-MX" dirty="0" smtClean="0"/>
              <a:t>2 comunidad</a:t>
            </a:r>
          </a:p>
          <a:p>
            <a:endParaRPr lang="es-CO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CE76CDF3-DEC9-4810-A601-A8BCADF5BAFD}"/>
              </a:ext>
            </a:extLst>
          </p:cNvPr>
          <p:cNvSpPr txBox="1"/>
          <p:nvPr/>
        </p:nvSpPr>
        <p:spPr>
          <a:xfrm flipH="1">
            <a:off x="8600532" y="3877316"/>
            <a:ext cx="794227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3200" dirty="0" smtClean="0"/>
              <a:t>4</a:t>
            </a:r>
            <a:endParaRPr lang="es-CO" sz="3200" dirty="0"/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E1CD5690-F28E-4677-ABFF-9C4FED4A7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9265" y="3211547"/>
            <a:ext cx="790803" cy="1118685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20654E4A-F02D-4EE1-B709-C1C4BAAD54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9608" y="3226848"/>
            <a:ext cx="790802" cy="1125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97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" y="-55418"/>
            <a:ext cx="12192001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Resultados 2021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085424F9-91F9-41BE-8892-8B7D931A8D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4998" y="2751346"/>
            <a:ext cx="886722" cy="1254374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B5B8BCBE-238E-4F4C-B76A-C8468AB523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955" y="3767971"/>
            <a:ext cx="886722" cy="1254374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26C98943-C2E8-4647-840F-4E2C083DF4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4998" y="4977840"/>
            <a:ext cx="886722" cy="1254374"/>
          </a:xfrm>
          <a:prstGeom prst="rect">
            <a:avLst/>
          </a:prstGeom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B400934-8E0C-4AC2-B7CF-35EBBBFCF7EF}"/>
              </a:ext>
            </a:extLst>
          </p:cNvPr>
          <p:cNvSpPr txBox="1"/>
          <p:nvPr/>
        </p:nvSpPr>
        <p:spPr>
          <a:xfrm>
            <a:off x="535778" y="4005720"/>
            <a:ext cx="2161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 smtClean="0">
                <a:solidFill>
                  <a:srgbClr val="4472C4"/>
                </a:solidFill>
                <a:latin typeface="Franklin Gothic Medium" panose="020B0603020102020204" pitchFamily="34" charset="0"/>
              </a:rPr>
              <a:t>Apoyos a IE</a:t>
            </a:r>
            <a:endParaRPr lang="es-CO" sz="2400" dirty="0">
              <a:solidFill>
                <a:srgbClr val="4472C4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A7E77089-3C09-4157-8A23-B1ADCBF067F7}"/>
              </a:ext>
            </a:extLst>
          </p:cNvPr>
          <p:cNvSpPr txBox="1"/>
          <p:nvPr/>
        </p:nvSpPr>
        <p:spPr>
          <a:xfrm>
            <a:off x="4122479" y="3383753"/>
            <a:ext cx="6772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rgbClr val="4472C4"/>
                </a:solidFill>
                <a:latin typeface="Franklin Gothic Medium" panose="020B0603020102020204" pitchFamily="34" charset="0"/>
              </a:rPr>
              <a:t>Institución Educativa Monseñor Díaz Plata </a:t>
            </a:r>
            <a:r>
              <a:rPr lang="es-CO" dirty="0">
                <a:latin typeface="Franklin Gothic Medium" panose="020B0603020102020204" pitchFamily="34" charset="0"/>
              </a:rPr>
              <a:t> </a:t>
            </a:r>
            <a:r>
              <a:rPr lang="es-CO" dirty="0" smtClean="0">
                <a:latin typeface="Franklin Gothic Medium" panose="020B0603020102020204" pitchFamily="34" charset="0"/>
              </a:rPr>
              <a:t>Canasta educativa-</a:t>
            </a:r>
            <a:endParaRPr lang="es-CO" dirty="0">
              <a:latin typeface="Franklin Gothic Medium" panose="020B0603020102020204" pitchFamily="34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680BD3B1-5D11-411D-9AE4-F4C6FE3F9AA3}"/>
              </a:ext>
            </a:extLst>
          </p:cNvPr>
          <p:cNvSpPr txBox="1"/>
          <p:nvPr/>
        </p:nvSpPr>
        <p:spPr>
          <a:xfrm>
            <a:off x="4136565" y="4395158"/>
            <a:ext cx="67720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rgbClr val="4472C4"/>
                </a:solidFill>
                <a:latin typeface="Franklin Gothic Medium" panose="020B0603020102020204" pitchFamily="34" charset="0"/>
              </a:rPr>
              <a:t>Institución Educativa Francisco José de Caldas</a:t>
            </a:r>
          </a:p>
          <a:p>
            <a:r>
              <a:rPr lang="es-CO" dirty="0">
                <a:latin typeface="Franklin Gothic Medium" panose="020B0603020102020204" pitchFamily="34" charset="0"/>
              </a:rPr>
              <a:t>Canasta </a:t>
            </a:r>
            <a:r>
              <a:rPr lang="es-CO" dirty="0" smtClean="0">
                <a:latin typeface="Franklin Gothic Medium" panose="020B0603020102020204" pitchFamily="34" charset="0"/>
              </a:rPr>
              <a:t>educativa-</a:t>
            </a:r>
            <a:endParaRPr lang="es-CO" dirty="0"/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A93A5EEF-9852-41E6-944A-7646EABF7427}"/>
              </a:ext>
            </a:extLst>
          </p:cNvPr>
          <p:cNvSpPr txBox="1"/>
          <p:nvPr/>
        </p:nvSpPr>
        <p:spPr>
          <a:xfrm>
            <a:off x="4122478" y="5605027"/>
            <a:ext cx="67720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rgbClr val="4472C4"/>
                </a:solidFill>
                <a:latin typeface="Franklin Gothic Medium" panose="020B0603020102020204" pitchFamily="34" charset="0"/>
              </a:rPr>
              <a:t>Institución Educativa Concentración de Desarrollo Rural de La Gabarra</a:t>
            </a:r>
            <a:r>
              <a:rPr lang="es-CO" dirty="0">
                <a:latin typeface="Franklin Gothic Medium" panose="020B0603020102020204" pitchFamily="34" charset="0"/>
              </a:rPr>
              <a:t>  Canasta </a:t>
            </a:r>
            <a:r>
              <a:rPr lang="es-CO" dirty="0" smtClean="0">
                <a:latin typeface="Franklin Gothic Medium" panose="020B0603020102020204" pitchFamily="34" charset="0"/>
              </a:rPr>
              <a:t>educativa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7001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" y="-55418"/>
            <a:ext cx="12192001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Propuesta  2022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A6B25B4-33EB-C04C-9C4B-BA13BE179DEE}"/>
              </a:ext>
            </a:extLst>
          </p:cNvPr>
          <p:cNvSpPr txBox="1"/>
          <p:nvPr/>
        </p:nvSpPr>
        <p:spPr>
          <a:xfrm>
            <a:off x="872308" y="2150408"/>
            <a:ext cx="1105988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rgbClr val="FF0000"/>
                </a:solidFill>
              </a:rPr>
              <a:t>LÍNEA 1</a:t>
            </a:r>
            <a:r>
              <a:rPr lang="es-MX" dirty="0"/>
              <a:t>: orientada a garantizar la oferta educativa a aproximadamente </a:t>
            </a:r>
            <a:r>
              <a:rPr lang="es-MX" b="1" dirty="0"/>
              <a:t>3.042 personas excombatientes y de comunidades aledañas</a:t>
            </a:r>
            <a:r>
              <a:rPr lang="es-MX" dirty="0"/>
              <a:t>, mediante </a:t>
            </a:r>
            <a:r>
              <a:rPr lang="es-MX" b="1" dirty="0"/>
              <a:t>modelos educativos </a:t>
            </a:r>
            <a:r>
              <a:rPr lang="es-MX" dirty="0"/>
              <a:t>de formación formal para adultos entre los ciclos II y VI, y </a:t>
            </a:r>
            <a:r>
              <a:rPr lang="es-MX" b="1" dirty="0"/>
              <a:t>fortaleciendo las Instituciones Educativas</a:t>
            </a:r>
            <a:r>
              <a:rPr lang="es-MX" dirty="0"/>
              <a:t> articuladas para la sostenibilidad del proyecto en los territorios.</a:t>
            </a:r>
            <a:endParaRPr lang="es-CO" dirty="0"/>
          </a:p>
          <a:p>
            <a:r>
              <a:rPr lang="es-MX" dirty="0"/>
              <a:t> </a:t>
            </a:r>
            <a:endParaRPr lang="es-CO" dirty="0"/>
          </a:p>
          <a:p>
            <a:r>
              <a:rPr lang="es-MX" dirty="0">
                <a:solidFill>
                  <a:srgbClr val="FF0000"/>
                </a:solidFill>
              </a:rPr>
              <a:t>LÍNEA 2: </a:t>
            </a:r>
            <a:r>
              <a:rPr lang="es-MX" dirty="0"/>
              <a:t>con el objetivo de lograr el acceso, </a:t>
            </a:r>
            <a:r>
              <a:rPr lang="es-MX" b="1" dirty="0"/>
              <a:t>permanencia e inclusión educativa de la población de niños, niñas adolescentes y jóvenes de las familias de personas en proceso de reincorporación y de las comunidades aledañas, </a:t>
            </a:r>
            <a:r>
              <a:rPr lang="es-MX" dirty="0"/>
              <a:t>mediante una estrategia de seguimiento y acompañamiento al desarrollo de trayectorias educativas completas. </a:t>
            </a:r>
          </a:p>
          <a:p>
            <a:r>
              <a:rPr lang="es-MX" dirty="0"/>
              <a:t>Esta línea tiene como metas centrales la </a:t>
            </a:r>
            <a:r>
              <a:rPr lang="es-MX" u="sng" dirty="0"/>
              <a:t>búsqueda activa de 1.000 niños, niñas y adolescentes, y el acompañamiento a la permanencia de estos más 2.500 en riesgo de deserción</a:t>
            </a:r>
            <a:r>
              <a:rPr lang="es-MX" dirty="0"/>
              <a:t>.</a:t>
            </a:r>
            <a:endParaRPr lang="es-CO" dirty="0"/>
          </a:p>
          <a:p>
            <a:r>
              <a:rPr lang="es-MX" dirty="0"/>
              <a:t> </a:t>
            </a:r>
            <a:endParaRPr lang="es-CO" dirty="0"/>
          </a:p>
          <a:p>
            <a:r>
              <a:rPr lang="es-MX" dirty="0">
                <a:solidFill>
                  <a:srgbClr val="FF0000"/>
                </a:solidFill>
              </a:rPr>
              <a:t>LÍNEA 3: </a:t>
            </a:r>
            <a:r>
              <a:rPr lang="es-MX" dirty="0"/>
              <a:t>dirigida a </a:t>
            </a:r>
            <a:r>
              <a:rPr lang="es-MX" b="1" dirty="0"/>
              <a:t>socializar y apropiar los lineamientos de la Política de  reconciliación, convivencia y no estigmatización, y su inclusión en ambientes escolares</a:t>
            </a:r>
            <a:r>
              <a:rPr lang="es-MX" dirty="0"/>
              <a:t>, en zonas donde se implementa la reincorporación comunitaria, vinculando a las 46 Instituciones Educativas en las cuales se implementa el proyecto </a:t>
            </a:r>
            <a:r>
              <a:rPr lang="es-MX" u="sng" dirty="0"/>
              <a:t>con talleres de sensibilización y apropiación, y una convocatoria de proyectos y buenas prácticas de reconciliación en escenarios educativos comunitarios con estímulos para 23 de ellas en las 14 ETC focalizadas.</a:t>
            </a:r>
            <a:endParaRPr lang="es-CO" u="sng" dirty="0"/>
          </a:p>
        </p:txBody>
      </p:sp>
    </p:spTree>
    <p:extLst>
      <p:ext uri="{BB962C8B-B14F-4D97-AF65-F5344CB8AC3E}">
        <p14:creationId xmlns:p14="http://schemas.microsoft.com/office/powerpoint/2010/main" val="106980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" y="-55418"/>
            <a:ext cx="12192001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10772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Propuesta  2022</a:t>
            </a: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1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4D2791F9-9B05-4E56-94A0-488981049E83}"/>
              </a:ext>
            </a:extLst>
          </p:cNvPr>
          <p:cNvSpPr/>
          <p:nvPr/>
        </p:nvSpPr>
        <p:spPr>
          <a:xfrm>
            <a:off x="728664" y="1989586"/>
            <a:ext cx="110887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000" dirty="0" smtClean="0">
                <a:latin typeface="Franklin Gothic Medium" panose="020B0603020102020204" pitchFamily="34" charset="0"/>
              </a:rPr>
              <a:t>Implementación por modalidad institucional </a:t>
            </a:r>
            <a:endParaRPr lang="es-CO" sz="2000" dirty="0">
              <a:latin typeface="Franklin Gothic Medium" panose="020B0603020102020204" pitchFamily="34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038642"/>
              </p:ext>
            </p:extLst>
          </p:nvPr>
        </p:nvGraphicFramePr>
        <p:xfrm>
          <a:off x="891759" y="2575918"/>
          <a:ext cx="10292080" cy="3660226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286510">
                  <a:extLst>
                    <a:ext uri="{9D8B030D-6E8A-4147-A177-3AD203B41FA5}">
                      <a16:colId xmlns:a16="http://schemas.microsoft.com/office/drawing/2014/main" val="3284089102"/>
                    </a:ext>
                  </a:extLst>
                </a:gridCol>
                <a:gridCol w="1286510">
                  <a:extLst>
                    <a:ext uri="{9D8B030D-6E8A-4147-A177-3AD203B41FA5}">
                      <a16:colId xmlns:a16="http://schemas.microsoft.com/office/drawing/2014/main" val="3186306550"/>
                    </a:ext>
                  </a:extLst>
                </a:gridCol>
                <a:gridCol w="1286510">
                  <a:extLst>
                    <a:ext uri="{9D8B030D-6E8A-4147-A177-3AD203B41FA5}">
                      <a16:colId xmlns:a16="http://schemas.microsoft.com/office/drawing/2014/main" val="1103804190"/>
                    </a:ext>
                  </a:extLst>
                </a:gridCol>
                <a:gridCol w="1286510">
                  <a:extLst>
                    <a:ext uri="{9D8B030D-6E8A-4147-A177-3AD203B41FA5}">
                      <a16:colId xmlns:a16="http://schemas.microsoft.com/office/drawing/2014/main" val="890576840"/>
                    </a:ext>
                  </a:extLst>
                </a:gridCol>
                <a:gridCol w="1286510">
                  <a:extLst>
                    <a:ext uri="{9D8B030D-6E8A-4147-A177-3AD203B41FA5}">
                      <a16:colId xmlns:a16="http://schemas.microsoft.com/office/drawing/2014/main" val="297826064"/>
                    </a:ext>
                  </a:extLst>
                </a:gridCol>
                <a:gridCol w="1286510">
                  <a:extLst>
                    <a:ext uri="{9D8B030D-6E8A-4147-A177-3AD203B41FA5}">
                      <a16:colId xmlns:a16="http://schemas.microsoft.com/office/drawing/2014/main" val="2804693650"/>
                    </a:ext>
                  </a:extLst>
                </a:gridCol>
                <a:gridCol w="1286510">
                  <a:extLst>
                    <a:ext uri="{9D8B030D-6E8A-4147-A177-3AD203B41FA5}">
                      <a16:colId xmlns:a16="http://schemas.microsoft.com/office/drawing/2014/main" val="4218103262"/>
                    </a:ext>
                  </a:extLst>
                </a:gridCol>
                <a:gridCol w="1286510">
                  <a:extLst>
                    <a:ext uri="{9D8B030D-6E8A-4147-A177-3AD203B41FA5}">
                      <a16:colId xmlns:a16="http://schemas.microsoft.com/office/drawing/2014/main" val="1654977517"/>
                    </a:ext>
                  </a:extLst>
                </a:gridCol>
              </a:tblGrid>
              <a:tr h="237061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ESTUDIANTES FOCALIZADOS 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50259"/>
                  </a:ext>
                </a:extLst>
              </a:tr>
              <a:tr h="45515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DEPARTAMENTO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MUNICIPIO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INSTITUCIÓN EDUCATIVA 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CLEI 3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CLEI 4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CLEI 5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CLEI 6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TOTAL 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23216183"/>
                  </a:ext>
                </a:extLst>
              </a:tr>
              <a:tr h="45515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Norte de Santander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El Tarra 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>
                          <a:effectLst/>
                        </a:rPr>
                        <a:t>IE Monseñor Diaz Plata 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 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 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26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21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47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3563692"/>
                  </a:ext>
                </a:extLst>
              </a:tr>
              <a:tr h="45515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Tibú 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u="none" strike="noStrike">
                          <a:effectLst/>
                        </a:rPr>
                        <a:t>IE Francisco José de Caldas </a:t>
                      </a:r>
                      <a:endParaRPr lang="pt-B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23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61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95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180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9788190"/>
                  </a:ext>
                </a:extLst>
              </a:tr>
              <a:tr h="91031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u="none" strike="noStrike">
                          <a:effectLst/>
                        </a:rPr>
                        <a:t>IE Concentración Des Rural La Gabarra 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 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 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24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37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61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9397695"/>
                  </a:ext>
                </a:extLst>
              </a:tr>
              <a:tr h="91031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Col </a:t>
                      </a:r>
                      <a:r>
                        <a:rPr lang="es-CO" sz="1400" u="none" strike="noStrike" dirty="0" err="1">
                          <a:effectLst/>
                        </a:rPr>
                        <a:t>Integ</a:t>
                      </a:r>
                      <a:r>
                        <a:rPr lang="es-CO" sz="1400" u="none" strike="noStrike" dirty="0">
                          <a:effectLst/>
                        </a:rPr>
                        <a:t> Francisco José de Caldas ETCR Caño Indio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 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6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5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4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15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0553016"/>
                  </a:ext>
                </a:extLst>
              </a:tr>
              <a:tr h="237061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TOTAL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1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29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116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157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303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979021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831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55418"/>
            <a:ext cx="12207876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2062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Esquema de </a:t>
            </a:r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implementación</a:t>
            </a:r>
          </a:p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1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D853DF9-477E-4615-8EBC-DE0751AB483F}"/>
              </a:ext>
            </a:extLst>
          </p:cNvPr>
          <p:cNvSpPr txBox="1"/>
          <p:nvPr/>
        </p:nvSpPr>
        <p:spPr>
          <a:xfrm flipH="1">
            <a:off x="1975692" y="2029290"/>
            <a:ext cx="9994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>
                <a:solidFill>
                  <a:srgbClr val="4472C4"/>
                </a:solidFill>
                <a:latin typeface="Franklin Gothic Medium" panose="020B0603020102020204" pitchFamily="34" charset="0"/>
              </a:rPr>
              <a:t>Implementación pedagógica  </a:t>
            </a:r>
            <a:endParaRPr lang="es-CO" sz="2400">
              <a:solidFill>
                <a:srgbClr val="4472C4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8B4F796-027B-4AEA-8E33-3A2D7CD04CAD}"/>
              </a:ext>
            </a:extLst>
          </p:cNvPr>
          <p:cNvSpPr txBox="1"/>
          <p:nvPr/>
        </p:nvSpPr>
        <p:spPr>
          <a:xfrm>
            <a:off x="898732" y="2511670"/>
            <a:ext cx="10917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>
              <a:latin typeface="Franklin Gothic Medium" panose="020B0603020102020204" pitchFamily="34" charset="0"/>
            </a:endParaRPr>
          </a:p>
          <a:p>
            <a:endParaRPr lang="es-CO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1011AA64-E1F9-4053-AA64-E618481EDADE}"/>
              </a:ext>
            </a:extLst>
          </p:cNvPr>
          <p:cNvSpPr txBox="1"/>
          <p:nvPr/>
        </p:nvSpPr>
        <p:spPr>
          <a:xfrm>
            <a:off x="3639902" y="2859575"/>
            <a:ext cx="16836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/>
              <a:t>Horas a trabajar</a:t>
            </a:r>
            <a:endParaRPr lang="es-CO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E7781B50-4259-4F0B-8B8D-A61E9031248C}"/>
              </a:ext>
            </a:extLst>
          </p:cNvPr>
          <p:cNvSpPr txBox="1"/>
          <p:nvPr/>
        </p:nvSpPr>
        <p:spPr>
          <a:xfrm>
            <a:off x="8775596" y="2474257"/>
            <a:ext cx="1061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Docentes</a:t>
            </a:r>
            <a:endParaRPr lang="es-CO" dirty="0"/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CE76CDF3-DEC9-4810-A601-A8BCADF5BAFD}"/>
              </a:ext>
            </a:extLst>
          </p:cNvPr>
          <p:cNvSpPr txBox="1"/>
          <p:nvPr/>
        </p:nvSpPr>
        <p:spPr>
          <a:xfrm flipH="1">
            <a:off x="3639902" y="3306281"/>
            <a:ext cx="27066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/>
              <a:t>800 ciclo IV</a:t>
            </a:r>
          </a:p>
          <a:p>
            <a:r>
              <a:rPr lang="es-MX" sz="2400"/>
              <a:t>400 ciclo V - VI</a:t>
            </a:r>
            <a:endParaRPr lang="es-CO" sz="2400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6B24D8FC-FFFA-4166-93B9-78926BC95538}"/>
              </a:ext>
            </a:extLst>
          </p:cNvPr>
          <p:cNvSpPr txBox="1"/>
          <p:nvPr/>
        </p:nvSpPr>
        <p:spPr>
          <a:xfrm flipH="1">
            <a:off x="9041448" y="2905176"/>
            <a:ext cx="7942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/>
              <a:t>12</a:t>
            </a:r>
            <a:endParaRPr lang="es-CO" sz="3200" dirty="0"/>
          </a:p>
        </p:txBody>
      </p:sp>
      <p:pic>
        <p:nvPicPr>
          <p:cNvPr id="37" name="Imagen 36">
            <a:extLst>
              <a:ext uri="{FF2B5EF4-FFF2-40B4-BE49-F238E27FC236}">
                <a16:creationId xmlns:a16="http://schemas.microsoft.com/office/drawing/2014/main" id="{B2002FDA-3993-4E9D-9508-7DE06D6FDE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7734" y="2600429"/>
            <a:ext cx="1231248" cy="1798144"/>
          </a:xfrm>
          <a:prstGeom prst="rect">
            <a:avLst/>
          </a:prstGeom>
        </p:spPr>
      </p:pic>
      <p:pic>
        <p:nvPicPr>
          <p:cNvPr id="41" name="Imagen 40">
            <a:extLst>
              <a:ext uri="{FF2B5EF4-FFF2-40B4-BE49-F238E27FC236}">
                <a16:creationId xmlns:a16="http://schemas.microsoft.com/office/drawing/2014/main" id="{03026AB2-5CE2-4DD0-99D1-1680FD9D33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2306" y="2215415"/>
            <a:ext cx="1231248" cy="1723306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6B24D8FC-FFFA-4166-93B9-78926BC95538}"/>
              </a:ext>
            </a:extLst>
          </p:cNvPr>
          <p:cNvSpPr txBox="1"/>
          <p:nvPr/>
        </p:nvSpPr>
        <p:spPr>
          <a:xfrm flipH="1">
            <a:off x="9182366" y="4145580"/>
            <a:ext cx="7942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/>
              <a:t>1</a:t>
            </a:r>
            <a:endParaRPr lang="es-CO" sz="3200" dirty="0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03026AB2-5CE2-4DD0-99D1-1680FD9D33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1552" y="3463555"/>
            <a:ext cx="1231248" cy="1723306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6B24D8FC-FFFA-4166-93B9-78926BC95538}"/>
              </a:ext>
            </a:extLst>
          </p:cNvPr>
          <p:cNvSpPr txBox="1"/>
          <p:nvPr/>
        </p:nvSpPr>
        <p:spPr>
          <a:xfrm flipH="1">
            <a:off x="9240926" y="5525464"/>
            <a:ext cx="7942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/>
              <a:t>1</a:t>
            </a:r>
            <a:endParaRPr lang="es-CO" sz="3200" dirty="0"/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03026AB2-5CE2-4DD0-99D1-1680FD9D33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3779" y="4748187"/>
            <a:ext cx="1231248" cy="1723306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E7781B50-4259-4F0B-8B8D-A61E9031248C}"/>
              </a:ext>
            </a:extLst>
          </p:cNvPr>
          <p:cNvSpPr txBox="1"/>
          <p:nvPr/>
        </p:nvSpPr>
        <p:spPr>
          <a:xfrm>
            <a:off x="8566914" y="3736685"/>
            <a:ext cx="2142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Asesor/a pedagógico</a:t>
            </a:r>
            <a:endParaRPr lang="es-CO" dirty="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E7781B50-4259-4F0B-8B8D-A61E9031248C}"/>
              </a:ext>
            </a:extLst>
          </p:cNvPr>
          <p:cNvSpPr txBox="1"/>
          <p:nvPr/>
        </p:nvSpPr>
        <p:spPr>
          <a:xfrm>
            <a:off x="8494819" y="4813660"/>
            <a:ext cx="2394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Consultor/a de educación para adultos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6002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-1" y="-55418"/>
            <a:ext cx="12192001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133290" y="666858"/>
            <a:ext cx="9809019" cy="1569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Propuesta  2022</a:t>
            </a:r>
          </a:p>
          <a:p>
            <a:pPr algn="ctr"/>
            <a:r>
              <a:rPr lang="es-ES" sz="3200" b="1" dirty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Línea 1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4D2791F9-9B05-4E56-94A0-488981049E83}"/>
              </a:ext>
            </a:extLst>
          </p:cNvPr>
          <p:cNvSpPr/>
          <p:nvPr/>
        </p:nvSpPr>
        <p:spPr>
          <a:xfrm>
            <a:off x="728664" y="1989586"/>
            <a:ext cx="110887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000" dirty="0" smtClean="0">
                <a:latin typeface="Franklin Gothic Medium" panose="020B0603020102020204" pitchFamily="34" charset="0"/>
              </a:rPr>
              <a:t>IMPLEMENTACIÓN EN MODALIDAD INSTITUCIONAL – EN 3 INSTITUCIONES  </a:t>
            </a:r>
            <a:endParaRPr lang="es-CO" sz="2000" dirty="0">
              <a:latin typeface="Franklin Gothic Medium" panose="020B0603020102020204" pitchFamily="34" charset="0"/>
            </a:endParaRP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085424F9-91F9-41BE-8892-8B7D931A8D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4998" y="2751346"/>
            <a:ext cx="886722" cy="1254374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B5B8BCBE-238E-4F4C-B76A-C8468AB523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955" y="3767971"/>
            <a:ext cx="886722" cy="1254374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26C98943-C2E8-4647-840F-4E2C083DF4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4998" y="4977840"/>
            <a:ext cx="886722" cy="1254374"/>
          </a:xfrm>
          <a:prstGeom prst="rect">
            <a:avLst/>
          </a:prstGeom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A7E77089-3C09-4157-8A23-B1ADCBF067F7}"/>
              </a:ext>
            </a:extLst>
          </p:cNvPr>
          <p:cNvSpPr txBox="1"/>
          <p:nvPr/>
        </p:nvSpPr>
        <p:spPr>
          <a:xfrm>
            <a:off x="4122479" y="3383753"/>
            <a:ext cx="6772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rgbClr val="4472C4"/>
                </a:solidFill>
                <a:latin typeface="Franklin Gothic Medium" panose="020B0603020102020204" pitchFamily="34" charset="0"/>
              </a:rPr>
              <a:t>Institución Educativa Monseñor Díaz </a:t>
            </a:r>
            <a:r>
              <a:rPr lang="es-CO" dirty="0" smtClean="0">
                <a:solidFill>
                  <a:srgbClr val="4472C4"/>
                </a:solidFill>
                <a:latin typeface="Franklin Gothic Medium" panose="020B0603020102020204" pitchFamily="34" charset="0"/>
              </a:rPr>
              <a:t>Plata</a:t>
            </a:r>
            <a:endParaRPr lang="es-CO" dirty="0">
              <a:latin typeface="Franklin Gothic Medium" panose="020B0603020102020204" pitchFamily="34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680BD3B1-5D11-411D-9AE4-F4C6FE3F9AA3}"/>
              </a:ext>
            </a:extLst>
          </p:cNvPr>
          <p:cNvSpPr txBox="1"/>
          <p:nvPr/>
        </p:nvSpPr>
        <p:spPr>
          <a:xfrm>
            <a:off x="4136565" y="4395158"/>
            <a:ext cx="67720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rgbClr val="4472C4"/>
                </a:solidFill>
                <a:latin typeface="Franklin Gothic Medium" panose="020B0603020102020204" pitchFamily="34" charset="0"/>
              </a:rPr>
              <a:t>Institución Educativa Francisco José de Caldas</a:t>
            </a:r>
          </a:p>
          <a:p>
            <a:endParaRPr lang="es-CO" dirty="0">
              <a:solidFill>
                <a:srgbClr val="4472C4"/>
              </a:solidFill>
              <a:latin typeface="Franklin Gothic Medium Cond" panose="020B0606030402020204" pitchFamily="34" charset="0"/>
            </a:endParaRPr>
          </a:p>
          <a:p>
            <a:endParaRPr lang="es-CO" dirty="0"/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A93A5EEF-9852-41E6-944A-7646EABF7427}"/>
              </a:ext>
            </a:extLst>
          </p:cNvPr>
          <p:cNvSpPr txBox="1"/>
          <p:nvPr/>
        </p:nvSpPr>
        <p:spPr>
          <a:xfrm>
            <a:off x="4122478" y="5605027"/>
            <a:ext cx="67720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rgbClr val="4472C4"/>
                </a:solidFill>
                <a:latin typeface="Franklin Gothic Medium" panose="020B0603020102020204" pitchFamily="34" charset="0"/>
              </a:rPr>
              <a:t>Institución Educativa Concentración de Desarrollo Rural de La </a:t>
            </a:r>
            <a:r>
              <a:rPr lang="es-CO" dirty="0" smtClean="0">
                <a:solidFill>
                  <a:srgbClr val="4472C4"/>
                </a:solidFill>
                <a:latin typeface="Franklin Gothic Medium" panose="020B0603020102020204" pitchFamily="34" charset="0"/>
              </a:rPr>
              <a:t>Gabarra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3027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929EF10-DC72-451E-89A5-558D7722B35C}"/>
              </a:ext>
            </a:extLst>
          </p:cNvPr>
          <p:cNvSpPr/>
          <p:nvPr/>
        </p:nvSpPr>
        <p:spPr>
          <a:xfrm>
            <a:off x="1" y="-27709"/>
            <a:ext cx="12207876" cy="1909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2307244" y="666857"/>
            <a:ext cx="9809019" cy="1569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Avances en la convocatorias 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Medium" panose="020B06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r>
              <a:rPr lang="es-ES" sz="3200" b="1" dirty="0" smtClean="0">
                <a:ln w="22225">
                  <a:noFill/>
                  <a:prstDash val="solid"/>
                </a:ln>
                <a:solidFill>
                  <a:srgbClr val="F5C970"/>
                </a:solidFill>
                <a:latin typeface="Franklin Gothic Demi" panose="020B0703020102020204" pitchFamily="34" charset="0"/>
                <a:ea typeface="Arial Hebrew Scholar" charset="-79"/>
                <a:cs typeface="Arial Hebrew Scholar" charset="-79"/>
              </a:rPr>
              <a:t> </a:t>
            </a:r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  <a:p>
            <a:pPr algn="ctr"/>
            <a:endParaRPr lang="es-ES" sz="3200" b="1" dirty="0">
              <a:ln w="22225">
                <a:noFill/>
                <a:prstDash val="solid"/>
              </a:ln>
              <a:solidFill>
                <a:srgbClr val="F5C970"/>
              </a:solidFill>
              <a:latin typeface="Franklin Gothic Demi" panose="020B0703020102020204" pitchFamily="34" charset="0"/>
              <a:ea typeface="Arial Hebrew Scholar" charset="-79"/>
              <a:cs typeface="Arial Hebrew Scholar" charset="-79"/>
            </a:endParaRPr>
          </a:p>
        </p:txBody>
      </p:sp>
      <p:pic>
        <p:nvPicPr>
          <p:cNvPr id="36" name="Imagen 35">
            <a:extLst>
              <a:ext uri="{FF2B5EF4-FFF2-40B4-BE49-F238E27FC236}">
                <a16:creationId xmlns:a16="http://schemas.microsoft.com/office/drawing/2014/main" id="{24D6ED05-F86C-4BD2-90D6-3B782F62D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4592" y="-129779"/>
            <a:ext cx="1126292" cy="1593273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6139" y="2086408"/>
            <a:ext cx="10515600" cy="4351338"/>
          </a:xfrm>
        </p:spPr>
        <p:txBody>
          <a:bodyPr>
            <a:normAutofit/>
          </a:bodyPr>
          <a:lstStyle/>
          <a:p>
            <a:endParaRPr lang="es-CO" sz="2000" dirty="0" smtClean="0"/>
          </a:p>
          <a:p>
            <a:endParaRPr lang="es-CO" sz="2000" dirty="0" smtClean="0"/>
          </a:p>
          <a:p>
            <a:endParaRPr lang="es-CO" sz="2000" dirty="0" smtClean="0"/>
          </a:p>
          <a:p>
            <a:endParaRPr lang="es-CO" sz="2000" dirty="0"/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339039"/>
              </p:ext>
            </p:extLst>
          </p:nvPr>
        </p:nvGraphicFramePr>
        <p:xfrm>
          <a:off x="2544592" y="2639548"/>
          <a:ext cx="6883888" cy="2907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1944">
                  <a:extLst>
                    <a:ext uri="{9D8B030D-6E8A-4147-A177-3AD203B41FA5}">
                      <a16:colId xmlns:a16="http://schemas.microsoft.com/office/drawing/2014/main" val="2203004041"/>
                    </a:ext>
                  </a:extLst>
                </a:gridCol>
                <a:gridCol w="3441944">
                  <a:extLst>
                    <a:ext uri="{9D8B030D-6E8A-4147-A177-3AD203B41FA5}">
                      <a16:colId xmlns:a16="http://schemas.microsoft.com/office/drawing/2014/main" val="878361904"/>
                    </a:ext>
                  </a:extLst>
                </a:gridCol>
              </a:tblGrid>
              <a:tr h="575172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8705279"/>
                  </a:ext>
                </a:extLst>
              </a:tr>
              <a:tr h="583160">
                <a:tc>
                  <a:txBody>
                    <a:bodyPr/>
                    <a:lstStyle/>
                    <a:p>
                      <a:r>
                        <a:rPr lang="es-CO" dirty="0" smtClean="0"/>
                        <a:t>Publicación</a:t>
                      </a:r>
                      <a:r>
                        <a:rPr lang="es-CO" baseline="0" dirty="0" smtClean="0"/>
                        <a:t> de los TDR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17-</a:t>
                      </a:r>
                      <a:r>
                        <a:rPr lang="es-CO" baseline="0" dirty="0" smtClean="0"/>
                        <a:t> 01- 2022- 31-01-2022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8481771"/>
                  </a:ext>
                </a:extLst>
              </a:tr>
              <a:tr h="583160">
                <a:tc>
                  <a:txBody>
                    <a:bodyPr/>
                    <a:lstStyle/>
                    <a:p>
                      <a:r>
                        <a:rPr lang="es-CO" dirty="0" smtClean="0"/>
                        <a:t>Análisis</a:t>
                      </a:r>
                      <a:r>
                        <a:rPr lang="es-CO" baseline="0" dirty="0" smtClean="0"/>
                        <a:t> de HV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25-01-2022-</a:t>
                      </a:r>
                      <a:r>
                        <a:rPr lang="es-CO" baseline="0" dirty="0" smtClean="0"/>
                        <a:t> 08- 02-2022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772049"/>
                  </a:ext>
                </a:extLst>
              </a:tr>
              <a:tr h="583160">
                <a:tc>
                  <a:txBody>
                    <a:bodyPr/>
                    <a:lstStyle/>
                    <a:p>
                      <a:r>
                        <a:rPr lang="es-CO" dirty="0" smtClean="0"/>
                        <a:t>Entrevistas</a:t>
                      </a:r>
                      <a:r>
                        <a:rPr lang="es-CO" baseline="0" dirty="0" smtClean="0"/>
                        <a:t>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01-02-</a:t>
                      </a:r>
                      <a:r>
                        <a:rPr lang="es-CO" baseline="0" dirty="0" smtClean="0"/>
                        <a:t> 2021- 17- 02- 2021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8148080"/>
                  </a:ext>
                </a:extLst>
              </a:tr>
              <a:tr h="583160">
                <a:tc>
                  <a:txBody>
                    <a:bodyPr/>
                    <a:lstStyle/>
                    <a:p>
                      <a:r>
                        <a:rPr lang="es-CO" dirty="0" smtClean="0"/>
                        <a:t>Proceso de contratación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21-</a:t>
                      </a:r>
                      <a:r>
                        <a:rPr lang="es-CO" baseline="0" dirty="0" smtClean="0"/>
                        <a:t> 02-2021- 28- 02- 2021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824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44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8" ma:contentTypeDescription="Crear nuevo documento." ma:contentTypeScope="" ma:versionID="462f613f109d39adce5defb828da630f">
  <xsd:schema xmlns:xsd="http://www.w3.org/2001/XMLSchema" xmlns:xs="http://www.w3.org/2001/XMLSchema" xmlns:p="http://schemas.microsoft.com/office/2006/metadata/properties" xmlns:ns2="e4b4c967-322b-4a94-8db6-7806535da3b3" targetNamespace="http://schemas.microsoft.com/office/2006/metadata/properties" ma:root="true" ma:fieldsID="53d066848e1ea361d828aa007e88f45f" ns2:_="">
    <xsd:import namespace="e4b4c967-322b-4a94-8db6-7806535da3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2F1D8EB-823F-457F-8F41-18FC9E4F53D5}"/>
</file>

<file path=customXml/itemProps2.xml><?xml version="1.0" encoding="utf-8"?>
<ds:datastoreItem xmlns:ds="http://schemas.openxmlformats.org/officeDocument/2006/customXml" ds:itemID="{5C8CDD50-1296-4DF5-8142-613DF5581B3D}">
  <ds:schemaRefs>
    <ds:schemaRef ds:uri="http://schemas.microsoft.com/office/2006/documentManagement/types"/>
    <ds:schemaRef ds:uri="http://purl.org/dc/terms/"/>
    <ds:schemaRef ds:uri="8b980511-3dfe-4ec6-b964-07bf71adc5e9"/>
    <ds:schemaRef ds:uri="309b9092-b14d-47b6-a987-345b65a2fae9"/>
    <ds:schemaRef ds:uri="http://purl.org/dc/dcmitype/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B0215120-DB57-4AAB-AF6D-5F5793B44AE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1057</TotalTime>
  <Words>785</Words>
  <Application>Microsoft Office PowerPoint</Application>
  <PresentationFormat>Panorámica</PresentationFormat>
  <Paragraphs>186</Paragraphs>
  <Slides>16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7" baseType="lpstr">
      <vt:lpstr>Arial</vt:lpstr>
      <vt:lpstr>Arial Hebrew Scholar</vt:lpstr>
      <vt:lpstr>Calibri</vt:lpstr>
      <vt:lpstr>Calibri Light</vt:lpstr>
      <vt:lpstr>Franklin Gothic Book</vt:lpstr>
      <vt:lpstr>Franklin Gothic Demi</vt:lpstr>
      <vt:lpstr>Franklin Gothic Medium</vt:lpstr>
      <vt:lpstr>Franklin Gothic Medium Cond</vt:lpstr>
      <vt:lpstr>MS Mincho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Contactos 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Hernan Alfonso Suarez Cediel</dc:creator>
  <cp:lastModifiedBy>Lorena Becerra</cp:lastModifiedBy>
  <cp:revision>29</cp:revision>
  <dcterms:created xsi:type="dcterms:W3CDTF">2018-12-12T16:12:35Z</dcterms:created>
  <dcterms:modified xsi:type="dcterms:W3CDTF">2022-02-04T21:57:52Z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</Properties>
</file>