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2" r:id="rId5"/>
  </p:sldMasterIdLst>
  <p:notesMasterIdLst>
    <p:notesMasterId r:id="rId28"/>
  </p:notesMasterIdLst>
  <p:sldIdLst>
    <p:sldId id="355" r:id="rId6"/>
    <p:sldId id="278" r:id="rId7"/>
    <p:sldId id="371" r:id="rId8"/>
    <p:sldId id="368" r:id="rId9"/>
    <p:sldId id="362" r:id="rId10"/>
    <p:sldId id="369" r:id="rId11"/>
    <p:sldId id="358" r:id="rId12"/>
    <p:sldId id="378" r:id="rId13"/>
    <p:sldId id="379" r:id="rId14"/>
    <p:sldId id="380" r:id="rId15"/>
    <p:sldId id="381" r:id="rId16"/>
    <p:sldId id="382" r:id="rId17"/>
    <p:sldId id="383" r:id="rId18"/>
    <p:sldId id="385" r:id="rId19"/>
    <p:sldId id="386" r:id="rId20"/>
    <p:sldId id="377" r:id="rId21"/>
    <p:sldId id="375" r:id="rId22"/>
    <p:sldId id="376" r:id="rId23"/>
    <p:sldId id="365" r:id="rId24"/>
    <p:sldId id="373" r:id="rId25"/>
    <p:sldId id="374" r:id="rId26"/>
    <p:sldId id="35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7A2"/>
    <a:srgbClr val="3494BA"/>
    <a:srgbClr val="F8B65E"/>
    <a:srgbClr val="F09EF2"/>
    <a:srgbClr val="1856A1"/>
    <a:srgbClr val="1CABDE"/>
    <a:srgbClr val="99CCFF"/>
    <a:srgbClr val="4874C5"/>
    <a:srgbClr val="E3ECF8"/>
    <a:srgbClr val="436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65"/>
    <p:restoredTop sz="93617" autoAdjust="0"/>
  </p:normalViewPr>
  <p:slideViewPr>
    <p:cSldViewPr snapToGrid="0" snapToObjects="1">
      <p:cViewPr varScale="1">
        <p:scale>
          <a:sx n="64" d="100"/>
          <a:sy n="64" d="100"/>
        </p:scale>
        <p:origin x="948" y="52"/>
      </p:cViewPr>
      <p:guideLst>
        <p:guide orient="horz" pos="2160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FA-4714-B0DE-E21EB8FDC52D}"/>
              </c:ext>
            </c:extLst>
          </c:dPt>
          <c:dPt>
            <c:idx val="1"/>
            <c:bubble3D val="0"/>
            <c:spPr>
              <a:solidFill>
                <a:srgbClr val="F5C97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AFA-4714-B0DE-E21EB8FDC52D}"/>
              </c:ext>
            </c:extLst>
          </c:dPt>
          <c:cat>
            <c:strRef>
              <c:f>Hoja1!$A$2:$A$3</c:f>
              <c:strCache>
                <c:ptCount val="2"/>
                <c:pt idx="0">
                  <c:v>Mujeres 179</c:v>
                </c:pt>
                <c:pt idx="1">
                  <c:v>Hombres 130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179</c:v>
                </c:pt>
                <c:pt idx="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FA-4714-B0DE-E21EB8FDC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70558620261718E-2"/>
          <c:y val="2.5195644426964002E-2"/>
          <c:w val="0.27809181638521596"/>
          <c:h val="0.55911990510872345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595-4BB8-A859-275697418CF7}"/>
              </c:ext>
            </c:extLst>
          </c:dPt>
          <c:dPt>
            <c:idx val="1"/>
            <c:bubble3D val="0"/>
            <c:spPr>
              <a:solidFill>
                <a:srgbClr val="F5C97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95-4BB8-A859-275697418CF7}"/>
              </c:ext>
            </c:extLst>
          </c:dPt>
          <c:cat>
            <c:strRef>
              <c:f>Hoja1!$A$2:$A$3</c:f>
              <c:strCache>
                <c:ptCount val="2"/>
                <c:pt idx="0">
                  <c:v>Personas de Comunidades aledañas 218</c:v>
                </c:pt>
                <c:pt idx="1">
                  <c:v>Personas en proceso de reincorporación 91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218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5-4BB8-A859-275697418C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7940559897550497"/>
          <c:y val="4.2140630186663204E-2"/>
          <c:w val="0.50755711403513348"/>
          <c:h val="0.46199090724902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8/03/2022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82140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8737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6310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7936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19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8451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988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4167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268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3405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1798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8015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8/03/2022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8/03/2022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4911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132390" y="-1482"/>
            <a:ext cx="6781556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6336" y="3838799"/>
            <a:ext cx="3923348" cy="74632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>
            <a:off x="1141497" y="1676400"/>
            <a:ext cx="4930357" cy="130675"/>
          </a:xfrm>
          <a:prstGeom prst="rect">
            <a:avLst/>
          </a:prstGeom>
          <a:solidFill>
            <a:srgbClr val="436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E64448-ACF3-2B42-A8D8-D2E7D8871264}"/>
              </a:ext>
            </a:extLst>
          </p:cNvPr>
          <p:cNvSpPr txBox="1"/>
          <p:nvPr/>
        </p:nvSpPr>
        <p:spPr>
          <a:xfrm>
            <a:off x="8343743" y="300026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Con el apoyo </a:t>
            </a:r>
            <a:r>
              <a:rPr lang="es-CO" dirty="0" smtClean="0"/>
              <a:t>y financiación de</a:t>
            </a:r>
            <a:r>
              <a:rPr lang="es-CO" dirty="0"/>
              <a:t>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C22E8-9E76-42DE-9B81-48FDC43B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49" y="1609515"/>
            <a:ext cx="3005588" cy="767563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760D325-CA70-4167-BF1A-14EE7A43B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199" y="4781918"/>
            <a:ext cx="1554089" cy="766187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2047316"/>
            <a:ext cx="7257313" cy="2065381"/>
          </a:xfrm>
        </p:spPr>
        <p:txBody>
          <a:bodyPr>
            <a:normAutofit fontScale="90000"/>
          </a:bodyPr>
          <a:lstStyle/>
          <a:p>
            <a:r>
              <a:rPr lang="es-CO" sz="4800" b="1" dirty="0" smtClean="0">
                <a:solidFill>
                  <a:schemeClr val="bg1"/>
                </a:solidFill>
              </a:rPr>
              <a:t>COFM2119- COFE2203</a:t>
            </a:r>
            <a:br>
              <a:rPr lang="es-CO" sz="4800" b="1" dirty="0" smtClean="0">
                <a:solidFill>
                  <a:schemeClr val="bg1"/>
                </a:solidFill>
              </a:rPr>
            </a:br>
            <a:r>
              <a:rPr lang="es-CO" sz="4800" b="1" dirty="0" smtClean="0">
                <a:solidFill>
                  <a:schemeClr val="bg1"/>
                </a:solidFill>
              </a:rPr>
              <a:t>Equipo Bogotá-Centro</a:t>
            </a:r>
            <a:br>
              <a:rPr lang="es-CO" sz="4800" b="1" dirty="0" smtClean="0">
                <a:solidFill>
                  <a:schemeClr val="bg1"/>
                </a:solidFill>
              </a:rPr>
            </a:br>
            <a:r>
              <a:rPr lang="es-CO" sz="4800" b="1" dirty="0" smtClean="0">
                <a:solidFill>
                  <a:schemeClr val="bg1"/>
                </a:solidFill>
              </a:rPr>
              <a:t>Área</a:t>
            </a:r>
            <a:r>
              <a:rPr lang="es-CO" sz="4800" b="1" dirty="0">
                <a:solidFill>
                  <a:schemeClr val="bg1"/>
                </a:solidFill>
              </a:rPr>
              <a:t>: URR </a:t>
            </a:r>
          </a:p>
        </p:txBody>
      </p:sp>
      <p:sp>
        <p:nvSpPr>
          <p:cNvPr id="12" name="Subtítulo 2"/>
          <p:cNvSpPr>
            <a:spLocks noGrp="1"/>
          </p:cNvSpPr>
          <p:nvPr>
            <p:ph type="subTitle" idx="1"/>
          </p:nvPr>
        </p:nvSpPr>
        <p:spPr>
          <a:xfrm>
            <a:off x="2297603" y="4769127"/>
            <a:ext cx="2662106" cy="902850"/>
          </a:xfrm>
        </p:spPr>
        <p:txBody>
          <a:bodyPr>
            <a:normAutofit fontScale="85000" lnSpcReduction="10000"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Alistamiento Técnico</a:t>
            </a:r>
            <a:endParaRPr lang="es-CO" dirty="0" smtClean="0">
              <a:solidFill>
                <a:schemeClr val="bg1"/>
              </a:solidFill>
            </a:endParaRPr>
          </a:p>
          <a:p>
            <a:r>
              <a:rPr lang="es-CO" dirty="0" smtClean="0">
                <a:solidFill>
                  <a:schemeClr val="bg1"/>
                </a:solidFill>
              </a:rPr>
              <a:t>Fecha:  08/02/2022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7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Ricuras </a:t>
            </a:r>
            <a:r>
              <a:rPr lang="es-CO" sz="2800" dirty="0" err="1" smtClean="0"/>
              <a:t>Mandeseñas</a:t>
            </a:r>
            <a:r>
              <a:rPr lang="es-CO" sz="2800" dirty="0" smtClean="0"/>
              <a:t>, estudiantes Arando la Educación, Mandé – Urrao.</a:t>
            </a:r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16" y="319370"/>
            <a:ext cx="8358809" cy="55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8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Ana Merlín, </a:t>
            </a:r>
            <a:r>
              <a:rPr lang="es-CO" sz="2800" dirty="0"/>
              <a:t>e</a:t>
            </a:r>
            <a:r>
              <a:rPr lang="es-CO" sz="2800" dirty="0" smtClean="0"/>
              <a:t>studiante Arando la Educación, Mandé – Urrao.</a:t>
            </a:r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009" y="186777"/>
            <a:ext cx="7991060" cy="567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9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983356"/>
            <a:ext cx="9959009" cy="874644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Grados Arando la Educación – Llano Grande – Dabeiba. IE Madre Laura</a:t>
            </a:r>
            <a:endParaRPr lang="es-CO" sz="2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644" y="139149"/>
            <a:ext cx="7792276" cy="584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Grados Arando la Educación </a:t>
            </a:r>
            <a:r>
              <a:rPr lang="es-CO" sz="2800" dirty="0" err="1" smtClean="0"/>
              <a:t>Mutatá</a:t>
            </a:r>
            <a:r>
              <a:rPr lang="es-CO" sz="2800" dirty="0" smtClean="0"/>
              <a:t> – IER Inmaculada Caucheras</a:t>
            </a:r>
            <a:endParaRPr lang="es-CO" sz="2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450" y="288234"/>
            <a:ext cx="7534209" cy="565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8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Grados Arando la Educación Urrao – IE </a:t>
            </a:r>
            <a:r>
              <a:rPr lang="es-CO" sz="2800" dirty="0" err="1" smtClean="0"/>
              <a:t>Jaiperá</a:t>
            </a:r>
            <a:r>
              <a:rPr lang="es-CO" sz="2800" dirty="0" smtClean="0"/>
              <a:t> – CER Vásquez </a:t>
            </a:r>
            <a:endParaRPr lang="es-CO" sz="28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704" y="119269"/>
            <a:ext cx="7792279" cy="584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6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Centro de Interés Arando la Educación Dabeiba – IE Madre Laura</a:t>
            </a:r>
            <a:endParaRPr lang="es-CO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/>
          <a:stretch/>
        </p:blipFill>
        <p:spPr>
          <a:xfrm>
            <a:off x="2325756" y="556591"/>
            <a:ext cx="7913696" cy="534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	</a:t>
            </a:r>
            <a:r>
              <a:rPr lang="es-CO" b="1" dirty="0" smtClean="0"/>
              <a:t>NUEVO CONVENIO MEN</a:t>
            </a:r>
            <a:endParaRPr lang="es-CO" b="1" dirty="0"/>
          </a:p>
        </p:txBody>
      </p:sp>
      <p:sp>
        <p:nvSpPr>
          <p:cNvPr id="4" name="AutoShape 2" descr="blob:https://web.whatsapp.com/cbd53e1d-e4a1-493c-9301-0880584960ee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903842" y="1825625"/>
            <a:ext cx="544995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s-CO" dirty="0">
                <a:latin typeface="+mn-lt"/>
              </a:rPr>
              <a:t>CONVENIO DE COOPERACIÓN INTERNACIONAL NÚMERO CO1.PCCNTR.3134494 DE 2021 SUSCRITO ENTRE EL MINISTERIO DE EDUCACIÓN NACIONAL Y CONSEJO NORUEGO PARA REFUGIADOS </a:t>
            </a:r>
            <a:r>
              <a:rPr lang="es-CO" dirty="0" smtClean="0">
                <a:latin typeface="+mn-lt"/>
              </a:rPr>
              <a:t>NRC.</a:t>
            </a:r>
            <a:endParaRPr lang="es-CO" dirty="0">
              <a:latin typeface="+mn-lt"/>
            </a:endParaRPr>
          </a:p>
          <a:p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677" y="1690688"/>
            <a:ext cx="3872948" cy="469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20971" y="2056534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Implementación Institucional 2022 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590890" y="2317790"/>
            <a:ext cx="10421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Instituciones </a:t>
            </a:r>
            <a:r>
              <a:rPr lang="es-CO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educativas:</a:t>
            </a:r>
            <a:endParaRPr lang="es-CO" sz="24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9956799" y="3418370"/>
            <a:ext cx="277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Anorí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404386-EFB9-4738-B0E7-CC163CBAF630}"/>
              </a:ext>
            </a:extLst>
          </p:cNvPr>
          <p:cNvSpPr txBox="1"/>
          <p:nvPr/>
        </p:nvSpPr>
        <p:spPr>
          <a:xfrm>
            <a:off x="6863886" y="3400007"/>
            <a:ext cx="2525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Madre Laura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4027889" y="3393252"/>
            <a:ext cx="25259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</a:t>
            </a:r>
            <a:r>
              <a:rPr lang="es-CO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</a:t>
            </a:r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Educativa</a:t>
            </a: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Jaipera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2C5927E-2547-4B69-B735-7F4EE07BD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389849" y="3264590"/>
            <a:ext cx="595249" cy="882138"/>
          </a:xfrm>
          <a:prstGeom prst="rect">
            <a:avLst/>
          </a:prstGeom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0890" y="3116968"/>
            <a:ext cx="694861" cy="1029760"/>
          </a:xfrm>
          <a:prstGeom prst="rect">
            <a:avLst/>
          </a:prstGeom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BF4365E-9441-475A-8AC6-2F1E4C51A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03168" y="3248150"/>
            <a:ext cx="562064" cy="83296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1285313" y="3399056"/>
            <a:ext cx="27511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Centro Educativo Rural Vásquez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30022" y="3155781"/>
            <a:ext cx="624393" cy="925329"/>
          </a:xfrm>
          <a:prstGeom prst="rect">
            <a:avLst/>
          </a:prstGeom>
          <a:ln>
            <a:noFill/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3615359" y="5353467"/>
            <a:ext cx="4714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Total estudiantes </a:t>
            </a:r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por atender: </a:t>
            </a:r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656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5443270" y="4498894"/>
            <a:ext cx="25259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Medium" panose="020B0603020102020204" pitchFamily="34" charset="0"/>
              </a:rPr>
              <a:t>Institución</a:t>
            </a:r>
            <a:r>
              <a:rPr lang="es-CO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Medium" panose="020B0603020102020204" pitchFamily="34" charset="0"/>
              </a:rPr>
              <a:t> </a:t>
            </a:r>
            <a:r>
              <a:rPr lang="es-CO" sz="15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Medium" panose="020B0603020102020204" pitchFamily="34" charset="0"/>
              </a:rPr>
              <a:t>Educativa</a:t>
            </a:r>
          </a:p>
          <a:p>
            <a:r>
              <a:rPr lang="es-CO" sz="15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Medium" panose="020B0603020102020204" pitchFamily="34" charset="0"/>
              </a:rPr>
              <a:t> Inmaculada Caucheras</a:t>
            </a:r>
            <a:endParaRPr lang="es-CO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845403" y="4261423"/>
            <a:ext cx="624393" cy="92532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850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20971" y="2056534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Implementación por Operador 2022 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590890" y="2317790"/>
            <a:ext cx="10421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educativa:</a:t>
            </a:r>
            <a:endParaRPr lang="es-CO" sz="24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5031742" y="3393252"/>
            <a:ext cx="28897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</a:t>
            </a:r>
            <a:r>
              <a:rPr lang="es-CO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</a:t>
            </a:r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Educativa</a:t>
            </a: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Ignacio Yepes </a:t>
            </a:r>
            <a:r>
              <a:rPr lang="es-CO" sz="1500" dirty="0" err="1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Yepes</a:t>
            </a:r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- Remedios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433875" y="3155781"/>
            <a:ext cx="624393" cy="925329"/>
          </a:xfrm>
          <a:prstGeom prst="rect">
            <a:avLst/>
          </a:prstGeom>
          <a:ln>
            <a:noFill/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3615359" y="5353467"/>
            <a:ext cx="4714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Total estudiantes </a:t>
            </a:r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por atender: </a:t>
            </a:r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7489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Focalización e Identificación de Oferta para 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EJA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30" name="Datos almacenados 29">
            <a:hlinkClick r:id="" action="ppaction://noaction"/>
          </p:cNvPr>
          <p:cNvSpPr/>
          <p:nvPr/>
        </p:nvSpPr>
        <p:spPr>
          <a:xfrm flipH="1">
            <a:off x="76774" y="81457"/>
            <a:ext cx="666316" cy="390167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863185"/>
              </p:ext>
            </p:extLst>
          </p:nvPr>
        </p:nvGraphicFramePr>
        <p:xfrm>
          <a:off x="898732" y="2438791"/>
          <a:ext cx="10124867" cy="3555606"/>
        </p:xfrm>
        <a:graphic>
          <a:graphicData uri="http://schemas.openxmlformats.org/drawingml/2006/table">
            <a:tbl>
              <a:tblPr/>
              <a:tblGrid>
                <a:gridCol w="874089">
                  <a:extLst>
                    <a:ext uri="{9D8B030D-6E8A-4147-A177-3AD203B41FA5}">
                      <a16:colId xmlns:a16="http://schemas.microsoft.com/office/drawing/2014/main" val="1692963773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4280211176"/>
                    </a:ext>
                  </a:extLst>
                </a:gridCol>
                <a:gridCol w="1660770">
                  <a:extLst>
                    <a:ext uri="{9D8B030D-6E8A-4147-A177-3AD203B41FA5}">
                      <a16:colId xmlns:a16="http://schemas.microsoft.com/office/drawing/2014/main" val="4217871764"/>
                    </a:ext>
                  </a:extLst>
                </a:gridCol>
                <a:gridCol w="2345474">
                  <a:extLst>
                    <a:ext uri="{9D8B030D-6E8A-4147-A177-3AD203B41FA5}">
                      <a16:colId xmlns:a16="http://schemas.microsoft.com/office/drawing/2014/main" val="2792235716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4119935267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3586444529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1300563117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1147139088"/>
                    </a:ext>
                  </a:extLst>
                </a:gridCol>
                <a:gridCol w="874089">
                  <a:extLst>
                    <a:ext uri="{9D8B030D-6E8A-4147-A177-3AD203B41FA5}">
                      <a16:colId xmlns:a16="http://schemas.microsoft.com/office/drawing/2014/main" val="4177227632"/>
                    </a:ext>
                  </a:extLst>
                </a:gridCol>
              </a:tblGrid>
              <a:tr h="5470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MEF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Sexo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319725"/>
                  </a:ext>
                </a:extLst>
              </a:tr>
              <a:tr h="5470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514721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ANORÍ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PLANCHA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ANORÍ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555936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ANORÍ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ANORÍ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872975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LLANO GRANDE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230438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004894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 SAN JOSÉ DE LEÓN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LA INMACULADA CAUCHERAS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135368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ECTR ROMÁN RUIZ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LA INMACULADA CAUCHERAS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194633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REMEDIOS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CARRIZAL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IGNACIO YEPES YEPES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8528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 MANDÉ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 VÁSQUEZ/IER JAIPERA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944476"/>
                  </a:ext>
                </a:extLst>
              </a:tr>
              <a:tr h="273508"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908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6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871" y="2609836"/>
            <a:ext cx="2796139" cy="2857631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02899" y="467223"/>
            <a:ext cx="1084857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PROPUESTA TÉCNICA Y PEDAGÓGICA </a:t>
            </a:r>
          </a:p>
          <a:p>
            <a:pPr algn="ctr"/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IMPLEMENTACIÓN </a:t>
            </a:r>
            <a:r>
              <a:rPr lang="es-MX" sz="2400" b="1" dirty="0" smtClean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INSTITUCIONAL: </a:t>
            </a:r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CON LA MODALIDAD DE ATENCIÓN DE LOS EE PARA JÓVENES Y ADULTOS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752420" y="5815862"/>
            <a:ext cx="6168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rgbClr val="1857A2"/>
                </a:solidFill>
                <a:cs typeface="Arial Hebrew Scholar"/>
              </a:rPr>
              <a:t>DEPARTAMENTO DE ANTIOQUIA</a:t>
            </a:r>
            <a:endParaRPr lang="es-CO" sz="3200" b="1" dirty="0">
              <a:solidFill>
                <a:srgbClr val="1857A2"/>
              </a:solidFill>
              <a:cs typeface="Arial Hebrew Scholar"/>
            </a:endParaRPr>
          </a:p>
        </p:txBody>
      </p:sp>
    </p:spTree>
    <p:extLst>
      <p:ext uri="{BB962C8B-B14F-4D97-AF65-F5344CB8AC3E}">
        <p14:creationId xmlns:p14="http://schemas.microsoft.com/office/powerpoint/2010/main" val="32248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945698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/>
              <a:t>C</a:t>
            </a:r>
            <a:r>
              <a:rPr lang="es-CO" sz="2400" dirty="0" smtClean="0"/>
              <a:t>on </a:t>
            </a:r>
            <a:r>
              <a:rPr lang="es-CO" sz="2400" dirty="0"/>
              <a:t>el objetivo de lograr el acceso, permanencia e inclusión educativa de la población de niños, niñas adolescentes y jóvenes de las familias de personas en proceso de reincorporación y de las comunidades aledañas, mediante una estrategia de seguimiento y acompañamiento al desarrollo de trayectorias educativas </a:t>
            </a:r>
            <a:r>
              <a:rPr lang="es-CO" sz="2400" dirty="0" smtClean="0"/>
              <a:t>completas.</a:t>
            </a:r>
          </a:p>
          <a:p>
            <a:pPr marL="0" indent="0" algn="just">
              <a:buNone/>
            </a:pPr>
            <a:endParaRPr lang="es-ES" sz="1800" b="1" dirty="0"/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Búsqueda activa de niños, niñas y adolescentes para acceso al sistema educativo</a:t>
            </a:r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Acompañamiento a la permanencia educativa de NNA en riesgo de desertar del sistema educativo</a:t>
            </a:r>
            <a:endParaRPr lang="es-CO" sz="2000" dirty="0">
              <a:solidFill>
                <a:srgbClr val="0070C0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Componente: Acceso y Permanencia de NNA</a:t>
            </a:r>
            <a:endParaRPr lang="es-MX" sz="3200" b="1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2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94569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es-CO" dirty="0"/>
              <a:t>D</a:t>
            </a:r>
            <a:r>
              <a:rPr lang="es-CO" dirty="0" smtClean="0"/>
              <a:t>irigida </a:t>
            </a:r>
            <a:r>
              <a:rPr lang="es-CO" dirty="0"/>
              <a:t>a socializar y apropiar los lineamientos de la Política de reconciliación, convivencia y no estigmatización, y su inclusión en ambientes escolares, en zonas donde se implementa la reincorporación comunitaria, vinculando a las </a:t>
            </a:r>
            <a:r>
              <a:rPr lang="es-CO" dirty="0" smtClean="0"/>
              <a:t>Instituciones </a:t>
            </a:r>
            <a:r>
              <a:rPr lang="es-CO" dirty="0"/>
              <a:t>Educativas en las cuales se implementa el </a:t>
            </a:r>
            <a:r>
              <a:rPr lang="es-CO" dirty="0" smtClean="0"/>
              <a:t>proyecto.</a:t>
            </a:r>
            <a:endParaRPr lang="es-CO" dirty="0"/>
          </a:p>
          <a:p>
            <a:pPr marL="0" indent="0" algn="just">
              <a:buNone/>
            </a:pPr>
            <a:endParaRPr lang="es-ES" sz="1800" b="1" dirty="0"/>
          </a:p>
          <a:p>
            <a:pPr marL="457200" indent="-457200">
              <a:buAutoNum type="arabicPeriod"/>
            </a:pPr>
            <a:r>
              <a:rPr lang="es-MX" sz="2000" dirty="0" smtClean="0">
                <a:solidFill>
                  <a:srgbClr val="0070C0"/>
                </a:solidFill>
              </a:rPr>
              <a:t>Talleres de sensibilización y apropiación en los las Instituciones Educativas. </a:t>
            </a:r>
            <a:endParaRPr lang="es-CO" sz="2000" dirty="0" smtClean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Convocatoria de proyectos y buenas practicas de reconciliación en escenarios educativos comunitarios con estímulos. </a:t>
            </a:r>
            <a:endParaRPr lang="es-CO" sz="2000" dirty="0">
              <a:solidFill>
                <a:srgbClr val="0070C0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CO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Política de reconciliación, convivencia y no estigmatización</a:t>
            </a:r>
            <a:endParaRPr lang="es-MX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9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-7088" y="-7088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139440" y="310896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9600" dirty="0" smtClean="0">
                <a:solidFill>
                  <a:schemeClr val="bg1"/>
                </a:solidFill>
              </a:rPr>
              <a:t>GRACIAS</a:t>
            </a:r>
            <a:endParaRPr lang="es-CO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5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1857A2"/>
                </a:solidFill>
              </a:rPr>
              <a:t>Agenda de reunión</a:t>
            </a:r>
            <a:endParaRPr lang="es-CO" b="1" dirty="0">
              <a:solidFill>
                <a:srgbClr val="1857A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059305"/>
            <a:ext cx="10515600" cy="4351338"/>
          </a:xfrm>
        </p:spPr>
        <p:txBody>
          <a:bodyPr/>
          <a:lstStyle/>
          <a:p>
            <a:pPr lvl="0"/>
            <a:r>
              <a:rPr lang="es-CO" dirty="0">
                <a:solidFill>
                  <a:srgbClr val="1857A2"/>
                </a:solidFill>
              </a:rPr>
              <a:t>Saludo de bienvenida</a:t>
            </a:r>
          </a:p>
          <a:p>
            <a:pPr lvl="0"/>
            <a:r>
              <a:rPr lang="es-CO" dirty="0" smtClean="0">
                <a:solidFill>
                  <a:srgbClr val="1857A2"/>
                </a:solidFill>
              </a:rPr>
              <a:t>Resultados de la implementación institucional 2021</a:t>
            </a:r>
            <a:endParaRPr lang="es-CO" dirty="0">
              <a:solidFill>
                <a:srgbClr val="1857A2"/>
              </a:solidFill>
            </a:endParaRPr>
          </a:p>
          <a:p>
            <a:pPr lvl="0"/>
            <a:r>
              <a:rPr lang="es-CO" dirty="0">
                <a:solidFill>
                  <a:srgbClr val="1857A2"/>
                </a:solidFill>
              </a:rPr>
              <a:t>I</a:t>
            </a:r>
            <a:r>
              <a:rPr lang="es-CO" dirty="0" smtClean="0">
                <a:solidFill>
                  <a:srgbClr val="1857A2"/>
                </a:solidFill>
              </a:rPr>
              <a:t>mplementación institucional 2022</a:t>
            </a:r>
          </a:p>
          <a:p>
            <a:pPr lvl="0"/>
            <a:r>
              <a:rPr lang="es-CO" dirty="0" smtClean="0">
                <a:solidFill>
                  <a:srgbClr val="1857A2"/>
                </a:solidFill>
              </a:rPr>
              <a:t>Nuevo convenio entre el MEN y NRC</a:t>
            </a:r>
            <a:endParaRPr lang="es-CO" dirty="0">
              <a:solidFill>
                <a:srgbClr val="1857A2"/>
              </a:solidFill>
            </a:endParaRPr>
          </a:p>
          <a:p>
            <a:pPr lvl="0"/>
            <a:r>
              <a:rPr lang="es-CO" dirty="0" smtClean="0">
                <a:solidFill>
                  <a:srgbClr val="1857A2"/>
                </a:solidFill>
              </a:rPr>
              <a:t>Socialización componente Acceso y Permanencia</a:t>
            </a:r>
            <a:endParaRPr lang="es-CO" dirty="0">
              <a:solidFill>
                <a:srgbClr val="1857A2"/>
              </a:solidFill>
            </a:endParaRPr>
          </a:p>
          <a:p>
            <a:pPr lvl="0"/>
            <a:r>
              <a:rPr lang="es-CO" dirty="0">
                <a:solidFill>
                  <a:srgbClr val="1857A2"/>
                </a:solidFill>
              </a:rPr>
              <a:t>Preguntas y comentarios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5306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12F9CBA-12F4-474F-8097-C698B4B4E0EE}"/>
              </a:ext>
            </a:extLst>
          </p:cNvPr>
          <p:cNvSpPr txBox="1"/>
          <p:nvPr/>
        </p:nvSpPr>
        <p:spPr>
          <a:xfrm>
            <a:off x="1290453" y="2266418"/>
            <a:ext cx="16937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000" dirty="0" smtClean="0">
                <a:latin typeface="Franklin Gothic Medium" panose="020B0603020102020204" pitchFamily="34" charset="0"/>
              </a:rPr>
              <a:t>309</a:t>
            </a:r>
            <a:endParaRPr lang="es-CO" sz="5000" dirty="0">
              <a:latin typeface="Franklin Gothic Medium" panose="020B06030201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B46505-0FAF-47AB-AED3-94E84FC5A48C}"/>
              </a:ext>
            </a:extLst>
          </p:cNvPr>
          <p:cNvSpPr txBox="1"/>
          <p:nvPr/>
        </p:nvSpPr>
        <p:spPr>
          <a:xfrm>
            <a:off x="2563234" y="2298919"/>
            <a:ext cx="4012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>
                <a:latin typeface="Franklin Gothic Medium" panose="020B0603020102020204" pitchFamily="34" charset="0"/>
              </a:rPr>
              <a:t>Jóvenes y  Adultos </a:t>
            </a:r>
          </a:p>
          <a:p>
            <a:r>
              <a:rPr lang="es-CO" sz="2400" dirty="0">
                <a:latin typeface="Franklin Gothic Medium" panose="020B0603020102020204" pitchFamily="34" charset="0"/>
              </a:rPr>
              <a:t>han accedido a la educación 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2BBF37F3-BB57-4835-AA17-CFE5AD650E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9028937"/>
              </p:ext>
            </p:extLst>
          </p:nvPr>
        </p:nvGraphicFramePr>
        <p:xfrm>
          <a:off x="153263" y="3380044"/>
          <a:ext cx="5382927" cy="204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D86F0652-60B4-49F9-A258-1900B6270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658221"/>
              </p:ext>
            </p:extLst>
          </p:nvPr>
        </p:nvGraphicFramePr>
        <p:xfrm>
          <a:off x="5536191" y="3380044"/>
          <a:ext cx="6671685" cy="3318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4715"/>
            <a:ext cx="12207876" cy="190906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</p:txBody>
      </p:sp>
    </p:spTree>
    <p:extLst>
      <p:ext uri="{BB962C8B-B14F-4D97-AF65-F5344CB8AC3E}">
        <p14:creationId xmlns:p14="http://schemas.microsoft.com/office/powerpoint/2010/main" val="2466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4715"/>
            <a:ext cx="12207876" cy="190906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612212"/>
              </p:ext>
            </p:extLst>
          </p:nvPr>
        </p:nvGraphicFramePr>
        <p:xfrm>
          <a:off x="1160999" y="2157889"/>
          <a:ext cx="9753600" cy="4235450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321272559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739905058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934468648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3889283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45861969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7181258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2486131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88129746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63494258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300312117"/>
                    </a:ext>
                  </a:extLst>
                </a:gridCol>
              </a:tblGrid>
              <a:tr h="234950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ANTIOQUIA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78149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MEF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929089"/>
                  </a:ext>
                </a:extLst>
              </a:tr>
              <a:tr h="25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022424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ANORÍ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DIRECTA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PLANCHA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ANORÍ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760342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DIRECTA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206948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DIRECTA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LLANO GRANDE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772301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DIRECTA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MANDÉ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 VÁSQUEZ - IE  JAIPÉRA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04376"/>
                  </a:ext>
                </a:extLst>
              </a:tr>
              <a:tr h="19050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IMPLEMENTACIÓN DIRECTA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08907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MEF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395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436412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JOSÉ DE LEÓN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337492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ROMAN RUIZ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24184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REMEDIOS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CARRIZAL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IGNACIO YEPES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085481"/>
                  </a:ext>
                </a:extLst>
              </a:tr>
              <a:tr h="29845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SER HUMANO ANTIOQUIA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241414"/>
                  </a:ext>
                </a:extLst>
              </a:tr>
              <a:tr h="29845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ANTIOQUIA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762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38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F5C970"/>
                </a:solidFill>
                <a:effectLst/>
                <a:uLnTx/>
                <a:uFillTx/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12F9CBA-12F4-474F-8097-C698B4B4E0EE}"/>
              </a:ext>
            </a:extLst>
          </p:cNvPr>
          <p:cNvSpPr txBox="1"/>
          <p:nvPr/>
        </p:nvSpPr>
        <p:spPr>
          <a:xfrm>
            <a:off x="3288717" y="2103669"/>
            <a:ext cx="169371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253</a:t>
            </a:r>
            <a:endParaRPr kumimoji="0" lang="es-CO" sz="4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B46505-0FAF-47AB-AED3-94E84FC5A48C}"/>
              </a:ext>
            </a:extLst>
          </p:cNvPr>
          <p:cNvSpPr txBox="1"/>
          <p:nvPr/>
        </p:nvSpPr>
        <p:spPr>
          <a:xfrm>
            <a:off x="4156034" y="2331432"/>
            <a:ext cx="416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 Estudiantes certificados</a:t>
            </a:r>
            <a:r>
              <a:rPr kumimoji="0" lang="es-CO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CB971F4-7A86-4C3A-86DE-8464AFF73992}"/>
              </a:ext>
            </a:extLst>
          </p:cNvPr>
          <p:cNvSpPr txBox="1"/>
          <p:nvPr/>
        </p:nvSpPr>
        <p:spPr>
          <a:xfrm>
            <a:off x="5444836" y="3233551"/>
            <a:ext cx="7962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101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CBA70D9-38CA-4DDA-9E7C-42ED60B792FF}"/>
              </a:ext>
            </a:extLst>
          </p:cNvPr>
          <p:cNvSpPr txBox="1"/>
          <p:nvPr/>
        </p:nvSpPr>
        <p:spPr>
          <a:xfrm>
            <a:off x="749474" y="3136699"/>
            <a:ext cx="8697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152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7" name="Signo menos 6">
            <a:extLst>
              <a:ext uri="{FF2B5EF4-FFF2-40B4-BE49-F238E27FC236}">
                <a16:creationId xmlns:a16="http://schemas.microsoft.com/office/drawing/2014/main" id="{F0C2D031-1D5A-42FF-AF8F-29705CED757E}"/>
              </a:ext>
            </a:extLst>
          </p:cNvPr>
          <p:cNvSpPr/>
          <p:nvPr/>
        </p:nvSpPr>
        <p:spPr>
          <a:xfrm rot="16200000">
            <a:off x="1047751" y="3136698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igno menos 10">
            <a:extLst>
              <a:ext uri="{FF2B5EF4-FFF2-40B4-BE49-F238E27FC236}">
                <a16:creationId xmlns:a16="http://schemas.microsoft.com/office/drawing/2014/main" id="{7A9C2E80-DEF0-47D3-B5F0-463B304FFE6B}"/>
              </a:ext>
            </a:extLst>
          </p:cNvPr>
          <p:cNvSpPr/>
          <p:nvPr/>
        </p:nvSpPr>
        <p:spPr>
          <a:xfrm rot="16200000">
            <a:off x="5909023" y="3275205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0D93E3E-05BB-4B04-9D09-941CB9215458}"/>
              </a:ext>
            </a:extLst>
          </p:cNvPr>
          <p:cNvSpPr txBox="1"/>
          <p:nvPr/>
        </p:nvSpPr>
        <p:spPr>
          <a:xfrm>
            <a:off x="1857379" y="3228945"/>
            <a:ext cx="131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Mujeres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82F375C-4596-47AB-BAC7-4992C455AE28}"/>
              </a:ext>
            </a:extLst>
          </p:cNvPr>
          <p:cNvSpPr txBox="1"/>
          <p:nvPr/>
        </p:nvSpPr>
        <p:spPr>
          <a:xfrm>
            <a:off x="6719997" y="3176072"/>
            <a:ext cx="131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Hombres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31E76D9-9EAC-4AAD-A058-1A9B33A7FE8A}"/>
              </a:ext>
            </a:extLst>
          </p:cNvPr>
          <p:cNvSpPr txBox="1"/>
          <p:nvPr/>
        </p:nvSpPr>
        <p:spPr>
          <a:xfrm>
            <a:off x="5424669" y="4429163"/>
            <a:ext cx="8163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lang="es-MX" sz="2500" noProof="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73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72B63F4-CEDB-461F-8A1F-68BAA2B3DA3E}"/>
              </a:ext>
            </a:extLst>
          </p:cNvPr>
          <p:cNvSpPr txBox="1"/>
          <p:nvPr/>
        </p:nvSpPr>
        <p:spPr>
          <a:xfrm>
            <a:off x="749474" y="4346178"/>
            <a:ext cx="8697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180</a:t>
            </a:r>
          </a:p>
        </p:txBody>
      </p:sp>
      <p:sp>
        <p:nvSpPr>
          <p:cNvPr id="17" name="Signo menos 16">
            <a:extLst>
              <a:ext uri="{FF2B5EF4-FFF2-40B4-BE49-F238E27FC236}">
                <a16:creationId xmlns:a16="http://schemas.microsoft.com/office/drawing/2014/main" id="{789677F2-8551-4B04-949D-E4DC79B3CABD}"/>
              </a:ext>
            </a:extLst>
          </p:cNvPr>
          <p:cNvSpPr/>
          <p:nvPr/>
        </p:nvSpPr>
        <p:spPr>
          <a:xfrm rot="16200000">
            <a:off x="1047751" y="4346177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Signo menos 17">
            <a:extLst>
              <a:ext uri="{FF2B5EF4-FFF2-40B4-BE49-F238E27FC236}">
                <a16:creationId xmlns:a16="http://schemas.microsoft.com/office/drawing/2014/main" id="{8BAA42AA-D9CC-4A0B-914F-EAF188D40624}"/>
              </a:ext>
            </a:extLst>
          </p:cNvPr>
          <p:cNvSpPr/>
          <p:nvPr/>
        </p:nvSpPr>
        <p:spPr>
          <a:xfrm rot="16200000">
            <a:off x="5909023" y="4484684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A828ADE-D1D5-4532-A094-D5221A04BEE8}"/>
              </a:ext>
            </a:extLst>
          </p:cNvPr>
          <p:cNvSpPr txBox="1"/>
          <p:nvPr/>
        </p:nvSpPr>
        <p:spPr>
          <a:xfrm>
            <a:off x="1814537" y="4124015"/>
            <a:ext cx="2320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Estudiantes de las comunidades aledañas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E199969C-4B02-49D9-9EBB-F84589DCDDFE}"/>
              </a:ext>
            </a:extLst>
          </p:cNvPr>
          <p:cNvSpPr txBox="1"/>
          <p:nvPr/>
        </p:nvSpPr>
        <p:spPr>
          <a:xfrm>
            <a:off x="6680577" y="4225131"/>
            <a:ext cx="2570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Estudiantes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Comunidades de reincorporación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4337D9B-AD49-44AC-9318-AD1B9B20DDEE}"/>
              </a:ext>
            </a:extLst>
          </p:cNvPr>
          <p:cNvSpPr txBox="1"/>
          <p:nvPr/>
        </p:nvSpPr>
        <p:spPr>
          <a:xfrm>
            <a:off x="908006" y="5410807"/>
            <a:ext cx="999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47</a:t>
            </a:r>
            <a:r>
              <a:rPr kumimoji="0" lang="es-MX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se han graduado como Bachilleres, de los cuales </a:t>
            </a:r>
            <a:r>
              <a:rPr lang="es-CO" sz="2000" noProof="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25</a:t>
            </a:r>
            <a:r>
              <a:rPr kumimoji="0" lang="es-CO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eran personas en proceso de reincorporación</a:t>
            </a: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599" y="2942451"/>
            <a:ext cx="790803" cy="111868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374" y="2928077"/>
            <a:ext cx="790802" cy="111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20971" y="2056534"/>
            <a:ext cx="10515600" cy="4351338"/>
          </a:xfrm>
        </p:spPr>
        <p:txBody>
          <a:bodyPr/>
          <a:lstStyle/>
          <a:p>
            <a:pPr algn="just"/>
            <a:r>
              <a:rPr lang="es-CO" sz="2200" dirty="0" smtClean="0">
                <a:solidFill>
                  <a:srgbClr val="1857A2"/>
                </a:solidFill>
              </a:rPr>
              <a:t>Con el apoyo y acompañamiento del Ministerio de Educación Nacional y la Secretaría de Educación de Antioquia, se ha implementado con esta metodología en los siguientes lugares:</a:t>
            </a:r>
          </a:p>
          <a:p>
            <a:r>
              <a:rPr lang="es-CO" sz="2200" dirty="0" smtClean="0">
                <a:solidFill>
                  <a:srgbClr val="1857A2"/>
                </a:solidFill>
              </a:rPr>
              <a:t>2020: Urrao – Mandé</a:t>
            </a:r>
          </a:p>
          <a:p>
            <a:r>
              <a:rPr lang="es-CO" sz="2200" dirty="0" smtClean="0">
                <a:solidFill>
                  <a:srgbClr val="1857A2"/>
                </a:solidFill>
              </a:rPr>
              <a:t>2021: Urrao, </a:t>
            </a:r>
            <a:r>
              <a:rPr lang="es-CO" sz="2200" dirty="0" err="1" smtClean="0">
                <a:solidFill>
                  <a:srgbClr val="1857A2"/>
                </a:solidFill>
              </a:rPr>
              <a:t>Dabeiba</a:t>
            </a:r>
            <a:r>
              <a:rPr lang="es-CO" sz="2200" dirty="0" smtClean="0">
                <a:solidFill>
                  <a:srgbClr val="1857A2"/>
                </a:solidFill>
              </a:rPr>
              <a:t> y </a:t>
            </a:r>
            <a:r>
              <a:rPr lang="es-CO" sz="2200" dirty="0" err="1" smtClean="0">
                <a:solidFill>
                  <a:srgbClr val="1857A2"/>
                </a:solidFill>
              </a:rPr>
              <a:t>Anorí</a:t>
            </a:r>
            <a:endParaRPr lang="es-CO" sz="2200" dirty="0" smtClean="0">
              <a:solidFill>
                <a:srgbClr val="1857A2"/>
              </a:solidFill>
            </a:endParaRP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Implementación Institucional 2021 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1039746" y="4307062"/>
            <a:ext cx="10421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Instituciones educativas </a:t>
            </a:r>
            <a:r>
              <a:rPr lang="es-CO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participantes:</a:t>
            </a:r>
            <a:endParaRPr lang="es-CO" sz="24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9956799" y="5217345"/>
            <a:ext cx="277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Anorí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404386-EFB9-4738-B0E7-CC163CBAF630}"/>
              </a:ext>
            </a:extLst>
          </p:cNvPr>
          <p:cNvSpPr txBox="1"/>
          <p:nvPr/>
        </p:nvSpPr>
        <p:spPr>
          <a:xfrm>
            <a:off x="6863886" y="5198982"/>
            <a:ext cx="2525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Madre Laura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4027889" y="5192227"/>
            <a:ext cx="25259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</a:t>
            </a:r>
            <a:r>
              <a:rPr lang="es-CO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</a:t>
            </a:r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Educativa</a:t>
            </a: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Jaipera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2C5927E-2547-4B69-B735-7F4EE07BD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389849" y="5063565"/>
            <a:ext cx="595249" cy="882138"/>
          </a:xfrm>
          <a:prstGeom prst="rect">
            <a:avLst/>
          </a:prstGeom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0890" y="4915943"/>
            <a:ext cx="694861" cy="1029760"/>
          </a:xfrm>
          <a:prstGeom prst="rect">
            <a:avLst/>
          </a:prstGeom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BF4365E-9441-475A-8AC6-2F1E4C51A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03168" y="5047125"/>
            <a:ext cx="562064" cy="83296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1285313" y="5198031"/>
            <a:ext cx="27511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Centro Educativo Rural Vásquez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30022" y="4954756"/>
            <a:ext cx="624393" cy="925329"/>
          </a:xfrm>
          <a:prstGeom prst="rect">
            <a:avLst/>
          </a:prstGeom>
          <a:ln>
            <a:noFill/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6865232" y="3163188"/>
            <a:ext cx="4714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Total estudiantes </a:t>
            </a:r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atendidos: 240</a:t>
            </a:r>
          </a:p>
          <a:p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Estudiantes graduados: 30</a:t>
            </a:r>
            <a:endParaRPr lang="es-CO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5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Tutores Arando la Educación, Mandé – Urrao. CER Vásquez.</a:t>
            </a:r>
            <a:endParaRPr lang="es-CO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243" y="267018"/>
            <a:ext cx="8175165" cy="544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2817" y="5715000"/>
            <a:ext cx="9959009" cy="1143000"/>
          </a:xfrm>
        </p:spPr>
        <p:txBody>
          <a:bodyPr>
            <a:normAutofit/>
          </a:bodyPr>
          <a:lstStyle/>
          <a:p>
            <a:pPr algn="ctr"/>
            <a:r>
              <a:rPr lang="es-CO" sz="2800" dirty="0" smtClean="0"/>
              <a:t>Ana Merlín, </a:t>
            </a:r>
            <a:r>
              <a:rPr lang="es-CO" sz="2800" dirty="0"/>
              <a:t>e</a:t>
            </a:r>
            <a:r>
              <a:rPr lang="es-CO" sz="2800" dirty="0" smtClean="0"/>
              <a:t>studiante Arando la Educación, Mandé – Urrao.</a:t>
            </a:r>
            <a:endParaRPr lang="es-CO" sz="28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382" y="171657"/>
            <a:ext cx="8355496" cy="556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7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e4b4c967-322b-4a94-8db6-7806535da3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351D77-A74D-43B7-9123-002E19D6F4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09B946-64AF-46EF-92EB-07BA12A0F6CB}">
  <ds:schemaRefs>
    <ds:schemaRef ds:uri="http://schemas.microsoft.com/office/2006/metadata/properties"/>
    <ds:schemaRef ds:uri="91f4223c-72d4-4e52-9076-bac37d1c8323"/>
    <ds:schemaRef ds:uri="http://schemas.microsoft.com/office/2006/documentManagement/types"/>
    <ds:schemaRef ds:uri="0c747369-06c1-46d5-8991-c2955fe00629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DD6E201-A043-4919-867E-BC40071729C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11601</TotalTime>
  <Words>833</Words>
  <Application>Microsoft Office PowerPoint</Application>
  <PresentationFormat>Panorámica</PresentationFormat>
  <Paragraphs>297</Paragraphs>
  <Slides>22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Arial Hebrew Scholar</vt:lpstr>
      <vt:lpstr>Calibri</vt:lpstr>
      <vt:lpstr>Calibri Light</vt:lpstr>
      <vt:lpstr>Franklin Gothic Demi</vt:lpstr>
      <vt:lpstr>Franklin Gothic Medium</vt:lpstr>
      <vt:lpstr>Tema de Office</vt:lpstr>
      <vt:lpstr>1_Tema de Office</vt:lpstr>
      <vt:lpstr>COFM2119- COFE2203 Equipo Bogotá-Centro Área: URR </vt:lpstr>
      <vt:lpstr>Presentación de PowerPoint</vt:lpstr>
      <vt:lpstr>Agenda de reunión</vt:lpstr>
      <vt:lpstr>Presentación de PowerPoint</vt:lpstr>
      <vt:lpstr>Presentación de PowerPoint</vt:lpstr>
      <vt:lpstr>Presentación de PowerPoint</vt:lpstr>
      <vt:lpstr>Presentación de PowerPoint</vt:lpstr>
      <vt:lpstr>Tutores Arando la Educación, Mandé – Urrao. CER Vásquez.</vt:lpstr>
      <vt:lpstr>Ana Merlín, estudiante Arando la Educación, Mandé – Urrao.</vt:lpstr>
      <vt:lpstr>Ricuras Mandeseñas, estudiantes Arando la Educación, Mandé – Urrao.</vt:lpstr>
      <vt:lpstr>Ana Merlín, estudiante Arando la Educación, Mandé – Urrao.</vt:lpstr>
      <vt:lpstr>Grados Arando la Educación – Llano Grande – Dabeiba. IE Madre Laura</vt:lpstr>
      <vt:lpstr>Grados Arando la Educación Mutatá – IER Inmaculada Caucheras</vt:lpstr>
      <vt:lpstr>Grados Arando la Educación Urrao – IE Jaiperá – CER Vásquez </vt:lpstr>
      <vt:lpstr>Centro de Interés Arando la Educación Dabeiba – IE Madre Laura</vt:lpstr>
      <vt:lpstr> NUEVO CONVENIO MEN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Mauricio Montoya</cp:lastModifiedBy>
  <cp:revision>303</cp:revision>
  <dcterms:created xsi:type="dcterms:W3CDTF">2018-12-12T16:12:35Z</dcterms:created>
  <dcterms:modified xsi:type="dcterms:W3CDTF">2022-03-08T20:47:57Z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lpwstr>83311600.0000000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