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69" r:id="rId6"/>
    <p:sldId id="312" r:id="rId7"/>
    <p:sldId id="364" r:id="rId8"/>
    <p:sldId id="347" r:id="rId9"/>
    <p:sldId id="356" r:id="rId10"/>
    <p:sldId id="358" r:id="rId11"/>
    <p:sldId id="363" r:id="rId12"/>
    <p:sldId id="349" r:id="rId13"/>
    <p:sldId id="360" r:id="rId14"/>
    <p:sldId id="352" r:id="rId15"/>
    <p:sldId id="359" r:id="rId16"/>
    <p:sldId id="261" r:id="rId1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94660"/>
  </p:normalViewPr>
  <p:slideViewPr>
    <p:cSldViewPr snapToGrid="0">
      <p:cViewPr varScale="1">
        <p:scale>
          <a:sx n="63" d="100"/>
          <a:sy n="63" d="100"/>
        </p:scale>
        <p:origin x="9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D7027-1FC1-ED11-C8F9-ABF0BD22D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08790FB4-7D8D-9A5E-D9DD-947DFF6A795D}"/>
              </a:ext>
            </a:extLst>
          </p:cNvPr>
          <p:cNvSpPr txBox="1">
            <a:spLocks/>
          </p:cNvSpPr>
          <p:nvPr/>
        </p:nvSpPr>
        <p:spPr>
          <a:xfrm>
            <a:off x="748990" y="702699"/>
            <a:ext cx="10678051" cy="6795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MX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r>
              <a:rPr lang="es-CO" sz="2000" b="1" dirty="0">
                <a:solidFill>
                  <a:srgbClr val="B43737"/>
                </a:solidFill>
              </a:rPr>
              <a:t>5. RESULTADOS CARACTERIZACIÓN NECESIDADES EDUCATIVAS</a:t>
            </a:r>
            <a:endParaRPr lang="es-CO" sz="20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48FA80F-095B-C2E6-9EAC-3FEC121899E5}"/>
              </a:ext>
            </a:extLst>
          </p:cNvPr>
          <p:cNvSpPr txBox="1"/>
          <p:nvPr/>
        </p:nvSpPr>
        <p:spPr>
          <a:xfrm>
            <a:off x="237195" y="2936760"/>
            <a:ext cx="2534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</a:rPr>
              <a:t>3% </a:t>
            </a:r>
            <a:r>
              <a:rPr lang="es-MX" sz="1400" dirty="0"/>
              <a:t>personas con discapacidad</a:t>
            </a:r>
          </a:p>
          <a:p>
            <a:pPr algn="ctr"/>
            <a:endParaRPr lang="es-MX" sz="1400" dirty="0"/>
          </a:p>
          <a:p>
            <a:pPr algn="ctr"/>
            <a:r>
              <a:rPr lang="es-MX" sz="1400" dirty="0"/>
              <a:t>4 PcD visual</a:t>
            </a:r>
          </a:p>
          <a:p>
            <a:pPr algn="ctr"/>
            <a:endParaRPr lang="es-MX" sz="1400" dirty="0"/>
          </a:p>
          <a:p>
            <a:pPr algn="ctr"/>
            <a:endParaRPr lang="es-MX" sz="1400" dirty="0"/>
          </a:p>
        </p:txBody>
      </p:sp>
      <p:pic>
        <p:nvPicPr>
          <p:cNvPr id="7" name="Gráfico 6" descr="Perfil de hombre con relleno sólido">
            <a:extLst>
              <a:ext uri="{FF2B5EF4-FFF2-40B4-BE49-F238E27FC236}">
                <a16:creationId xmlns:a16="http://schemas.microsoft.com/office/drawing/2014/main" id="{FAD548E0-8116-9929-04D2-B3E0C3F34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7244" y="1860976"/>
            <a:ext cx="849626" cy="849626"/>
          </a:xfrm>
          <a:prstGeom prst="rect">
            <a:avLst/>
          </a:prstGeom>
        </p:spPr>
      </p:pic>
      <p:pic>
        <p:nvPicPr>
          <p:cNvPr id="8" name="Gráfico 7" descr="Perfil de mujer con relleno sólido">
            <a:extLst>
              <a:ext uri="{FF2B5EF4-FFF2-40B4-BE49-F238E27FC236}">
                <a16:creationId xmlns:a16="http://schemas.microsoft.com/office/drawing/2014/main" id="{32773D1B-A254-BEDA-9164-A224058E76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43515" y="1870383"/>
            <a:ext cx="849626" cy="849626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37BAACFF-EA0A-183D-ACB7-AEEC1B7EC942}"/>
              </a:ext>
            </a:extLst>
          </p:cNvPr>
          <p:cNvSpPr/>
          <p:nvPr/>
        </p:nvSpPr>
        <p:spPr>
          <a:xfrm>
            <a:off x="11228970" y="205376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38%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(51)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1B09C4CB-259E-AB10-3573-A838FD79B293}"/>
              </a:ext>
            </a:extLst>
          </p:cNvPr>
          <p:cNvSpPr/>
          <p:nvPr/>
        </p:nvSpPr>
        <p:spPr>
          <a:xfrm>
            <a:off x="9493141" y="210191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62%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(84)</a:t>
            </a:r>
          </a:p>
        </p:txBody>
      </p:sp>
      <p:pic>
        <p:nvPicPr>
          <p:cNvPr id="11" name="Imagen 10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1B8DF21E-FB0B-7024-7F13-DD1E89345A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90" y="1733795"/>
            <a:ext cx="1628036" cy="1205764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A3D5EFC8-E229-48DB-2860-FE662A61EE8E}"/>
              </a:ext>
            </a:extLst>
          </p:cNvPr>
          <p:cNvSpPr txBox="1"/>
          <p:nvPr/>
        </p:nvSpPr>
        <p:spPr>
          <a:xfrm>
            <a:off x="8711808" y="4794034"/>
            <a:ext cx="33419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b="1" dirty="0"/>
              <a:t>Equipo implementador:</a:t>
            </a:r>
          </a:p>
          <a:p>
            <a:endParaRPr lang="es-MX" sz="1050" b="1" dirty="0"/>
          </a:p>
          <a:p>
            <a:r>
              <a:rPr lang="es-MX" sz="1050" dirty="0"/>
              <a:t>2 Enlaces Territoriales Educativos FUCEPAZ</a:t>
            </a:r>
          </a:p>
          <a:p>
            <a:r>
              <a:rPr lang="es-MX" sz="1050" dirty="0"/>
              <a:t>1 Líder Encuesta</a:t>
            </a:r>
          </a:p>
          <a:p>
            <a:r>
              <a:rPr lang="es-MX" sz="1050" dirty="0"/>
              <a:t>1 Coordinación nacional</a:t>
            </a:r>
          </a:p>
          <a:p>
            <a:r>
              <a:rPr lang="es-MX" sz="1050" dirty="0"/>
              <a:t>1 Apoyo logístico</a:t>
            </a:r>
          </a:p>
          <a:p>
            <a:r>
              <a:rPr lang="es-MX" sz="1050" dirty="0"/>
              <a:t>Apoyo NRC áreas y nacional</a:t>
            </a:r>
          </a:p>
          <a:p>
            <a:r>
              <a:rPr lang="es-MX" sz="1050" dirty="0"/>
              <a:t>Respaldo líderes comunitarios en territorio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A3469A96-0BC1-43FA-68DF-CC57FA9FEAF5}"/>
              </a:ext>
            </a:extLst>
          </p:cNvPr>
          <p:cNvSpPr/>
          <p:nvPr/>
        </p:nvSpPr>
        <p:spPr>
          <a:xfrm>
            <a:off x="3974000" y="4743290"/>
            <a:ext cx="3510311" cy="1158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>
                <a:solidFill>
                  <a:schemeClr val="tx1"/>
                </a:solidFill>
              </a:rPr>
              <a:t>Grupos etarios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15%</a:t>
            </a:r>
            <a:r>
              <a:rPr lang="es-CO" sz="1100" b="1" dirty="0">
                <a:solidFill>
                  <a:schemeClr val="tx1"/>
                </a:solidFill>
              </a:rPr>
              <a:t> jóvenes </a:t>
            </a:r>
            <a:r>
              <a:rPr lang="es-CO" sz="1100" dirty="0">
                <a:solidFill>
                  <a:schemeClr val="tx1"/>
                </a:solidFill>
              </a:rPr>
              <a:t>de 14 a 28 años</a:t>
            </a:r>
          </a:p>
          <a:p>
            <a:pPr algn="ctr"/>
            <a:endParaRPr lang="es-CO" sz="11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64%</a:t>
            </a:r>
            <a:r>
              <a:rPr lang="es-CO" sz="1100" b="1" dirty="0">
                <a:solidFill>
                  <a:schemeClr val="tx1"/>
                </a:solidFill>
              </a:rPr>
              <a:t> adultos </a:t>
            </a:r>
            <a:r>
              <a:rPr lang="es-CO" sz="1100" dirty="0">
                <a:solidFill>
                  <a:schemeClr val="tx1"/>
                </a:solidFill>
              </a:rPr>
              <a:t>de 29 a 59 años</a:t>
            </a:r>
          </a:p>
          <a:p>
            <a:pPr algn="ctr"/>
            <a:endParaRPr lang="es-CO" sz="1100" b="1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21%</a:t>
            </a:r>
            <a:r>
              <a:rPr lang="es-CO" sz="1100" b="1" dirty="0">
                <a:solidFill>
                  <a:schemeClr val="tx1"/>
                </a:solidFill>
              </a:rPr>
              <a:t> personas mayores </a:t>
            </a:r>
            <a:r>
              <a:rPr lang="es-CO" sz="1100" dirty="0">
                <a:solidFill>
                  <a:schemeClr val="tx1"/>
                </a:solidFill>
              </a:rPr>
              <a:t>de 60 años en adelante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21522F2-9625-9E82-176D-F87D9EBD110B}"/>
              </a:ext>
            </a:extLst>
          </p:cNvPr>
          <p:cNvSpPr txBox="1"/>
          <p:nvPr/>
        </p:nvSpPr>
        <p:spPr>
          <a:xfrm>
            <a:off x="8814473" y="2976649"/>
            <a:ext cx="31403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Principales causas desescolaridad:</a:t>
            </a:r>
          </a:p>
          <a:p>
            <a:endParaRPr lang="es-MX" sz="1200" b="1" dirty="0"/>
          </a:p>
          <a:p>
            <a:r>
              <a:rPr lang="es-MX" sz="1200" dirty="0"/>
              <a:t>60% problemas económicos</a:t>
            </a:r>
          </a:p>
          <a:p>
            <a:r>
              <a:rPr lang="es-MX" sz="1200" dirty="0"/>
              <a:t>10% Extraedad</a:t>
            </a:r>
          </a:p>
          <a:p>
            <a:r>
              <a:rPr lang="es-MX" sz="1200" dirty="0"/>
              <a:t>9% No interés familiar</a:t>
            </a:r>
          </a:p>
          <a:p>
            <a:r>
              <a:rPr lang="es-MX" sz="1200" dirty="0"/>
              <a:t>7% Inseguridad/violencia</a:t>
            </a:r>
          </a:p>
          <a:p>
            <a:r>
              <a:rPr lang="es-MX" sz="1200" dirty="0"/>
              <a:t>5% Desplazamiento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09BC1CFB-785F-73BE-6841-2BE947F5CCB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"/>
          <a:stretch/>
        </p:blipFill>
        <p:spPr>
          <a:xfrm>
            <a:off x="0" y="4226611"/>
            <a:ext cx="3871442" cy="2345716"/>
          </a:xfrm>
          <a:prstGeom prst="rect">
            <a:avLst/>
          </a:prstGeom>
        </p:spPr>
      </p:pic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C05A3599-36B6-D2CE-91F7-ADCB72722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502486"/>
              </p:ext>
            </p:extLst>
          </p:nvPr>
        </p:nvGraphicFramePr>
        <p:xfrm>
          <a:off x="3054342" y="1461021"/>
          <a:ext cx="5007550" cy="2244090"/>
        </p:xfrm>
        <a:graphic>
          <a:graphicData uri="http://schemas.openxmlformats.org/drawingml/2006/table">
            <a:tbl>
              <a:tblPr/>
              <a:tblGrid>
                <a:gridCol w="1004262">
                  <a:extLst>
                    <a:ext uri="{9D8B030D-6E8A-4147-A177-3AD203B41FA5}">
                      <a16:colId xmlns:a16="http://schemas.microsoft.com/office/drawing/2014/main" val="1237667449"/>
                    </a:ext>
                  </a:extLst>
                </a:gridCol>
                <a:gridCol w="1141831">
                  <a:extLst>
                    <a:ext uri="{9D8B030D-6E8A-4147-A177-3AD203B41FA5}">
                      <a16:colId xmlns:a16="http://schemas.microsoft.com/office/drawing/2014/main" val="1641615326"/>
                    </a:ext>
                  </a:extLst>
                </a:gridCol>
                <a:gridCol w="1059289">
                  <a:extLst>
                    <a:ext uri="{9D8B030D-6E8A-4147-A177-3AD203B41FA5}">
                      <a16:colId xmlns:a16="http://schemas.microsoft.com/office/drawing/2014/main" val="2069326645"/>
                    </a:ext>
                  </a:extLst>
                </a:gridCol>
                <a:gridCol w="1802168">
                  <a:extLst>
                    <a:ext uri="{9D8B030D-6E8A-4147-A177-3AD203B41FA5}">
                      <a16:colId xmlns:a16="http://schemas.microsoft.com/office/drawing/2014/main" val="3046109217"/>
                    </a:ext>
                  </a:extLst>
                </a:gridCol>
              </a:tblGrid>
              <a:tr h="177959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CAUCA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30164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HOGARES CARACTERIZADOS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PERSONAS IDENTIFICADAS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231840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Caldono (</a:t>
                      </a:r>
                      <a:r>
                        <a:rPr lang="es-CO" sz="1100" b="1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ptos Narrow" panose="020B0004020202020204" pitchFamily="34" charset="0"/>
                        </a:rPr>
                        <a:t>111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) y Patía (</a:t>
                      </a:r>
                      <a:r>
                        <a:rPr lang="es-CO" sz="1100" b="1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CALDONO 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Porvenir (30),</a:t>
                      </a: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San José (21), Altamira (19) y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Anldalucía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(11), San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Antonoino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San Pedro,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Quinchaya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El Palmar, Loma Larga, ETCR.</a:t>
                      </a: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PATÍA: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C. El Estrecho (12), La Barca, Lomitas,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Mamaconde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El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Popayal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El Cedro y El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Vigol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.</a:t>
                      </a: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699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6250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A3D5-D66D-3295-7F55-5AD1FC92C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F5BD5B-C909-228A-A8F9-9BF1D572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220" y="898513"/>
            <a:ext cx="8102379" cy="660731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6. RETOS Y DIFICULTADES EN LA IMPLEMENTACIÓN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E01D542-EDDC-B66C-EDCD-070BA8256807}"/>
              </a:ext>
            </a:extLst>
          </p:cNvPr>
          <p:cNvSpPr/>
          <p:nvPr/>
        </p:nvSpPr>
        <p:spPr>
          <a:xfrm>
            <a:off x="1984050" y="2522654"/>
            <a:ext cx="4329285" cy="34368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chemeClr val="tx1"/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Cambio en la planta docente y directivos docentes 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Incidentes de seguridad </a:t>
            </a: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rgbClr val="FF0000"/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6C94037-C473-97AF-DA33-7E87CBE73AAA}"/>
              </a:ext>
            </a:extLst>
          </p:cNvPr>
          <p:cNvSpPr txBox="1"/>
          <p:nvPr/>
        </p:nvSpPr>
        <p:spPr>
          <a:xfrm>
            <a:off x="3467163" y="2298738"/>
            <a:ext cx="2731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RETOS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8F5AA8-7EEF-1C2C-4749-97D753217A34}"/>
              </a:ext>
            </a:extLst>
          </p:cNvPr>
          <p:cNvSpPr txBox="1"/>
          <p:nvPr/>
        </p:nvSpPr>
        <p:spPr>
          <a:xfrm>
            <a:off x="7246216" y="2414361"/>
            <a:ext cx="2391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DIFICULTADES</a:t>
            </a:r>
            <a:endParaRPr lang="es-CO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21ED6F9-8FCE-8680-714E-B9E88CB7BB4E}"/>
              </a:ext>
            </a:extLst>
          </p:cNvPr>
          <p:cNvSpPr/>
          <p:nvPr/>
        </p:nvSpPr>
        <p:spPr>
          <a:xfrm>
            <a:off x="6346002" y="2414361"/>
            <a:ext cx="3637153" cy="2687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Movilidad de SAE y estudiantes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Conectividad en territorio </a:t>
            </a: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765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1B985-7B00-B1E6-53FB-7C3C9EB5D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BBA34-E2AB-2511-F86D-5029874A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4144" y="1184109"/>
            <a:ext cx="4786537" cy="979997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4900" b="1" dirty="0">
                <a:solidFill>
                  <a:srgbClr val="B43737"/>
                </a:solidFill>
              </a:rPr>
            </a:br>
            <a:r>
              <a:rPr lang="es-CO" sz="3600" b="1" dirty="0">
                <a:solidFill>
                  <a:srgbClr val="B43737"/>
                </a:solidFill>
              </a:rPr>
              <a:t>ESPACIO DE </a:t>
            </a:r>
            <a:br>
              <a:rPr lang="es-CO" sz="3600" b="1" dirty="0">
                <a:solidFill>
                  <a:srgbClr val="B43737"/>
                </a:solidFill>
              </a:rPr>
            </a:br>
            <a:r>
              <a:rPr lang="es-MX" sz="3600" b="1" dirty="0">
                <a:solidFill>
                  <a:srgbClr val="B43737"/>
                </a:solidFill>
              </a:rPr>
              <a:t>PREGUNTAS</a:t>
            </a:r>
            <a:endParaRPr lang="es-CO" sz="5300" dirty="0"/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076A08A5-38B0-AAF2-DB17-377B186F8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274" y="1184109"/>
            <a:ext cx="3047713" cy="3047713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00DD4BF-A43A-7EE0-3192-249D0415DE5A}"/>
              </a:ext>
            </a:extLst>
          </p:cNvPr>
          <p:cNvSpPr txBox="1">
            <a:spLocks/>
          </p:cNvSpPr>
          <p:nvPr/>
        </p:nvSpPr>
        <p:spPr>
          <a:xfrm>
            <a:off x="5643018" y="2927372"/>
            <a:ext cx="3075632" cy="849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14400" b="1" dirty="0">
                <a:solidFill>
                  <a:srgbClr val="B43737"/>
                </a:solidFill>
              </a:rPr>
            </a:br>
            <a:r>
              <a:rPr lang="es-CO" sz="14400" b="1" dirty="0">
                <a:solidFill>
                  <a:srgbClr val="B43737"/>
                </a:solidFill>
              </a:rPr>
              <a:t>ACUERDOS</a:t>
            </a:r>
            <a:endParaRPr lang="es-CO" sz="5300" dirty="0"/>
          </a:p>
        </p:txBody>
      </p:sp>
      <p:pic>
        <p:nvPicPr>
          <p:cNvPr id="9" name="Gráfico 8" descr="Chateo con relleno sólido">
            <a:extLst>
              <a:ext uri="{FF2B5EF4-FFF2-40B4-BE49-F238E27FC236}">
                <a16:creationId xmlns:a16="http://schemas.microsoft.com/office/drawing/2014/main" id="{DA101069-FC5F-27D9-8A7F-11ECA208E1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2524" y="2707965"/>
            <a:ext cx="736925" cy="7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8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808" y="1846771"/>
            <a:ext cx="7299325" cy="702297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chemeClr val="bg1">
                    <a:lumMod val="50000"/>
                  </a:schemeClr>
                </a:solidFill>
              </a:rPr>
              <a:t>AGENDA</a:t>
            </a:r>
            <a:endParaRPr lang="es-CO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98695" y="2686936"/>
            <a:ext cx="10864850" cy="2998247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buAutoNum type="arabicPeriod"/>
            </a:pPr>
            <a:r>
              <a:rPr lang="es-MX" dirty="0"/>
              <a:t>Saludo y presentación de participantes.</a:t>
            </a:r>
            <a:endParaRPr lang="es-CO" dirty="0"/>
          </a:p>
          <a:p>
            <a:pPr marL="457200" indent="-457200" algn="just">
              <a:buAutoNum type="arabicPeriod"/>
            </a:pPr>
            <a:r>
              <a:rPr lang="es-MX" dirty="0"/>
              <a:t>Síntesis avances/resultados del Convenio en territorio.</a:t>
            </a:r>
          </a:p>
          <a:p>
            <a:pPr marL="457200" indent="-457200" algn="just">
              <a:buAutoNum type="arabicPeriod"/>
            </a:pPr>
            <a:r>
              <a:rPr lang="es-MX" dirty="0"/>
              <a:t>Acciones de sostenibilidad</a:t>
            </a:r>
          </a:p>
          <a:p>
            <a:pPr marL="457200" indent="-457200" algn="just">
              <a:buAutoNum type="arabicPeriod"/>
            </a:pPr>
            <a:r>
              <a:rPr lang="es-MX" dirty="0"/>
              <a:t>Proceso de articulación MEF en PEI de las I.E.</a:t>
            </a:r>
          </a:p>
          <a:p>
            <a:pPr marL="457200" indent="-457200" algn="just">
              <a:buAutoNum type="arabicPeriod"/>
            </a:pPr>
            <a:r>
              <a:rPr lang="es-MX" dirty="0"/>
              <a:t>Resultados de caracterización FUCEPAZ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Retos y dificultades en la implementación</a:t>
            </a:r>
          </a:p>
          <a:p>
            <a:pPr marL="457200" indent="-457200" algn="just">
              <a:buAutoNum type="arabicPeriod"/>
            </a:pPr>
            <a:r>
              <a:rPr lang="es-MX" dirty="0"/>
              <a:t>Espacio de preguntas</a:t>
            </a:r>
          </a:p>
          <a:p>
            <a:pPr marL="457200" indent="-457200" algn="just">
              <a:buAutoNum type="arabicPeriod"/>
            </a:pPr>
            <a:r>
              <a:rPr lang="es-MX" dirty="0"/>
              <a:t>Acuerdos</a:t>
            </a:r>
          </a:p>
          <a:p>
            <a:pPr marL="457200" indent="-457200" algn="just">
              <a:buAutoNum type="arabicPeriod"/>
            </a:pPr>
            <a:r>
              <a:rPr lang="es-MX" dirty="0"/>
              <a:t>Cierre</a:t>
            </a:r>
          </a:p>
          <a:p>
            <a:pPr marL="457200" indent="-457200" algn="just">
              <a:buAutoNum type="arabicPeriod"/>
            </a:pPr>
            <a:endParaRPr lang="es-MX" dirty="0"/>
          </a:p>
          <a:p>
            <a:pPr algn="just"/>
            <a:endParaRPr lang="es-MX" dirty="0"/>
          </a:p>
          <a:p>
            <a:pPr marL="457200" indent="-457200" algn="just">
              <a:buAutoNum type="arabicPeriod"/>
            </a:pPr>
            <a:endParaRPr lang="es-MX" dirty="0"/>
          </a:p>
          <a:p>
            <a:pPr marL="457200" indent="-457200" algn="just">
              <a:buAutoNum type="arabicPeriod"/>
            </a:pPr>
            <a:endParaRPr lang="es-CO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0464DB-8997-49F5-3620-1B4531DDB2D0}"/>
              </a:ext>
            </a:extLst>
          </p:cNvPr>
          <p:cNvSpPr txBox="1">
            <a:spLocks/>
          </p:cNvSpPr>
          <p:nvPr/>
        </p:nvSpPr>
        <p:spPr>
          <a:xfrm>
            <a:off x="1823557" y="851274"/>
            <a:ext cx="8251825" cy="11001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b="1" dirty="0">
                <a:solidFill>
                  <a:srgbClr val="B43737"/>
                </a:solidFill>
              </a:rPr>
              <a:t>Socialización avances y retos Arando la Educación</a:t>
            </a:r>
            <a:endParaRPr lang="es-ES" sz="4000" b="1" dirty="0">
              <a:solidFill>
                <a:srgbClr val="B43737"/>
              </a:solidFill>
            </a:endParaRPr>
          </a:p>
          <a:p>
            <a:pPr algn="ctr"/>
            <a:endParaRPr lang="es-ES" sz="4000" b="1" dirty="0">
              <a:solidFill>
                <a:srgbClr val="B43737"/>
              </a:solidFill>
            </a:endParaRPr>
          </a:p>
          <a:p>
            <a:pPr algn="ctr"/>
            <a:r>
              <a:rPr lang="es-ES" sz="2800" b="1" dirty="0">
                <a:solidFill>
                  <a:srgbClr val="B43737"/>
                </a:solidFill>
              </a:rPr>
              <a:t>12 de marzo de 2024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1983272" y="246824"/>
            <a:ext cx="8016647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2. SÍNTESIS AVANCES/RESULTADOS DEL CONVENIO EN TERRITORIO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CORTE 29 FEBRERO 2024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DC2D229-67C0-F361-254F-FB2B0D479816}"/>
              </a:ext>
            </a:extLst>
          </p:cNvPr>
          <p:cNvSpPr/>
          <p:nvPr/>
        </p:nvSpPr>
        <p:spPr>
          <a:xfrm>
            <a:off x="841840" y="5588598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Matricula </a:t>
            </a:r>
          </a:p>
          <a:p>
            <a:pPr algn="ctr"/>
            <a:r>
              <a:rPr lang="es-CO" sz="1600" dirty="0">
                <a:solidFill>
                  <a:schemeClr val="tx1"/>
                </a:solidFill>
              </a:rPr>
              <a:t>93 %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1E759CD-EDD7-496F-F196-3EBB7F747579}"/>
              </a:ext>
            </a:extLst>
          </p:cNvPr>
          <p:cNvSpPr/>
          <p:nvPr/>
        </p:nvSpPr>
        <p:spPr>
          <a:xfrm>
            <a:off x="3113777" y="5202027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Deserción </a:t>
            </a:r>
          </a:p>
          <a:p>
            <a:pPr algn="ctr"/>
            <a:r>
              <a:rPr lang="es-CO" sz="1600" dirty="0">
                <a:solidFill>
                  <a:schemeClr val="tx1"/>
                </a:solidFill>
              </a:rPr>
              <a:t>3%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A1602F7-1292-20AA-0749-C03E43BBE04E}"/>
              </a:ext>
            </a:extLst>
          </p:cNvPr>
          <p:cNvSpPr/>
          <p:nvPr/>
        </p:nvSpPr>
        <p:spPr>
          <a:xfrm>
            <a:off x="5336745" y="5151823"/>
            <a:ext cx="1801870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Aprobados </a:t>
            </a:r>
          </a:p>
          <a:p>
            <a:pPr algn="ctr"/>
            <a:r>
              <a:rPr lang="es-CO" sz="1600" dirty="0">
                <a:solidFill>
                  <a:schemeClr val="tx1"/>
                </a:solidFill>
              </a:rPr>
              <a:t>93% 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E5C2F1C9-C2F8-A0B4-ABCB-AEEA4418BE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120496"/>
              </p:ext>
            </p:extLst>
          </p:nvPr>
        </p:nvGraphicFramePr>
        <p:xfrm>
          <a:off x="489784" y="1463534"/>
          <a:ext cx="9458576" cy="1086496"/>
        </p:xfrm>
        <a:graphic>
          <a:graphicData uri="http://schemas.openxmlformats.org/drawingml/2006/table">
            <a:tbl>
              <a:tblPr/>
              <a:tblGrid>
                <a:gridCol w="1219985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768171">
                  <a:extLst>
                    <a:ext uri="{9D8B030D-6E8A-4147-A177-3AD203B41FA5}">
                      <a16:colId xmlns:a16="http://schemas.microsoft.com/office/drawing/2014/main" val="43384489"/>
                    </a:ext>
                  </a:extLst>
                </a:gridCol>
                <a:gridCol w="868524">
                  <a:extLst>
                    <a:ext uri="{9D8B030D-6E8A-4147-A177-3AD203B41FA5}">
                      <a16:colId xmlns:a16="http://schemas.microsoft.com/office/drawing/2014/main" val="550173758"/>
                    </a:ext>
                  </a:extLst>
                </a:gridCol>
                <a:gridCol w="829495">
                  <a:extLst>
                    <a:ext uri="{9D8B030D-6E8A-4147-A177-3AD203B41FA5}">
                      <a16:colId xmlns:a16="http://schemas.microsoft.com/office/drawing/2014/main" val="2287865406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078364932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899382142"/>
                    </a:ext>
                  </a:extLst>
                </a:gridCol>
                <a:gridCol w="650240">
                  <a:extLst>
                    <a:ext uri="{9D8B030D-6E8A-4147-A177-3AD203B41FA5}">
                      <a16:colId xmlns:a16="http://schemas.microsoft.com/office/drawing/2014/main" val="123662236"/>
                    </a:ext>
                  </a:extLst>
                </a:gridCol>
                <a:gridCol w="690880">
                  <a:extLst>
                    <a:ext uri="{9D8B030D-6E8A-4147-A177-3AD203B41FA5}">
                      <a16:colId xmlns:a16="http://schemas.microsoft.com/office/drawing/2014/main" val="1680909542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4073227969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val="3490899083"/>
                    </a:ext>
                  </a:extLst>
                </a:gridCol>
                <a:gridCol w="807136">
                  <a:extLst>
                    <a:ext uri="{9D8B030D-6E8A-4147-A177-3AD203B41FA5}">
                      <a16:colId xmlns:a16="http://schemas.microsoft.com/office/drawing/2014/main" val="4287688037"/>
                    </a:ext>
                  </a:extLst>
                </a:gridCol>
                <a:gridCol w="891105">
                  <a:extLst>
                    <a:ext uri="{9D8B030D-6E8A-4147-A177-3AD203B41FA5}">
                      <a16:colId xmlns:a16="http://schemas.microsoft.com/office/drawing/2014/main" val="808637531"/>
                    </a:ext>
                  </a:extLst>
                </a:gridCol>
              </a:tblGrid>
              <a:tr h="73654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Matriculados y desertaron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Aprobados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 versus matrícula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Asistencia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Cartillas, módulos, guías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ETCR/NAR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CAUCA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  <a:r>
                        <a:rPr lang="es-CO" sz="1100" b="0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     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</a:tbl>
          </a:graphicData>
        </a:graphic>
      </p:graphicFrame>
      <p:pic>
        <p:nvPicPr>
          <p:cNvPr id="25" name="Gráfico 24" descr="Escena suburbana contorno">
            <a:extLst>
              <a:ext uri="{FF2B5EF4-FFF2-40B4-BE49-F238E27FC236}">
                <a16:creationId xmlns:a16="http://schemas.microsoft.com/office/drawing/2014/main" id="{52513890-F526-F79E-AE96-36F514232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84865" y="4536059"/>
            <a:ext cx="1538377" cy="1538377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0DA7F940-5E03-7F1C-7725-D3A097CBF5DB}"/>
              </a:ext>
            </a:extLst>
          </p:cNvPr>
          <p:cNvSpPr/>
          <p:nvPr/>
        </p:nvSpPr>
        <p:spPr>
          <a:xfrm>
            <a:off x="8985597" y="6093565"/>
            <a:ext cx="3035762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3 Instituciones Educativas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09DF360-1004-C5E3-DA17-44052425BC14}"/>
              </a:ext>
            </a:extLst>
          </p:cNvPr>
          <p:cNvSpPr/>
          <p:nvPr/>
        </p:nvSpPr>
        <p:spPr>
          <a:xfrm>
            <a:off x="7604549" y="5151823"/>
            <a:ext cx="2307391" cy="801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Graduados bachilleres </a:t>
            </a:r>
          </a:p>
          <a:p>
            <a:pPr algn="ctr"/>
            <a:r>
              <a:rPr lang="es-CO" sz="1600" dirty="0">
                <a:solidFill>
                  <a:schemeClr val="tx1"/>
                </a:solidFill>
              </a:rPr>
              <a:t>90% 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37/41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B68DAA79-F78E-E020-E20A-BFAEA0C510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489831"/>
              </p:ext>
            </p:extLst>
          </p:nvPr>
        </p:nvGraphicFramePr>
        <p:xfrm>
          <a:off x="399668" y="2893149"/>
          <a:ext cx="9347239" cy="1775913"/>
        </p:xfrm>
        <a:graphic>
          <a:graphicData uri="http://schemas.openxmlformats.org/drawingml/2006/table">
            <a:tbl>
              <a:tblPr/>
              <a:tblGrid>
                <a:gridCol w="1108133">
                  <a:extLst>
                    <a:ext uri="{9D8B030D-6E8A-4147-A177-3AD203B41FA5}">
                      <a16:colId xmlns:a16="http://schemas.microsoft.com/office/drawing/2014/main" val="494499709"/>
                    </a:ext>
                  </a:extLst>
                </a:gridCol>
                <a:gridCol w="1493065">
                  <a:extLst>
                    <a:ext uri="{9D8B030D-6E8A-4147-A177-3AD203B41FA5}">
                      <a16:colId xmlns:a16="http://schemas.microsoft.com/office/drawing/2014/main" val="775471767"/>
                    </a:ext>
                  </a:extLst>
                </a:gridCol>
                <a:gridCol w="1469735">
                  <a:extLst>
                    <a:ext uri="{9D8B030D-6E8A-4147-A177-3AD203B41FA5}">
                      <a16:colId xmlns:a16="http://schemas.microsoft.com/office/drawing/2014/main" val="4290217164"/>
                    </a:ext>
                  </a:extLst>
                </a:gridCol>
                <a:gridCol w="828185">
                  <a:extLst>
                    <a:ext uri="{9D8B030D-6E8A-4147-A177-3AD203B41FA5}">
                      <a16:colId xmlns:a16="http://schemas.microsoft.com/office/drawing/2014/main" val="1897103633"/>
                    </a:ext>
                  </a:extLst>
                </a:gridCol>
                <a:gridCol w="629886">
                  <a:extLst>
                    <a:ext uri="{9D8B030D-6E8A-4147-A177-3AD203B41FA5}">
                      <a16:colId xmlns:a16="http://schemas.microsoft.com/office/drawing/2014/main" val="590160746"/>
                    </a:ext>
                  </a:extLst>
                </a:gridCol>
                <a:gridCol w="553408">
                  <a:extLst>
                    <a:ext uri="{9D8B030D-6E8A-4147-A177-3AD203B41FA5}">
                      <a16:colId xmlns:a16="http://schemas.microsoft.com/office/drawing/2014/main" val="491961662"/>
                    </a:ext>
                  </a:extLst>
                </a:gridCol>
                <a:gridCol w="616973">
                  <a:extLst>
                    <a:ext uri="{9D8B030D-6E8A-4147-A177-3AD203B41FA5}">
                      <a16:colId xmlns:a16="http://schemas.microsoft.com/office/drawing/2014/main" val="3164781117"/>
                    </a:ext>
                  </a:extLst>
                </a:gridCol>
                <a:gridCol w="501576">
                  <a:extLst>
                    <a:ext uri="{9D8B030D-6E8A-4147-A177-3AD203B41FA5}">
                      <a16:colId xmlns:a16="http://schemas.microsoft.com/office/drawing/2014/main" val="599282050"/>
                    </a:ext>
                  </a:extLst>
                </a:gridCol>
                <a:gridCol w="548234">
                  <a:extLst>
                    <a:ext uri="{9D8B030D-6E8A-4147-A177-3AD203B41FA5}">
                      <a16:colId xmlns:a16="http://schemas.microsoft.com/office/drawing/2014/main" val="671862356"/>
                    </a:ext>
                  </a:extLst>
                </a:gridCol>
                <a:gridCol w="548234">
                  <a:extLst>
                    <a:ext uri="{9D8B030D-6E8A-4147-A177-3AD203B41FA5}">
                      <a16:colId xmlns:a16="http://schemas.microsoft.com/office/drawing/2014/main" val="4201135991"/>
                    </a:ext>
                  </a:extLst>
                </a:gridCol>
                <a:gridCol w="501576">
                  <a:extLst>
                    <a:ext uri="{9D8B030D-6E8A-4147-A177-3AD203B41FA5}">
                      <a16:colId xmlns:a16="http://schemas.microsoft.com/office/drawing/2014/main" val="778183006"/>
                    </a:ext>
                  </a:extLst>
                </a:gridCol>
                <a:gridCol w="548234">
                  <a:extLst>
                    <a:ext uri="{9D8B030D-6E8A-4147-A177-3AD203B41FA5}">
                      <a16:colId xmlns:a16="http://schemas.microsoft.com/office/drawing/2014/main" val="2521480690"/>
                    </a:ext>
                  </a:extLst>
                </a:gridCol>
              </a:tblGrid>
              <a:tr h="1731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Matrícula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SITUACIÓN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073282"/>
                  </a:ext>
                </a:extLst>
              </a:tr>
              <a:tr h="33243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PER</a:t>
                      </a:r>
                    </a:p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COMUNIDAD ALEDAÑA</a:t>
                      </a:r>
                    </a:p>
                    <a:p>
                      <a:pPr algn="ctr" fontAlgn="ctr"/>
                      <a:r>
                        <a:rPr lang="es-CO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8253136"/>
                  </a:ext>
                </a:extLst>
              </a:tr>
              <a:tr h="28098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Buenos Aires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CARLOS PATIÑO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La Nueva Esperanza, INEDANE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2627608"/>
                  </a:ext>
                </a:extLst>
              </a:tr>
              <a:tr h="28098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Caldono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CARLOS PERDOMO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Monterrendo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286566"/>
                  </a:ext>
                </a:extLst>
              </a:tr>
              <a:tr h="1783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Patía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ALDEMAR GALÁN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de Desarrollo Rural - INEDER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085711"/>
                  </a:ext>
                </a:extLst>
              </a:tr>
              <a:tr h="37975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TOTAL, CAUCA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989649"/>
                  </a:ext>
                </a:extLst>
              </a:tr>
            </a:tbl>
          </a:graphicData>
        </a:graphic>
      </p:graphicFrame>
      <p:pic>
        <p:nvPicPr>
          <p:cNvPr id="7" name="Gráfico 6" descr="Perfil de hombre con relleno sólido">
            <a:extLst>
              <a:ext uri="{FF2B5EF4-FFF2-40B4-BE49-F238E27FC236}">
                <a16:creationId xmlns:a16="http://schemas.microsoft.com/office/drawing/2014/main" id="{B70C1CFC-81A3-C5CA-F90E-1FE0FFB882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23251" y="1110746"/>
            <a:ext cx="509336" cy="509336"/>
          </a:xfrm>
          <a:prstGeom prst="rect">
            <a:avLst/>
          </a:prstGeom>
        </p:spPr>
      </p:pic>
      <p:pic>
        <p:nvPicPr>
          <p:cNvPr id="9" name="Gráfico 8" descr="Perfil de mujer con relleno sólido">
            <a:extLst>
              <a:ext uri="{FF2B5EF4-FFF2-40B4-BE49-F238E27FC236}">
                <a16:creationId xmlns:a16="http://schemas.microsoft.com/office/drawing/2014/main" id="{39637AD6-D3BD-5DEA-A68F-834FF3D7DB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16411" y="1135040"/>
            <a:ext cx="509336" cy="509336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B7CFA562-FB1F-25F3-FB3A-4F170DABEBD6}"/>
              </a:ext>
            </a:extLst>
          </p:cNvPr>
          <p:cNvSpPr/>
          <p:nvPr/>
        </p:nvSpPr>
        <p:spPr>
          <a:xfrm>
            <a:off x="10503478" y="1217202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40%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C13F7F78-98CA-F134-70F8-04A215C0C3F2}"/>
              </a:ext>
            </a:extLst>
          </p:cNvPr>
          <p:cNvSpPr/>
          <p:nvPr/>
        </p:nvSpPr>
        <p:spPr>
          <a:xfrm>
            <a:off x="11525401" y="120185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60%</a:t>
            </a:r>
          </a:p>
        </p:txBody>
      </p:sp>
    </p:spTree>
    <p:extLst>
      <p:ext uri="{BB962C8B-B14F-4D97-AF65-F5344CB8AC3E}">
        <p14:creationId xmlns:p14="http://schemas.microsoft.com/office/powerpoint/2010/main" val="227469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7AC1B-0CBF-9906-5738-BC09326FC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4CB7A-96B9-5FA1-F6C3-2B9B68604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326" y="345857"/>
            <a:ext cx="7174737" cy="307777"/>
          </a:xfrm>
        </p:spPr>
        <p:txBody>
          <a:bodyPr>
            <a:noAutofit/>
          </a:bodyPr>
          <a:lstStyle/>
          <a:p>
            <a:pPr algn="ctr"/>
            <a:br>
              <a:rPr lang="es-CO" sz="2800" b="1" dirty="0">
                <a:solidFill>
                  <a:srgbClr val="B43737"/>
                </a:solidFill>
              </a:rPr>
            </a:br>
            <a:br>
              <a:rPr lang="es-CO" sz="2800" b="1" dirty="0">
                <a:solidFill>
                  <a:srgbClr val="B43737"/>
                </a:solidFill>
              </a:rPr>
            </a:br>
            <a:br>
              <a:rPr lang="es-CO" sz="2800" b="1" dirty="0">
                <a:solidFill>
                  <a:srgbClr val="B43737"/>
                </a:solidFill>
              </a:rPr>
            </a:br>
            <a:br>
              <a:rPr lang="es-CO" sz="2800" b="1" dirty="0">
                <a:solidFill>
                  <a:srgbClr val="B43737"/>
                </a:solidFill>
              </a:rPr>
            </a:br>
            <a:br>
              <a:rPr lang="es-CO" sz="2800" b="1" dirty="0">
                <a:solidFill>
                  <a:srgbClr val="B43737"/>
                </a:solidFill>
              </a:rPr>
            </a:br>
            <a:br>
              <a:rPr lang="es-CO" sz="2800" b="1" dirty="0">
                <a:solidFill>
                  <a:srgbClr val="B43737"/>
                </a:solidFill>
              </a:rPr>
            </a:br>
            <a:br>
              <a:rPr lang="es-CO" sz="2800" b="1" dirty="0">
                <a:solidFill>
                  <a:srgbClr val="B43737"/>
                </a:solidFill>
              </a:rPr>
            </a:br>
            <a:r>
              <a:rPr lang="es-CO" sz="2400" b="1" dirty="0">
                <a:solidFill>
                  <a:srgbClr val="B43737"/>
                </a:solidFill>
              </a:rPr>
              <a:t>Permanencia, intermitencia y deserción</a:t>
            </a:r>
            <a:endParaRPr lang="es-CO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7BF1B0D-6CDD-F8F5-879E-5CD9A5550990}"/>
              </a:ext>
            </a:extLst>
          </p:cNvPr>
          <p:cNvSpPr/>
          <p:nvPr/>
        </p:nvSpPr>
        <p:spPr>
          <a:xfrm>
            <a:off x="348841" y="1516509"/>
            <a:ext cx="1192090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3% deserción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6D8660-644B-171B-D418-57ACD7CF1476}"/>
              </a:ext>
            </a:extLst>
          </p:cNvPr>
          <p:cNvGrpSpPr/>
          <p:nvPr/>
        </p:nvGrpSpPr>
        <p:grpSpPr>
          <a:xfrm>
            <a:off x="353182" y="2108677"/>
            <a:ext cx="1192090" cy="998403"/>
            <a:chOff x="618226" y="2403267"/>
            <a:chExt cx="1935720" cy="1440896"/>
          </a:xfrm>
        </p:grpSpPr>
        <p:pic>
          <p:nvPicPr>
            <p:cNvPr id="13" name="Gráfico 12" descr="Perfil de hombre con relleno sólido">
              <a:extLst>
                <a:ext uri="{FF2B5EF4-FFF2-40B4-BE49-F238E27FC236}">
                  <a16:creationId xmlns:a16="http://schemas.microsoft.com/office/drawing/2014/main" id="{00A46936-26EE-3CE6-B701-6A6C0DCC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8226" y="2403267"/>
              <a:ext cx="762000" cy="762000"/>
            </a:xfrm>
            <a:prstGeom prst="rect">
              <a:avLst/>
            </a:prstGeom>
          </p:spPr>
        </p:pic>
        <p:pic>
          <p:nvPicPr>
            <p:cNvPr id="15" name="Gráfico 14" descr="Perfil de mujer con relleno sólido">
              <a:extLst>
                <a:ext uri="{FF2B5EF4-FFF2-40B4-BE49-F238E27FC236}">
                  <a16:creationId xmlns:a16="http://schemas.microsoft.com/office/drawing/2014/main" id="{8DD3687F-6FFC-59CB-D37F-332F20B8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12340" y="2403267"/>
              <a:ext cx="762000" cy="762000"/>
            </a:xfrm>
            <a:prstGeom prst="rect">
              <a:avLst/>
            </a:prstGeom>
          </p:spPr>
        </p:pic>
        <p:pic>
          <p:nvPicPr>
            <p:cNvPr id="3" name="Gráfico 2" descr="Perfil de mujer con relleno sólido">
              <a:extLst>
                <a:ext uri="{FF2B5EF4-FFF2-40B4-BE49-F238E27FC236}">
                  <a16:creationId xmlns:a16="http://schemas.microsoft.com/office/drawing/2014/main" id="{2D22D9C1-4473-4069-AAEE-F82F562A6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8226" y="3049278"/>
              <a:ext cx="794885" cy="794885"/>
            </a:xfrm>
            <a:prstGeom prst="rect">
              <a:avLst/>
            </a:prstGeom>
          </p:spPr>
        </p:pic>
        <p:pic>
          <p:nvPicPr>
            <p:cNvPr id="4" name="Gráfico 3" descr="Perfil de mujer con relleno sólido">
              <a:extLst>
                <a:ext uri="{FF2B5EF4-FFF2-40B4-BE49-F238E27FC236}">
                  <a16:creationId xmlns:a16="http://schemas.microsoft.com/office/drawing/2014/main" id="{A31FD566-FE37-265A-AB87-5CE98D131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8037" y="2784267"/>
              <a:ext cx="762000" cy="762000"/>
            </a:xfrm>
            <a:prstGeom prst="rect">
              <a:avLst/>
            </a:prstGeom>
          </p:spPr>
        </p:pic>
        <p:pic>
          <p:nvPicPr>
            <p:cNvPr id="5" name="Gráfico 4" descr="Perfil de hombre con relleno sólido">
              <a:extLst>
                <a:ext uri="{FF2B5EF4-FFF2-40B4-BE49-F238E27FC236}">
                  <a16:creationId xmlns:a16="http://schemas.microsoft.com/office/drawing/2014/main" id="{A2578086-59CA-FD4B-19F8-8BBD31E13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94502" y="3049278"/>
              <a:ext cx="759444" cy="759444"/>
            </a:xfrm>
            <a:prstGeom prst="rect">
              <a:avLst/>
            </a:prstGeom>
          </p:spPr>
        </p:pic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69DA4E5B-4ABD-CA03-C4BF-3C53339F5AEF}"/>
              </a:ext>
            </a:extLst>
          </p:cNvPr>
          <p:cNvGrpSpPr/>
          <p:nvPr/>
        </p:nvGrpSpPr>
        <p:grpSpPr>
          <a:xfrm>
            <a:off x="822451" y="3718101"/>
            <a:ext cx="3024641" cy="2106013"/>
            <a:chOff x="1280533" y="3497425"/>
            <a:chExt cx="6264859" cy="2106013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BEAA24EA-DE08-B3E7-DD0C-714411071D06}"/>
                </a:ext>
              </a:extLst>
            </p:cNvPr>
            <p:cNvSpPr/>
            <p:nvPr/>
          </p:nvSpPr>
          <p:spPr>
            <a:xfrm>
              <a:off x="1280533" y="3817467"/>
              <a:ext cx="3835740" cy="17859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Clases presenciales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Tutorías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dirigido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autónomo</a:t>
              </a:r>
              <a:endParaRPr lang="es-CO" sz="1100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F0979D93-EC6E-6D65-1238-39DA0A6D3BD1}"/>
                </a:ext>
              </a:extLst>
            </p:cNvPr>
            <p:cNvSpPr txBox="1"/>
            <p:nvPr/>
          </p:nvSpPr>
          <p:spPr>
            <a:xfrm>
              <a:off x="1450719" y="3497425"/>
              <a:ext cx="60946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400" b="1" dirty="0">
                  <a:solidFill>
                    <a:srgbClr val="B43737"/>
                  </a:solidFill>
                </a:rPr>
                <a:t>Actividades académicas</a:t>
              </a:r>
              <a:endParaRPr lang="es-CO" sz="1400" dirty="0"/>
            </a:p>
          </p:txBody>
        </p:sp>
      </p:grpSp>
      <p:sp>
        <p:nvSpPr>
          <p:cNvPr id="8" name="Rectángulo 7">
            <a:extLst>
              <a:ext uri="{FF2B5EF4-FFF2-40B4-BE49-F238E27FC236}">
                <a16:creationId xmlns:a16="http://schemas.microsoft.com/office/drawing/2014/main" id="{5CF4925C-F421-D618-6A02-EA85287AB968}"/>
              </a:ext>
            </a:extLst>
          </p:cNvPr>
          <p:cNvSpPr/>
          <p:nvPr/>
        </p:nvSpPr>
        <p:spPr>
          <a:xfrm>
            <a:off x="1728968" y="1272854"/>
            <a:ext cx="2397098" cy="22833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Limitaciones económicas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Necesidades laborales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Responsabilidades familiares o comunitarias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Baja motivación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Distancia</a:t>
            </a:r>
            <a:endParaRPr lang="es-CO" sz="11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8DBB651-A02F-59E4-65B3-218301681AC2}"/>
              </a:ext>
            </a:extLst>
          </p:cNvPr>
          <p:cNvSpPr txBox="1"/>
          <p:nvPr/>
        </p:nvSpPr>
        <p:spPr>
          <a:xfrm>
            <a:off x="1987039" y="971423"/>
            <a:ext cx="23970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B43737"/>
                </a:solidFill>
              </a:rPr>
              <a:t>Casusas de deserción escolar</a:t>
            </a:r>
            <a:endParaRPr lang="es-CO" sz="1200" dirty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D93ED45-889F-2112-2941-82E4BC690BE9}"/>
              </a:ext>
            </a:extLst>
          </p:cNvPr>
          <p:cNvSpPr/>
          <p:nvPr/>
        </p:nvSpPr>
        <p:spPr>
          <a:xfrm>
            <a:off x="4596562" y="1414801"/>
            <a:ext cx="3564571" cy="4723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Modelos </a:t>
            </a:r>
            <a:r>
              <a:rPr lang="es-CO" sz="1100" b="1" dirty="0" err="1">
                <a:solidFill>
                  <a:schemeClr val="tx1"/>
                </a:solidFill>
              </a:rPr>
              <a:t>etnoeucativo</a:t>
            </a:r>
            <a:r>
              <a:rPr lang="es-CO" sz="1100" b="1" dirty="0">
                <a:solidFill>
                  <a:schemeClr val="tx1"/>
                </a:solidFill>
              </a:rPr>
              <a:t> flexible </a:t>
            </a:r>
            <a:r>
              <a:rPr lang="es-CO" sz="1100" dirty="0">
                <a:solidFill>
                  <a:schemeClr val="tx1"/>
                </a:solidFill>
              </a:rPr>
              <a:t>que se </a:t>
            </a:r>
            <a:r>
              <a:rPr lang="es-CO" sz="1100" b="1" dirty="0">
                <a:solidFill>
                  <a:schemeClr val="tx1"/>
                </a:solidFill>
              </a:rPr>
              <a:t>adaptan</a:t>
            </a:r>
            <a:r>
              <a:rPr lang="es-CO" sz="1100" dirty="0">
                <a:solidFill>
                  <a:schemeClr val="tx1"/>
                </a:solidFill>
              </a:rPr>
              <a:t> a las </a:t>
            </a:r>
            <a:r>
              <a:rPr lang="es-CO" sz="1100" b="1" dirty="0">
                <a:solidFill>
                  <a:schemeClr val="tx1"/>
                </a:solidFill>
              </a:rPr>
              <a:t>necesidades</a:t>
            </a:r>
            <a:r>
              <a:rPr lang="es-CO" sz="1100" dirty="0">
                <a:solidFill>
                  <a:schemeClr val="tx1"/>
                </a:solidFill>
              </a:rPr>
              <a:t> de los estudiantes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Participación</a:t>
            </a:r>
            <a:r>
              <a:rPr lang="es-CO" sz="1100" dirty="0">
                <a:solidFill>
                  <a:schemeClr val="tx1"/>
                </a:solidFill>
              </a:rPr>
              <a:t> en espacios educativos rurales 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Apoyo con </a:t>
            </a:r>
            <a:r>
              <a:rPr lang="es-CO" sz="1100" b="1" dirty="0">
                <a:solidFill>
                  <a:schemeClr val="tx1"/>
                </a:solidFill>
              </a:rPr>
              <a:t>materiales didácticos </a:t>
            </a:r>
            <a:r>
              <a:rPr lang="es-CO" sz="1100" dirty="0">
                <a:solidFill>
                  <a:schemeClr val="tx1"/>
                </a:solidFill>
              </a:rPr>
              <a:t>a los estudiantes (kits escolares).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Fortalecimiento de la </a:t>
            </a:r>
            <a:r>
              <a:rPr lang="es-CO" sz="1100" b="1" dirty="0">
                <a:solidFill>
                  <a:schemeClr val="tx1"/>
                </a:solidFill>
              </a:rPr>
              <a:t>calidad educativa </a:t>
            </a:r>
            <a:r>
              <a:rPr lang="es-CO" sz="1100" dirty="0">
                <a:solidFill>
                  <a:schemeClr val="tx1"/>
                </a:solidFill>
              </a:rPr>
              <a:t>con los SAE junto con el apoyo de los EE.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Seguimiento sistemático a la inasistencia, deserción escolar (monitoreo).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Retroalimentación</a:t>
            </a:r>
            <a:r>
              <a:rPr lang="es-CO" sz="1100" dirty="0">
                <a:solidFill>
                  <a:schemeClr val="tx1"/>
                </a:solidFill>
              </a:rPr>
              <a:t> del SAE al desempeño escolar de los estudiantes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Diseñar y aplicar </a:t>
            </a:r>
            <a:r>
              <a:rPr lang="es-CO" sz="1100" b="1" dirty="0">
                <a:solidFill>
                  <a:schemeClr val="tx1"/>
                </a:solidFill>
              </a:rPr>
              <a:t>guías de nivelación</a:t>
            </a:r>
            <a:r>
              <a:rPr lang="es-CO" sz="1100" dirty="0">
                <a:solidFill>
                  <a:schemeClr val="tx1"/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Acta de compromiso </a:t>
            </a:r>
            <a:r>
              <a:rPr lang="es-CO" sz="1100" dirty="0">
                <a:solidFill>
                  <a:schemeClr val="tx1"/>
                </a:solidFill>
              </a:rPr>
              <a:t>estudiantil y familiar.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132FB1E-1F3B-CAB3-61FF-67DD969CA431}"/>
              </a:ext>
            </a:extLst>
          </p:cNvPr>
          <p:cNvSpPr txBox="1"/>
          <p:nvPr/>
        </p:nvSpPr>
        <p:spPr>
          <a:xfrm>
            <a:off x="4765078" y="941710"/>
            <a:ext cx="6792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b="1" dirty="0">
                <a:solidFill>
                  <a:srgbClr val="B43737"/>
                </a:solidFill>
              </a:rPr>
              <a:t>Estrategias de permanencia escolar y mitigación de deserción o intermitencia escolar</a:t>
            </a:r>
            <a:endParaRPr lang="es-CO" sz="1200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4DEF48C-36BE-16D0-5C0E-06B91FA865B5}"/>
              </a:ext>
            </a:extLst>
          </p:cNvPr>
          <p:cNvSpPr/>
          <p:nvPr/>
        </p:nvSpPr>
        <p:spPr>
          <a:xfrm>
            <a:off x="8894760" y="1248422"/>
            <a:ext cx="3136544" cy="4178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Formación docente.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Plan de </a:t>
            </a:r>
            <a:r>
              <a:rPr lang="es-CO" sz="1100" b="1" dirty="0">
                <a:solidFill>
                  <a:schemeClr val="tx1"/>
                </a:solidFill>
              </a:rPr>
              <a:t>hábitos de estudio</a:t>
            </a:r>
            <a:r>
              <a:rPr lang="es-CO" sz="1100" dirty="0">
                <a:solidFill>
                  <a:schemeClr val="tx1"/>
                </a:solidFill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Proyectos pedagógicos obligatorios – transversales (iniciativas comunes)</a:t>
            </a:r>
            <a:r>
              <a:rPr lang="es-CO" sz="1100" dirty="0">
                <a:solidFill>
                  <a:schemeClr val="tx1"/>
                </a:solidFill>
              </a:rPr>
              <a:t>. MEF </a:t>
            </a:r>
            <a:r>
              <a:rPr lang="es-CO" sz="1100" dirty="0" err="1">
                <a:solidFill>
                  <a:schemeClr val="tx1"/>
                </a:solidFill>
              </a:rPr>
              <a:t>Etno</a:t>
            </a:r>
            <a:r>
              <a:rPr lang="es-CO" sz="1100" dirty="0">
                <a:solidFill>
                  <a:schemeClr val="tx1"/>
                </a:solidFill>
              </a:rPr>
              <a:t> (Proyectos pedagógicos productivos, mingas de pensamiento, feria intercultural gastronómica).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Acciones educativas con la red de apoyo familiar de los estudiantes.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Seguimiento de casos uno a uno 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1620484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DEF51CB-0118-F915-36B0-306C1A448219}"/>
              </a:ext>
            </a:extLst>
          </p:cNvPr>
          <p:cNvSpPr txBox="1">
            <a:spLocks/>
          </p:cNvSpPr>
          <p:nvPr/>
        </p:nvSpPr>
        <p:spPr>
          <a:xfrm>
            <a:off x="1973112" y="771841"/>
            <a:ext cx="8542488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 </a:t>
            </a:r>
            <a:r>
              <a:rPr lang="es-CO" sz="2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Proyectos pedagógicos obligatorios – transversales (iniciativas comunes)</a:t>
            </a:r>
          </a:p>
        </p:txBody>
      </p:sp>
      <p:pic>
        <p:nvPicPr>
          <p:cNvPr id="10" name="Gráfico 9" descr="Cabeza con engranajes contorno">
            <a:extLst>
              <a:ext uri="{FF2B5EF4-FFF2-40B4-BE49-F238E27FC236}">
                <a16:creationId xmlns:a16="http://schemas.microsoft.com/office/drawing/2014/main" id="{E459F4CE-94BD-B3EB-DD66-727DC7E25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95195" y="3119557"/>
            <a:ext cx="1060213" cy="106021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5644254-88AE-7423-2836-46C9D1C4C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1668" y="1929912"/>
            <a:ext cx="6448664" cy="394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00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3. ACCIONES DE SOSTENIBILIDAD CON ETC - IE</a:t>
            </a:r>
            <a:endParaRPr lang="es-CO" sz="22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D37F6A8-E657-79A3-79BA-51B414F6B81D}"/>
              </a:ext>
            </a:extLst>
          </p:cNvPr>
          <p:cNvSpPr txBox="1"/>
          <p:nvPr/>
        </p:nvSpPr>
        <p:spPr>
          <a:xfrm>
            <a:off x="336285" y="1762654"/>
            <a:ext cx="575971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dirty="0"/>
              <a:t>10 docentes y 2 directivos docentes en 4 instituciones educativas del Cauca</a:t>
            </a:r>
          </a:p>
          <a:p>
            <a:pPr algn="just"/>
            <a:endParaRPr lang="es-MX" dirty="0"/>
          </a:p>
          <a:p>
            <a:pPr algn="just"/>
            <a:r>
              <a:rPr lang="es-MX" b="1" dirty="0"/>
              <a:t>Temáticas: </a:t>
            </a:r>
            <a:r>
              <a:rPr lang="es-MX" dirty="0"/>
              <a:t>Andragogía, Aprendizaje Basado en Proyectos, Pedagogía Critica, diálogo de saberes, participación comunitaria, Lineamientos normativos internacionales y nacionales de la Educación para Jóvenes y adultos en Colombia.</a:t>
            </a:r>
          </a:p>
          <a:p>
            <a:pPr algn="just"/>
            <a:endParaRPr lang="es-CO" dirty="0">
              <a:solidFill>
                <a:schemeClr val="tx1"/>
              </a:solidFill>
            </a:endParaRPr>
          </a:p>
          <a:p>
            <a:pPr algn="just"/>
            <a:r>
              <a:rPr lang="es-CO" dirty="0">
                <a:solidFill>
                  <a:schemeClr val="tx1"/>
                </a:solidFill>
              </a:rPr>
              <a:t>Conformación mesas de trabajo con IE y ETC en el desarrollo de acciones hacia la articulación de estrategias metodológicas de Arando la Educación en el PEI de las IE, lo anterior a partir de orientaciones pedagógicas del área de calidad.</a:t>
            </a:r>
          </a:p>
          <a:p>
            <a:endParaRPr lang="es-CO" dirty="0">
              <a:solidFill>
                <a:srgbClr val="FF0000"/>
              </a:solidFill>
            </a:endParaRPr>
          </a:p>
          <a:p>
            <a:endParaRPr lang="es-MX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3F11FB35-A181-7351-EB35-657926109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1395" y="1923833"/>
            <a:ext cx="5152083" cy="333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93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/>
          </a:bodyPr>
          <a:lstStyle/>
          <a:p>
            <a:pPr algn="ctr"/>
            <a:r>
              <a:rPr lang="es-CO" sz="2700" b="1" dirty="0">
                <a:solidFill>
                  <a:srgbClr val="B43737"/>
                </a:solidFill>
              </a:rPr>
              <a:t>Jornadas de formación CAUCA</a:t>
            </a:r>
            <a:endParaRPr lang="es-CO" sz="22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DEAD1DF-0FEB-88BC-A990-ED145BC53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35" y="2964581"/>
            <a:ext cx="5574344" cy="2483126"/>
          </a:xfrm>
          <a:prstGeom prst="rect">
            <a:avLst/>
          </a:prstGeom>
        </p:spPr>
      </p:pic>
      <p:pic>
        <p:nvPicPr>
          <p:cNvPr id="4" name="Imagen 3" descr="Tabla&#10;&#10;Descripción generada automáticamente">
            <a:extLst>
              <a:ext uri="{FF2B5EF4-FFF2-40B4-BE49-F238E27FC236}">
                <a16:creationId xmlns:a16="http://schemas.microsoft.com/office/drawing/2014/main" id="{B61AED09-6251-8B9C-AA2B-961EA1245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3116" y="2964581"/>
            <a:ext cx="6285888" cy="2310063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DDCFD57-B6BC-CC3C-F351-30F7446FA994}"/>
              </a:ext>
            </a:extLst>
          </p:cNvPr>
          <p:cNvSpPr txBox="1"/>
          <p:nvPr/>
        </p:nvSpPr>
        <p:spPr>
          <a:xfrm>
            <a:off x="703839" y="1487253"/>
            <a:ext cx="1052362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800" b="0" i="0" u="none" strike="noStrike" baseline="0" dirty="0">
                <a:latin typeface="Arial" panose="020B0604020202020204" pitchFamily="34" charset="0"/>
              </a:rPr>
              <a:t>Se detalla a continuación el desarrollo del proceso de formación en instituciones educativas del Cauca en el marco del proyecto "Arando la Educación", llevado a cabo el 14,15 y 16 de febrero de 2024 en la ciudad de Santander de Quilichao. El proceso de formación ha contado con la participación de 12 docentes de 4 instituciones educativas. La diversidad de estas instituciones ha enriquecido el intercambio de experiencias y perspectivas, promoviendo un aprendizaje colectivo: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70126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D7027-1FC1-ED11-C8F9-ABF0BD22D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08790FB4-7D8D-9A5E-D9DD-947DFF6A795D}"/>
              </a:ext>
            </a:extLst>
          </p:cNvPr>
          <p:cNvSpPr txBox="1">
            <a:spLocks/>
          </p:cNvSpPr>
          <p:nvPr/>
        </p:nvSpPr>
        <p:spPr>
          <a:xfrm>
            <a:off x="2353416" y="720105"/>
            <a:ext cx="7686137" cy="6795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MX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r>
              <a:rPr lang="es-CO" sz="2000" b="1" dirty="0">
                <a:solidFill>
                  <a:srgbClr val="B43737"/>
                </a:solidFill>
              </a:rPr>
              <a:t>4</a:t>
            </a:r>
            <a:r>
              <a:rPr lang="es-MX" sz="2000" b="1" dirty="0">
                <a:solidFill>
                  <a:srgbClr val="B43737"/>
                </a:solidFill>
              </a:rPr>
              <a:t>. PROCESO DE ARTICULACIÓN MEF EN PEI DE LAS I.E</a:t>
            </a:r>
          </a:p>
          <a:p>
            <a:endParaRPr lang="es-CO" sz="20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7F06DB1-6E01-CEB5-CBE9-BBAD8EF8A1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9929" y="1498982"/>
            <a:ext cx="3200596" cy="132679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B3E3223-DF50-C90C-2DE8-E3A5986085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033" y="2941226"/>
            <a:ext cx="8687810" cy="256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1108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0CE289-C852-49A3-B362-3A394D47F128}">
  <ds:schemaRefs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www.w3.org/XML/1998/namespace"/>
    <ds:schemaRef ds:uri="c0458d6c-65f1-46c7-943f-9803ee6960c2"/>
    <ds:schemaRef ds:uri="http://schemas.microsoft.com/office/2006/documentManagement/types"/>
    <ds:schemaRef ds:uri="http://schemas.openxmlformats.org/package/2006/metadata/core-properties"/>
    <ds:schemaRef ds:uri="309b9092-b14d-47b6-a987-345b65a2fae9"/>
  </ds:schemaRefs>
</ds:datastoreItem>
</file>

<file path=customXml/itemProps2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E2F6FE-64E4-4D0B-BD4F-3466DFFA09CA}"/>
</file>

<file path=docProps/app.xml><?xml version="1.0" encoding="utf-8"?>
<Properties xmlns="http://schemas.openxmlformats.org/officeDocument/2006/extended-properties" xmlns:vt="http://schemas.openxmlformats.org/officeDocument/2006/docPropsVTypes">
  <TotalTime>8616</TotalTime>
  <Words>927</Words>
  <Application>Microsoft Office PowerPoint</Application>
  <PresentationFormat>Panorámica</PresentationFormat>
  <Paragraphs>232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2" baseType="lpstr">
      <vt:lpstr>Aptos Narrow</vt:lpstr>
      <vt:lpstr>Arial</vt:lpstr>
      <vt:lpstr>Calibri</vt:lpstr>
      <vt:lpstr>Calibri Light</vt:lpstr>
      <vt:lpstr>Helvetica</vt:lpstr>
      <vt:lpstr>Roboto Light</vt:lpstr>
      <vt:lpstr>Roboto Medium</vt:lpstr>
      <vt:lpstr>Wingdings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       Permanencia, intermitencia y deserción</vt:lpstr>
      <vt:lpstr>Presentación de PowerPoint</vt:lpstr>
      <vt:lpstr>       3. ACCIONES DE SOSTENIBILIDAD CON ETC - IE</vt:lpstr>
      <vt:lpstr>Jornadas de formación CAUCA</vt:lpstr>
      <vt:lpstr>Presentación de PowerPoint</vt:lpstr>
      <vt:lpstr>Presentación de PowerPoint</vt:lpstr>
      <vt:lpstr>      6. RETOS Y DIFICULTADES EN LA IMPLEMENTACIÓN</vt:lpstr>
      <vt:lpstr>       ESPACIO DE  PREGUNTAS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Maicol Gerardo Nieto Garcia</cp:lastModifiedBy>
  <cp:revision>112</cp:revision>
  <dcterms:created xsi:type="dcterms:W3CDTF">2023-05-08T00:34:42Z</dcterms:created>
  <dcterms:modified xsi:type="dcterms:W3CDTF">2024-03-12T17:04:58Z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</Properties>
</file>