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7" r:id="rId14"/>
    <p:sldId id="296" r:id="rId15"/>
    <p:sldId id="314" r:id="rId16"/>
    <p:sldId id="313" r:id="rId17"/>
    <p:sldId id="301" r:id="rId18"/>
    <p:sldId id="316" r:id="rId19"/>
    <p:sldId id="304" r:id="rId20"/>
    <p:sldId id="305" r:id="rId21"/>
    <p:sldId id="307" r:id="rId22"/>
    <p:sldId id="308" r:id="rId23"/>
    <p:sldId id="318" r:id="rId24"/>
    <p:sldId id="319" r:id="rId25"/>
    <p:sldId id="320" r:id="rId26"/>
    <p:sldId id="321" r:id="rId27"/>
    <p:sldId id="317" r:id="rId28"/>
    <p:sldId id="322" r:id="rId29"/>
    <p:sldId id="261" r:id="rId3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>
        <p:scale>
          <a:sx n="70" d="100"/>
          <a:sy n="70" d="100"/>
        </p:scale>
        <p:origin x="51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Distribución SAE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Llano Grande: 1 Docente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Román Ruiz: 2 Docentes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NAR San José de León: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Docentes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Carrizal: 1 Docente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Centro poblado de Mandé: 2 Docentes 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627" y="1690688"/>
            <a:ext cx="3085506" cy="412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7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Variaciones en el calendario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Remedios cierra actividades académicas 17 de diciembre</a:t>
            </a:r>
          </a:p>
          <a:p>
            <a:r>
              <a:rPr lang="es-CO" dirty="0" err="1" smtClean="0"/>
              <a:t>Mutatá</a:t>
            </a:r>
            <a:r>
              <a:rPr lang="es-CO" dirty="0" smtClean="0"/>
              <a:t> y </a:t>
            </a:r>
            <a:r>
              <a:rPr lang="es-CO" dirty="0" err="1" smtClean="0"/>
              <a:t>Dabeiba</a:t>
            </a:r>
            <a:r>
              <a:rPr lang="es-CO" dirty="0" smtClean="0"/>
              <a:t> cierran actividades académicas el 18 de diciembre</a:t>
            </a:r>
          </a:p>
          <a:p>
            <a:r>
              <a:rPr lang="es-CO" dirty="0" smtClean="0"/>
              <a:t>Se está trabajando en un plan de recuperación de horas académicas</a:t>
            </a:r>
          </a:p>
          <a:p>
            <a:r>
              <a:rPr lang="es-CO" dirty="0" smtClean="0"/>
              <a:t>Centro Poblado Mandé se extiende calendario hasta enero 2024					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Algunos Retos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38138"/>
          </a:xfrm>
        </p:spPr>
        <p:txBody>
          <a:bodyPr>
            <a:normAutofit fontScale="92500" lnSpcReduction="20000"/>
          </a:bodyPr>
          <a:lstStyle/>
          <a:p>
            <a:r>
              <a:rPr lang="es-CO" dirty="0" smtClean="0"/>
              <a:t>Centro poblado Mandé:</a:t>
            </a:r>
          </a:p>
          <a:p>
            <a:r>
              <a:rPr lang="es-CO" dirty="0" smtClean="0"/>
              <a:t>Asistencia a clases</a:t>
            </a:r>
          </a:p>
          <a:p>
            <a:r>
              <a:rPr lang="es-CO" dirty="0" smtClean="0"/>
              <a:t>Deserción</a:t>
            </a:r>
          </a:p>
          <a:p>
            <a:r>
              <a:rPr lang="es-CO" dirty="0" smtClean="0"/>
              <a:t>Proceso Académico </a:t>
            </a:r>
          </a:p>
          <a:p>
            <a:r>
              <a:rPr lang="es-CO" dirty="0" smtClean="0"/>
              <a:t>Plan de Mejoramiento</a:t>
            </a:r>
          </a:p>
          <a:p>
            <a:r>
              <a:rPr lang="es-CO" dirty="0" smtClean="0"/>
              <a:t>Servicio Social</a:t>
            </a:r>
          </a:p>
          <a:p>
            <a:r>
              <a:rPr lang="es-CO" dirty="0" smtClean="0"/>
              <a:t>Conectividad y luz en territorio</a:t>
            </a:r>
          </a:p>
          <a:p>
            <a:r>
              <a:rPr lang="es-CO" dirty="0" smtClean="0"/>
              <a:t>Gestión Institucional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654" y="637683"/>
            <a:ext cx="4073937" cy="493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5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3664" y="1325562"/>
            <a:ext cx="3565253" cy="267930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616" y="3570573"/>
            <a:ext cx="3117414" cy="23310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30" y="1202462"/>
            <a:ext cx="2920681" cy="21651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52" y="3160796"/>
            <a:ext cx="3495038" cy="259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6804CCDD-88C7-4B43-A381-F2D8DAF62B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05" y="473728"/>
            <a:ext cx="5221224" cy="961880"/>
          </a:xfrm>
        </p:spPr>
        <p:txBody>
          <a:bodyPr anchor="b">
            <a:normAutofit fontScale="90000"/>
          </a:bodyPr>
          <a:lstStyle/>
          <a:p>
            <a:r>
              <a:rPr lang="es-ES" sz="3600" b="1" dirty="0"/>
              <a:t>SEMANA DE LAS CIENCIAS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sketch line">
            <a:extLst>
              <a:ext uri="{FF2B5EF4-FFF2-40B4-BE49-F238E27FC236}">
                <a16:creationId xmlns:a16="http://schemas.microsoft.com/office/drawing/2014/main" id="{BBECEAC1-4BBC-4815-B44E-D9B231A3FC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1520" y="260986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D0B4FDF-FD0E-59DE-38A1-5F36639F6A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6105843"/>
            <a:ext cx="6245352" cy="63881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552" y="303172"/>
            <a:ext cx="4248368" cy="320056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18" y="1515672"/>
            <a:ext cx="4254719" cy="320691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0335" y="309522"/>
            <a:ext cx="2368672" cy="318786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0479" y="2830033"/>
            <a:ext cx="4254719" cy="316246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0335" y="3429000"/>
            <a:ext cx="2368672" cy="31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859536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448057" y="2512611"/>
            <a:ext cx="3730752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Mutatá</a:t>
            </a:r>
            <a:r>
              <a:rPr lang="es-MX" sz="1700" dirty="0" smtClean="0"/>
              <a:t>: San </a:t>
            </a:r>
            <a:r>
              <a:rPr lang="es-MX" sz="1700" dirty="0"/>
              <a:t>José de León: Semillas de </a:t>
            </a:r>
            <a:r>
              <a:rPr lang="es-MX" sz="1700" dirty="0" smtClean="0"/>
              <a:t>paz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Becuarando</a:t>
            </a:r>
            <a:r>
              <a:rPr lang="es-MX" sz="1700" dirty="0"/>
              <a:t>: Tejiendo sueños</a:t>
            </a:r>
            <a:r>
              <a:rPr lang="es-MX" sz="1700" dirty="0" smtClean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Dabeiba</a:t>
            </a:r>
            <a:r>
              <a:rPr lang="es-MX" sz="1700" dirty="0" smtClean="0"/>
              <a:t>: Construyo </a:t>
            </a:r>
            <a:r>
              <a:rPr lang="es-MX" sz="1700" dirty="0"/>
              <a:t>mi </a:t>
            </a:r>
            <a:r>
              <a:rPr lang="es-MX" sz="1700" dirty="0" smtClean="0"/>
              <a:t>territorio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Remedios: Bisutería </a:t>
            </a:r>
            <a:r>
              <a:rPr lang="es-MX" sz="1700" dirty="0"/>
              <a:t>y belleza: Arte y </a:t>
            </a:r>
            <a:r>
              <a:rPr lang="es-MX" sz="1700" dirty="0" smtClean="0"/>
              <a:t>emprendimiento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Urrao: Comunicación </a:t>
            </a:r>
            <a:r>
              <a:rPr lang="es-MX" sz="1700" dirty="0"/>
              <a:t>social y comunitaria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810" y="362004"/>
            <a:ext cx="3843242" cy="288388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859" y="3364259"/>
            <a:ext cx="2392227" cy="322822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73" y="3455365"/>
            <a:ext cx="4007056" cy="285764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802" y="392714"/>
            <a:ext cx="3785944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76" y="220954"/>
            <a:ext cx="4106283" cy="306734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76" y="2381078"/>
            <a:ext cx="4106283" cy="307663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272" y="204280"/>
            <a:ext cx="4116120" cy="308401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2783" y="204279"/>
            <a:ext cx="4118410" cy="308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46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CERTIFICACIONES Y GRADOS</a:t>
            </a:r>
          </a:p>
        </p:txBody>
      </p:sp>
      <p:grpSp>
        <p:nvGrpSpPr>
          <p:cNvPr id="54" name="Group 4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895298" y="1897460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Remedios</a:t>
            </a:r>
            <a:r>
              <a:rPr kumimoji="0" lang="en-US" sz="2000" b="0" i="0" u="none" strike="noStrike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</a:t>
            </a:r>
            <a:r>
              <a:rPr kumimoji="0" lang="en-US" sz="2000" b="0" i="0" u="none" strike="noStrike" cap="none" spc="0" normalizeH="0" noProof="0" dirty="0" smtClean="0">
                <a:ln>
                  <a:noFill/>
                </a:ln>
                <a:effectLst/>
                <a:uLnTx/>
                <a:uFillTx/>
              </a:rPr>
              <a:t> 18 de </a:t>
            </a:r>
            <a:r>
              <a:rPr kumimoji="0" lang="en-US" sz="2000" b="0" i="0" u="none" strike="noStrike" cap="none" spc="0" normalizeH="0" noProof="0" dirty="0" err="1" smtClean="0">
                <a:ln>
                  <a:noFill/>
                </a:ln>
                <a:effectLst/>
                <a:uLnTx/>
                <a:uFillTx/>
              </a:rPr>
              <a:t>diciembre</a:t>
            </a:r>
            <a:endParaRPr kumimoji="0" lang="en-US" sz="2000" b="0" i="0" u="none" strike="noStrike" cap="none" spc="0" normalizeH="0" noProof="0" dirty="0" smtClean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aseline="0" dirty="0" err="1" smtClean="0"/>
              <a:t>Mutatá</a:t>
            </a:r>
            <a:r>
              <a:rPr lang="en-US" sz="2000" baseline="0" dirty="0" smtClean="0"/>
              <a:t>:</a:t>
            </a:r>
            <a:r>
              <a:rPr lang="en-US" sz="2000" dirty="0" smtClean="0"/>
              <a:t> 19 de </a:t>
            </a:r>
            <a:r>
              <a:rPr lang="en-US" sz="2000" dirty="0" err="1" smtClean="0"/>
              <a:t>diciembre</a:t>
            </a:r>
            <a:endParaRPr lang="en-US" sz="2000" dirty="0" smtClean="0"/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 smtClean="0"/>
              <a:t>Dabeiba</a:t>
            </a:r>
            <a:r>
              <a:rPr lang="en-US" sz="2000" dirty="0" smtClean="0"/>
              <a:t>: 19 de </a:t>
            </a:r>
            <a:r>
              <a:rPr lang="en-US" sz="2000" dirty="0" err="1" smtClean="0"/>
              <a:t>diciembre</a:t>
            </a:r>
            <a:endParaRPr lang="en-US" sz="2000" dirty="0" smtClean="0"/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 smtClean="0"/>
              <a:t>Urrao</a:t>
            </a:r>
            <a:r>
              <a:rPr lang="en-US" sz="2000" dirty="0" smtClean="0"/>
              <a:t>: </a:t>
            </a:r>
            <a:r>
              <a:rPr lang="en-US" sz="2000" dirty="0" err="1" smtClean="0"/>
              <a:t>enero</a:t>
            </a:r>
            <a:r>
              <a:rPr lang="en-US" sz="2000" dirty="0" smtClean="0"/>
              <a:t> 2024</a:t>
            </a:r>
            <a:endParaRPr kumimoji="0" 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93D6B9F0-A3CF-7B2C-AD3C-7335872215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85" r="4" b="21248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049D297-DA7D-EFE2-299C-891D4BFBF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11" r="1" b="5605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24585073-1E99-B78C-7253-F4524D7D461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6" y="5790256"/>
            <a:ext cx="6400800" cy="63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>
            <p:extLst/>
          </p:nvPr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90538"/>
              </p:ext>
            </p:extLst>
          </p:nvPr>
        </p:nvGraphicFramePr>
        <p:xfrm>
          <a:off x="1169416" y="288882"/>
          <a:ext cx="9865359" cy="5661491"/>
        </p:xfrm>
        <a:graphic>
          <a:graphicData uri="http://schemas.openxmlformats.org/drawingml/2006/table">
            <a:tbl>
              <a:tblPr firstRow="1" bandRow="1"/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Madre Laura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30 octubre</a:t>
                      </a:r>
                    </a:p>
                    <a:p>
                      <a:r>
                        <a:rPr lang="es-CO" dirty="0"/>
                        <a:t>8 noviembre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Envío a la IE del anexo de articulación y herramientas metodológicas a coordinación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Dificultades de la IE con tiempos y espacios por cierre de año </a:t>
                      </a:r>
                      <a:r>
                        <a:rPr lang="es-CO" dirty="0"/>
                        <a:t>.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La Cruzada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23 octubre</a:t>
                      </a:r>
                    </a:p>
                    <a:p>
                      <a:r>
                        <a:rPr lang="es-MX" dirty="0"/>
                        <a:t>20 noviembre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documento a rectora encargada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Revisión a cargo del Consejo Directivo del documento anexo de articulación al PEI y aprobación final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Inmaculada Caucheras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24 octubre</a:t>
                      </a:r>
                    </a:p>
                    <a:p>
                      <a:r>
                        <a:rPr lang="es-MX" dirty="0"/>
                        <a:t>15 noviembre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documento articulación al PEI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Consejo Directivo- Trabajo en documento final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096122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IER Vásquez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26 octubre </a:t>
                      </a:r>
                    </a:p>
                    <a:p>
                      <a:r>
                        <a:rPr lang="es-MX" dirty="0"/>
                        <a:t>9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 rectoría de la metodología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Consejo Directivo</a:t>
                      </a:r>
                    </a:p>
                    <a:p>
                      <a:r>
                        <a:rPr lang="es-MX" dirty="0"/>
                        <a:t>3.  Revisión por parte del Consejo Directivo y Académico al documento de articulación para su aprobación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963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06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4D36A3C-06B6-BF7A-6FBB-4F614D30A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09880"/>
              </p:ext>
            </p:extLst>
          </p:nvPr>
        </p:nvGraphicFramePr>
        <p:xfrm>
          <a:off x="2068576" y="1076282"/>
          <a:ext cx="8127999" cy="3484880"/>
        </p:xfrm>
        <a:graphic>
          <a:graphicData uri="http://schemas.openxmlformats.org/drawingml/2006/table">
            <a:tbl>
              <a:tblPr firstRow="1" bandRow="1"/>
              <a:tblGrid>
                <a:gridCol w="2709333">
                  <a:extLst>
                    <a:ext uri="{9D8B030D-6E8A-4147-A177-3AD203B41FA5}">
                      <a16:colId xmlns:a16="http://schemas.microsoft.com/office/drawing/2014/main" val="381396590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3787088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92204537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90944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Madre Laura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Encuentro por definir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Pendiente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24490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IER Vásquez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29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0617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Inmaculada Caucheras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30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8154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La Cruzada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29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48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352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 smtClean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 smtClean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 smtClean="0"/>
              <a:t>Retos</a:t>
            </a:r>
          </a:p>
          <a:p>
            <a:pPr marL="457200" indent="-457200">
              <a:buAutoNum type="arabicPeriod"/>
            </a:pPr>
            <a:r>
              <a:rPr lang="es-MX" dirty="0" smtClean="0"/>
              <a:t>Cierre Diciembre</a:t>
            </a:r>
            <a:endParaRPr lang="es-MX" dirty="0" smtClean="0"/>
          </a:p>
          <a:p>
            <a:pPr marL="457200" indent="-457200">
              <a:buAutoNum type="arabicPeriod"/>
            </a:pPr>
            <a:r>
              <a:rPr lang="es-MX" dirty="0" smtClean="0"/>
              <a:t>Articulación PEI</a:t>
            </a:r>
            <a:endParaRPr lang="es-MX" dirty="0"/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86741"/>
              </p:ext>
            </p:extLst>
          </p:nvPr>
        </p:nvGraphicFramePr>
        <p:xfrm>
          <a:off x="1277199" y="1785870"/>
          <a:ext cx="9431650" cy="1733674"/>
        </p:xfrm>
        <a:graphic>
          <a:graphicData uri="http://schemas.openxmlformats.org/drawingml/2006/table">
            <a:tbl>
              <a:tblPr/>
              <a:tblGrid>
                <a:gridCol w="1607975">
                  <a:extLst>
                    <a:ext uri="{9D8B030D-6E8A-4147-A177-3AD203B41FA5}">
                      <a16:colId xmlns:a16="http://schemas.microsoft.com/office/drawing/2014/main" val="94872972"/>
                    </a:ext>
                  </a:extLst>
                </a:gridCol>
                <a:gridCol w="2216032">
                  <a:extLst>
                    <a:ext uri="{9D8B030D-6E8A-4147-A177-3AD203B41FA5}">
                      <a16:colId xmlns:a16="http://schemas.microsoft.com/office/drawing/2014/main" val="3205299836"/>
                    </a:ext>
                  </a:extLst>
                </a:gridCol>
                <a:gridCol w="2026859">
                  <a:extLst>
                    <a:ext uri="{9D8B030D-6E8A-4147-A177-3AD203B41FA5}">
                      <a16:colId xmlns:a16="http://schemas.microsoft.com/office/drawing/2014/main" val="1701015065"/>
                    </a:ext>
                  </a:extLst>
                </a:gridCol>
                <a:gridCol w="1324214">
                  <a:extLst>
                    <a:ext uri="{9D8B030D-6E8A-4147-A177-3AD203B41FA5}">
                      <a16:colId xmlns:a16="http://schemas.microsoft.com/office/drawing/2014/main" val="4082013204"/>
                    </a:ext>
                  </a:extLst>
                </a:gridCol>
                <a:gridCol w="1162066">
                  <a:extLst>
                    <a:ext uri="{9D8B030D-6E8A-4147-A177-3AD203B41FA5}">
                      <a16:colId xmlns:a16="http://schemas.microsoft.com/office/drawing/2014/main" val="3865418334"/>
                    </a:ext>
                  </a:extLst>
                </a:gridCol>
                <a:gridCol w="1094504">
                  <a:extLst>
                    <a:ext uri="{9D8B030D-6E8A-4147-A177-3AD203B41FA5}">
                      <a16:colId xmlns:a16="http://schemas.microsoft.com/office/drawing/2014/main" val="2059785856"/>
                    </a:ext>
                  </a:extLst>
                </a:gridCol>
              </a:tblGrid>
              <a:tr h="22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MATRICULADOS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NO MATRICULADOS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4887128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LLANO GRANDE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77385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MANDÉ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VÁSQUEZ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665436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ROMAN RUIZ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096191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JOSÉ DE LEÓN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353197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REMEDIOS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CARRIZAL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LA CRUZADA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1251"/>
                  </a:ext>
                </a:extLst>
              </a:tr>
              <a:tr h="25088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ANTIOQUIA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40782"/>
                  </a:ext>
                </a:extLst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019314"/>
              </p:ext>
            </p:extLst>
          </p:nvPr>
        </p:nvGraphicFramePr>
        <p:xfrm>
          <a:off x="1277199" y="3883975"/>
          <a:ext cx="2031608" cy="604028"/>
        </p:xfrm>
        <a:graphic>
          <a:graphicData uri="http://schemas.openxmlformats.org/drawingml/2006/table">
            <a:tbl>
              <a:tblPr/>
              <a:tblGrid>
                <a:gridCol w="1015804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1015804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35207"/>
              </p:ext>
            </p:extLst>
          </p:nvPr>
        </p:nvGraphicFramePr>
        <p:xfrm>
          <a:off x="4392629" y="3883973"/>
          <a:ext cx="2028336" cy="604030"/>
        </p:xfrm>
        <a:graphic>
          <a:graphicData uri="http://schemas.openxmlformats.org/drawingml/2006/table">
            <a:tbl>
              <a:tblPr/>
              <a:tblGrid>
                <a:gridCol w="1014168">
                  <a:extLst>
                    <a:ext uri="{9D8B030D-6E8A-4147-A177-3AD203B41FA5}">
                      <a16:colId xmlns:a16="http://schemas.microsoft.com/office/drawing/2014/main" val="2586275544"/>
                    </a:ext>
                  </a:extLst>
                </a:gridCol>
                <a:gridCol w="1014168">
                  <a:extLst>
                    <a:ext uri="{9D8B030D-6E8A-4147-A177-3AD203B41FA5}">
                      <a16:colId xmlns:a16="http://schemas.microsoft.com/office/drawing/2014/main" val="252740872"/>
                    </a:ext>
                  </a:extLst>
                </a:gridCol>
              </a:tblGrid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75918"/>
                  </a:ext>
                </a:extLst>
              </a:tr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261020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829966"/>
              </p:ext>
            </p:extLst>
          </p:nvPr>
        </p:nvGraphicFramePr>
        <p:xfrm>
          <a:off x="7352073" y="3883973"/>
          <a:ext cx="1782418" cy="1138210"/>
        </p:xfrm>
        <a:graphic>
          <a:graphicData uri="http://schemas.openxmlformats.org/drawingml/2006/table">
            <a:tbl>
              <a:tblPr/>
              <a:tblGrid>
                <a:gridCol w="891209">
                  <a:extLst>
                    <a:ext uri="{9D8B030D-6E8A-4147-A177-3AD203B41FA5}">
                      <a16:colId xmlns:a16="http://schemas.microsoft.com/office/drawing/2014/main" val="1128399174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949294856"/>
                    </a:ext>
                  </a:extLst>
                </a:gridCol>
              </a:tblGrid>
              <a:tr h="227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622801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590596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16313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675980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7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03251"/>
            <a:ext cx="4984773" cy="274274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91933"/>
            <a:ext cx="4705592" cy="316246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758686" y="4554396"/>
            <a:ext cx="53373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MediaLengthInSeconds xmlns="e4b4c967-322b-4a94-8db6-7806535da3b3" xsi:nil="true"/>
    <SharedWithUsers xmlns="060a09b2-ee18-41ec-aa50-33855a4ccc0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A231643-DB58-4BE6-BCFF-D6D10C37B723}"/>
</file>

<file path=docProps/app.xml><?xml version="1.0" encoding="utf-8"?>
<Properties xmlns="http://schemas.openxmlformats.org/officeDocument/2006/extended-properties" xmlns:vt="http://schemas.openxmlformats.org/officeDocument/2006/docPropsVTypes">
  <TotalTime>4461</TotalTime>
  <Words>1395</Words>
  <Application>Microsoft Office PowerPoint</Application>
  <PresentationFormat>Panorámica</PresentationFormat>
  <Paragraphs>365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7" baseType="lpstr">
      <vt:lpstr>Arial</vt:lpstr>
      <vt:lpstr>Arial Hebrew Scholar</vt:lpstr>
      <vt:lpstr>Calibri</vt:lpstr>
      <vt:lpstr>Calibri Light</vt:lpstr>
      <vt:lpstr>Franklin Gothic Book</vt:lpstr>
      <vt:lpstr>Helvetica</vt:lpstr>
      <vt:lpstr>MS Mincho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Distribución SAE</vt:lpstr>
      <vt:lpstr>CALENDARIO ACADÉMICO</vt:lpstr>
      <vt:lpstr>Variaciones en el calendario</vt:lpstr>
      <vt:lpstr>Algunos Retos</vt:lpstr>
      <vt:lpstr>Estrategias pedagógicas</vt:lpstr>
      <vt:lpstr>Espacios de Clase</vt:lpstr>
      <vt:lpstr>SEMANA DE LAS CIENCIAS</vt:lpstr>
      <vt:lpstr>CENTROS DE INTERÉS</vt:lpstr>
      <vt:lpstr>SERVICIO SOCIAL</vt:lpstr>
      <vt:lpstr>CERTIFICACIONES Y GRADOS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María López</cp:lastModifiedBy>
  <cp:revision>75</cp:revision>
  <dcterms:created xsi:type="dcterms:W3CDTF">2023-05-08T00:34:42Z</dcterms:created>
  <dcterms:modified xsi:type="dcterms:W3CDTF">2023-11-28T02:22:50Z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lpwstr>87149400.0000000</vt:lpwstr>
  </property>
  <property fmtid="{D5CDD505-2E9C-101B-9397-08002B2CF9AE}" pid="4" name="xd_ProgID">
    <vt:lpwstr/>
  </property>
  <property fmtid="{D5CDD505-2E9C-101B-9397-08002B2CF9AE}" pid="5" name="MediaServiceImageTags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