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6" r:id="rId5"/>
    <p:sldId id="269" r:id="rId6"/>
    <p:sldId id="312" r:id="rId7"/>
    <p:sldId id="355" r:id="rId8"/>
    <p:sldId id="347" r:id="rId9"/>
    <p:sldId id="361" r:id="rId10"/>
    <p:sldId id="360" r:id="rId11"/>
    <p:sldId id="364" r:id="rId12"/>
    <p:sldId id="363" r:id="rId13"/>
    <p:sldId id="369" r:id="rId14"/>
    <p:sldId id="351" r:id="rId15"/>
    <p:sldId id="368" r:id="rId16"/>
    <p:sldId id="352" r:id="rId17"/>
    <p:sldId id="359" r:id="rId18"/>
    <p:sldId id="261" r:id="rId1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02F7C0-016E-7CF6-9F32-630841EE5265}" name="Maicol Gerardo Nieto Garcia" initials="MN" userId="S::maicol.nieto@nrc.no::806cfd88-fb58-4d86-9a7a-b43c56efda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DF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0"/>
  </p:normalViewPr>
  <p:slideViewPr>
    <p:cSldViewPr snapToGrid="0">
      <p:cViewPr varScale="1">
        <p:scale>
          <a:sx n="63" d="100"/>
          <a:sy n="63" d="100"/>
        </p:scale>
        <p:origin x="7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rena Becerra" userId="5840b6f1-c770-4e32-98c9-8bbddf517699" providerId="ADAL" clId="{227905B2-BDB0-47BC-AD24-D1E41969748D}"/>
    <pc:docChg chg="modSld">
      <pc:chgData name="Lorena Becerra" userId="5840b6f1-c770-4e32-98c9-8bbddf517699" providerId="ADAL" clId="{227905B2-BDB0-47BC-AD24-D1E41969748D}" dt="2024-03-11T13:38:00.107" v="1" actId="20577"/>
      <pc:docMkLst>
        <pc:docMk/>
      </pc:docMkLst>
      <pc:sldChg chg="modSp mod">
        <pc:chgData name="Lorena Becerra" userId="5840b6f1-c770-4e32-98c9-8bbddf517699" providerId="ADAL" clId="{227905B2-BDB0-47BC-AD24-D1E41969748D}" dt="2024-03-11T13:38:00.107" v="1" actId="20577"/>
        <pc:sldMkLst>
          <pc:docMk/>
          <pc:sldMk cId="3743765767" sldId="352"/>
        </pc:sldMkLst>
        <pc:spChg chg="mod">
          <ac:chgData name="Lorena Becerra" userId="5840b6f1-c770-4e32-98c9-8bbddf517699" providerId="ADAL" clId="{227905B2-BDB0-47BC-AD24-D1E41969748D}" dt="2024-03-11T13:38:00.107" v="1" actId="20577"/>
          <ac:spMkLst>
            <pc:docMk/>
            <pc:sldMk cId="3743765767" sldId="352"/>
            <ac:spMk id="13" creationId="{F21ED6F9-8FCE-8680-714E-B9E88CB7BB4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38E23D-AAC2-5D92-5724-7D2263ABE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80D9EE-56F0-D3FE-ABD9-E89CCBF3A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3. ACCIONES DE SOSTENIBILIDAD CON ETC - IE</a:t>
            </a:r>
            <a:endParaRPr lang="es-CO" sz="220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A0F50554-0FFD-E63B-D8A4-31C0EDE2BCAB}"/>
              </a:ext>
            </a:extLst>
          </p:cNvPr>
          <p:cNvSpPr/>
          <p:nvPr/>
        </p:nvSpPr>
        <p:spPr>
          <a:xfrm>
            <a:off x="1180970" y="1765190"/>
            <a:ext cx="9487030" cy="3007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O" dirty="0">
              <a:solidFill>
                <a:srgbClr val="C00000"/>
              </a:solidFill>
            </a:endParaRPr>
          </a:p>
          <a:p>
            <a:endParaRPr lang="es-CO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B64F6ED-E014-6991-29E9-7246AA23128C}"/>
              </a:ext>
            </a:extLst>
          </p:cNvPr>
          <p:cNvSpPr txBox="1"/>
          <p:nvPr/>
        </p:nvSpPr>
        <p:spPr>
          <a:xfrm>
            <a:off x="281169" y="1765190"/>
            <a:ext cx="899491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400" dirty="0"/>
              <a:t>40 docentes, 3 directivos docentes y 2 administrativos en las 2 instituciones educativas (20 IE Ana Joaquina, 25 IE Hugues Manuel Lacouture San Juan del Cesar).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b="1" dirty="0"/>
              <a:t>Temáticas: </a:t>
            </a:r>
            <a:r>
              <a:rPr lang="es-MX" sz="1400" dirty="0"/>
              <a:t>Andragogía, Aprendizaje Basado en Proyectos, Pedagogía Critica, diálogo de saberes, participación comunitaria, Lineamientos normativos internacionales y nacionales de la Educación para Jóvenes y adultos en Colombia</a:t>
            </a:r>
          </a:p>
          <a:p>
            <a:pPr algn="just"/>
            <a:endParaRPr lang="es-MX" sz="1400" dirty="0"/>
          </a:p>
          <a:p>
            <a:pPr algn="just"/>
            <a:r>
              <a:rPr lang="es-ES" sz="1400" dirty="0">
                <a:solidFill>
                  <a:schemeClr val="tx1"/>
                </a:solidFill>
                <a:latin typeface="+mj-lt"/>
              </a:rPr>
              <a:t>Se tiene previsto en Fonseca realizar el proceso de formación docente con las IE del municipio de Fonseca y fortalecer igual a la SED Guajira</a:t>
            </a:r>
            <a:endParaRPr lang="es-CO" sz="1400" dirty="0">
              <a:solidFill>
                <a:schemeClr val="tx1"/>
              </a:solidFill>
              <a:latin typeface="+mj-lt"/>
            </a:endParaRPr>
          </a:p>
          <a:p>
            <a:pPr algn="just"/>
            <a:endParaRPr lang="es-MX" sz="1400" dirty="0"/>
          </a:p>
          <a:p>
            <a:pPr algn="just"/>
            <a:endParaRPr lang="es-CO" sz="1400" dirty="0">
              <a:solidFill>
                <a:schemeClr val="tx1"/>
              </a:solidFill>
            </a:endParaRPr>
          </a:p>
          <a:p>
            <a:pPr algn="just"/>
            <a:endParaRPr lang="es-CO" sz="1400" dirty="0">
              <a:solidFill>
                <a:schemeClr val="tx1"/>
              </a:solidFill>
              <a:latin typeface="+mj-lt"/>
            </a:endParaRPr>
          </a:p>
          <a:p>
            <a:pPr algn="just"/>
            <a:r>
              <a:rPr lang="es-CO" sz="1400" dirty="0">
                <a:solidFill>
                  <a:schemeClr val="tx1"/>
                </a:solidFill>
                <a:latin typeface="+mj-lt"/>
              </a:rPr>
              <a:t>Conformación mesas de trabajo con la  ETC, con el fin de realizar acompañamiento para garantizar que se realicen los procesos de registro matricula de los estudiantes y que estas realicen acompañamiento a los establecimientos, además de validar la continuidad de los actos administrativos que permiten el desarrollo del modelo flexible en  las IE</a:t>
            </a:r>
          </a:p>
          <a:p>
            <a:pPr algn="just"/>
            <a:endParaRPr lang="es-ES" sz="1400" dirty="0">
              <a:solidFill>
                <a:schemeClr val="tx1"/>
              </a:solidFill>
              <a:latin typeface="+mj-lt"/>
            </a:endParaRPr>
          </a:p>
          <a:p>
            <a:pPr algn="just"/>
            <a:r>
              <a:rPr lang="es-ES" sz="1400" dirty="0">
                <a:solidFill>
                  <a:schemeClr val="tx1"/>
                </a:solidFill>
                <a:latin typeface="+mj-lt"/>
              </a:rPr>
              <a:t>Entrega  de material educativo de la modalidad institucional para la continuidad del proceso. </a:t>
            </a:r>
            <a:endParaRPr lang="es-CO" sz="1400" dirty="0">
              <a:solidFill>
                <a:schemeClr val="tx1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60A5AF0-DB3E-C92B-3096-E53AB35D5A9F}"/>
              </a:ext>
            </a:extLst>
          </p:cNvPr>
          <p:cNvSpPr txBox="1"/>
          <p:nvPr/>
        </p:nvSpPr>
        <p:spPr>
          <a:xfrm>
            <a:off x="1019607" y="1272277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>
                <a:solidFill>
                  <a:srgbClr val="B43737"/>
                </a:solidFill>
              </a:rPr>
              <a:t>Formación docente</a:t>
            </a:r>
            <a:endParaRPr lang="es-CO" sz="18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53A75B6-D909-BF4B-56B0-DEAEF925F7AD}"/>
              </a:ext>
            </a:extLst>
          </p:cNvPr>
          <p:cNvSpPr txBox="1"/>
          <p:nvPr/>
        </p:nvSpPr>
        <p:spPr>
          <a:xfrm>
            <a:off x="830197" y="3842681"/>
            <a:ext cx="60945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600" b="1" dirty="0">
                <a:solidFill>
                  <a:srgbClr val="B43737"/>
                </a:solidFill>
              </a:rPr>
              <a:t>Mesas de trabajo</a:t>
            </a:r>
            <a:endParaRPr lang="es-CO" sz="16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5528821-EAC3-9D57-76F7-D1FC9902E90B}"/>
              </a:ext>
            </a:extLst>
          </p:cNvPr>
          <p:cNvSpPr txBox="1"/>
          <p:nvPr/>
        </p:nvSpPr>
        <p:spPr>
          <a:xfrm>
            <a:off x="410343" y="1305901"/>
            <a:ext cx="73130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>
                <a:solidFill>
                  <a:srgbClr val="B43737"/>
                </a:solidFill>
              </a:rPr>
              <a:t> </a:t>
            </a:r>
          </a:p>
        </p:txBody>
      </p:sp>
      <p:pic>
        <p:nvPicPr>
          <p:cNvPr id="4" name="Imagen 3" descr="Imagen que contiene Texto&#10;&#10;Descripción generada automáticamente">
            <a:extLst>
              <a:ext uri="{FF2B5EF4-FFF2-40B4-BE49-F238E27FC236}">
                <a16:creationId xmlns:a16="http://schemas.microsoft.com/office/drawing/2014/main" id="{17CE038A-9E1B-8F03-68BE-F3314F14C4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77"/>
          <a:stretch/>
        </p:blipFill>
        <p:spPr>
          <a:xfrm>
            <a:off x="9535398" y="2505075"/>
            <a:ext cx="2375433" cy="287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94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40B63-034D-CFFC-71E1-A7A081D72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Marcador de contenido 3">
            <a:extLst>
              <a:ext uri="{FF2B5EF4-FFF2-40B4-BE49-F238E27FC236}">
                <a16:creationId xmlns:a16="http://schemas.microsoft.com/office/drawing/2014/main" id="{125D9F33-272C-CE38-FBAF-75D6631171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7305600"/>
              </p:ext>
            </p:extLst>
          </p:nvPr>
        </p:nvGraphicFramePr>
        <p:xfrm>
          <a:off x="841577" y="2053863"/>
          <a:ext cx="10895162" cy="319808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46641">
                  <a:extLst>
                    <a:ext uri="{9D8B030D-6E8A-4147-A177-3AD203B41FA5}">
                      <a16:colId xmlns:a16="http://schemas.microsoft.com/office/drawing/2014/main" val="546512268"/>
                    </a:ext>
                  </a:extLst>
                </a:gridCol>
                <a:gridCol w="8048521">
                  <a:extLst>
                    <a:ext uri="{9D8B030D-6E8A-4147-A177-3AD203B41FA5}">
                      <a16:colId xmlns:a16="http://schemas.microsoft.com/office/drawing/2014/main" val="1405958911"/>
                    </a:ext>
                  </a:extLst>
                </a:gridCol>
              </a:tblGrid>
              <a:tr h="637769">
                <a:tc>
                  <a:txBody>
                    <a:bodyPr/>
                    <a:lstStyle/>
                    <a:p>
                      <a:r>
                        <a:rPr lang="es-MX" sz="1600" dirty="0"/>
                        <a:t>INSTITUCIÓN EDUCATIVA 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RESULTADO DEL PROCESO 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1369602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IE AGROPECUARIA DE FONSECA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El establecimiento realizó el proceso de articulación del PEI, y presentación a al SED;</a:t>
                      </a:r>
                      <a:r>
                        <a:rPr lang="es-ES" baseline="0" dirty="0"/>
                        <a:t> </a:t>
                      </a:r>
                      <a:r>
                        <a:rPr lang="es-ES" dirty="0"/>
                        <a:t> ya</a:t>
                      </a:r>
                      <a:r>
                        <a:rPr lang="es-ES" baseline="0" dirty="0"/>
                        <a:t> cuenta con el acto administrativo de aprobación.</a:t>
                      </a:r>
                      <a:endParaRPr lang="es-CO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580358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IE AGROPECUARIA DE CONEJO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+mn-cs"/>
                        </a:rPr>
                        <a:t>El establecimiento realizó el proceso de articulación del PEI, y presentación a al SED;  ya cuenta con el acto administrativo de aprobación.</a:t>
                      </a:r>
                      <a:endParaRPr kumimoji="0" lang="es-CO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157963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IE ANA JOAQUINA RODRIGUEZ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+mn-cs"/>
                        </a:rPr>
                        <a:t>El establecimiento realizó el proceso de articulación del PEI, y presentación a al SED;  ya cuenta con el acto administrativo de aprobación.</a:t>
                      </a:r>
                      <a:endParaRPr kumimoji="0" lang="es-CO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1449201"/>
                  </a:ext>
                </a:extLst>
              </a:tr>
              <a:tr h="36950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IE HUGUES MANUEL LACOUTURE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+mn-cs"/>
                        </a:rPr>
                        <a:t>El establecimiento realizó el proceso de articulación del PEI, y presentación a al SED;  ya cuenta con el acto administrativo </a:t>
                      </a:r>
                      <a:r>
                        <a:rPr kumimoji="0" lang="es-E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+mn-cs"/>
                        </a:rPr>
                        <a:t>de aprobación.</a:t>
                      </a:r>
                      <a:endParaRPr kumimoji="0" lang="es-CO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713994"/>
                  </a:ext>
                </a:extLst>
              </a:tr>
            </a:tbl>
          </a:graphicData>
        </a:graphic>
      </p:graphicFrame>
      <p:sp>
        <p:nvSpPr>
          <p:cNvPr id="6" name="Título 1">
            <a:extLst>
              <a:ext uri="{FF2B5EF4-FFF2-40B4-BE49-F238E27FC236}">
                <a16:creationId xmlns:a16="http://schemas.microsoft.com/office/drawing/2014/main" id="{7B1C0A75-1B5A-03FD-8406-226CCE4F6F13}"/>
              </a:ext>
            </a:extLst>
          </p:cNvPr>
          <p:cNvSpPr txBox="1">
            <a:spLocks/>
          </p:cNvSpPr>
          <p:nvPr/>
        </p:nvSpPr>
        <p:spPr>
          <a:xfrm>
            <a:off x="3839929" y="1177149"/>
            <a:ext cx="4329286" cy="4726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000" b="1" dirty="0">
                <a:solidFill>
                  <a:srgbClr val="B43737"/>
                </a:solidFill>
              </a:rPr>
              <a:t>Avances en articulación PEI</a:t>
            </a:r>
            <a:endParaRPr lang="es-CO" sz="20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CA6DD22-852D-6B48-445D-F6CDFCDA0163}"/>
              </a:ext>
            </a:extLst>
          </p:cNvPr>
          <p:cNvSpPr txBox="1"/>
          <p:nvPr/>
        </p:nvSpPr>
        <p:spPr>
          <a:xfrm>
            <a:off x="3378495" y="773112"/>
            <a:ext cx="6097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0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4. Proceso de articulación MEF en PEI de las I.E</a:t>
            </a:r>
            <a:r>
              <a:rPr lang="es-MX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4003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DEF51CB-0118-F915-36B0-306C1A448219}"/>
              </a:ext>
            </a:extLst>
          </p:cNvPr>
          <p:cNvSpPr txBox="1">
            <a:spLocks/>
          </p:cNvSpPr>
          <p:nvPr/>
        </p:nvSpPr>
        <p:spPr>
          <a:xfrm>
            <a:off x="1840286" y="285673"/>
            <a:ext cx="8542488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5. </a:t>
            </a:r>
            <a:r>
              <a:rPr lang="es-CO" sz="2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CARACTERIZACIÓN NECESIDADES EDUCATIVAS EN ALFABETIZACIÓN DE JOVENES Y ADULTOS QUE NO LEEN NI ESCRIBEN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2725647-5B03-ECDC-3EEB-240EE83E8C7B}"/>
              </a:ext>
            </a:extLst>
          </p:cNvPr>
          <p:cNvSpPr txBox="1"/>
          <p:nvPr/>
        </p:nvSpPr>
        <p:spPr>
          <a:xfrm>
            <a:off x="333026" y="4112186"/>
            <a:ext cx="26869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</a:rPr>
              <a:t>22% </a:t>
            </a:r>
            <a:r>
              <a:rPr lang="es-MX" sz="1400" dirty="0"/>
              <a:t>personas con discapacidad</a:t>
            </a:r>
          </a:p>
          <a:p>
            <a:pPr algn="ctr"/>
            <a:endParaRPr lang="es-MX" sz="1400" dirty="0"/>
          </a:p>
          <a:p>
            <a:pPr algn="ctr"/>
            <a:r>
              <a:rPr lang="es-MX" sz="1400" dirty="0"/>
              <a:t>2 PcD física</a:t>
            </a:r>
          </a:p>
          <a:p>
            <a:pPr algn="ctr"/>
            <a:endParaRPr lang="es-MX" sz="1400" dirty="0"/>
          </a:p>
          <a:p>
            <a:pPr algn="ctr"/>
            <a:endParaRPr lang="es-MX" sz="1400" dirty="0"/>
          </a:p>
        </p:txBody>
      </p:sp>
      <p:pic>
        <p:nvPicPr>
          <p:cNvPr id="3" name="Gráfico 2" descr="Perfil de hombre con relleno sólido">
            <a:extLst>
              <a:ext uri="{FF2B5EF4-FFF2-40B4-BE49-F238E27FC236}">
                <a16:creationId xmlns:a16="http://schemas.microsoft.com/office/drawing/2014/main" id="{6916022B-51F0-6BF3-A345-24D1076E8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7244" y="1860976"/>
            <a:ext cx="849626" cy="849626"/>
          </a:xfrm>
          <a:prstGeom prst="rect">
            <a:avLst/>
          </a:prstGeom>
        </p:spPr>
      </p:pic>
      <p:pic>
        <p:nvPicPr>
          <p:cNvPr id="6" name="Gráfico 5" descr="Perfil de mujer con relleno sólido">
            <a:extLst>
              <a:ext uri="{FF2B5EF4-FFF2-40B4-BE49-F238E27FC236}">
                <a16:creationId xmlns:a16="http://schemas.microsoft.com/office/drawing/2014/main" id="{398EA7EF-EAF1-4CB6-64F2-2006BB605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43515" y="1870383"/>
            <a:ext cx="849626" cy="849626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6851A81D-92C1-0C09-46B1-9F686095E494}"/>
              </a:ext>
            </a:extLst>
          </p:cNvPr>
          <p:cNvSpPr/>
          <p:nvPr/>
        </p:nvSpPr>
        <p:spPr>
          <a:xfrm>
            <a:off x="11240121" y="205376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75%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(67)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BD93701B-A3B5-DD32-3448-FB061F85D684}"/>
              </a:ext>
            </a:extLst>
          </p:cNvPr>
          <p:cNvSpPr/>
          <p:nvPr/>
        </p:nvSpPr>
        <p:spPr>
          <a:xfrm>
            <a:off x="9493141" y="210191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25%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(33)</a:t>
            </a:r>
          </a:p>
        </p:txBody>
      </p:sp>
      <p:pic>
        <p:nvPicPr>
          <p:cNvPr id="17" name="Imagen 1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B0260261-3B65-CA17-3FC8-1CD7939AD6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767" y="2603783"/>
            <a:ext cx="1628036" cy="120576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09210548-6F6B-4AE4-35B8-AF39B98CA0B1}"/>
              </a:ext>
            </a:extLst>
          </p:cNvPr>
          <p:cNvSpPr txBox="1"/>
          <p:nvPr/>
        </p:nvSpPr>
        <p:spPr>
          <a:xfrm>
            <a:off x="8711808" y="4794034"/>
            <a:ext cx="33419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b="1" dirty="0"/>
              <a:t>Equipo implementador:</a:t>
            </a:r>
          </a:p>
          <a:p>
            <a:endParaRPr lang="es-MX" sz="1050" b="1" dirty="0"/>
          </a:p>
          <a:p>
            <a:r>
              <a:rPr lang="es-MX" sz="1050" dirty="0"/>
              <a:t>1 Enlaces Territoriales Educativos FUCEPAZ</a:t>
            </a:r>
          </a:p>
          <a:p>
            <a:r>
              <a:rPr lang="es-MX" sz="1050" dirty="0"/>
              <a:t>1 Líder Encuesta</a:t>
            </a:r>
          </a:p>
          <a:p>
            <a:r>
              <a:rPr lang="es-MX" sz="1050" dirty="0"/>
              <a:t>1 Coordinación nacional</a:t>
            </a:r>
          </a:p>
          <a:p>
            <a:r>
              <a:rPr lang="es-MX" sz="1050" dirty="0"/>
              <a:t>1 Apoyo logístico</a:t>
            </a:r>
          </a:p>
          <a:p>
            <a:r>
              <a:rPr lang="es-MX" sz="1050" dirty="0"/>
              <a:t>Apoyo NRC áreas y nacional</a:t>
            </a:r>
          </a:p>
          <a:p>
            <a:r>
              <a:rPr lang="es-MX" sz="1050" dirty="0"/>
              <a:t>Respaldo líderes comunitarios en territorio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60C1E2BE-AE17-D03A-2E47-797B17FDE254}"/>
              </a:ext>
            </a:extLst>
          </p:cNvPr>
          <p:cNvSpPr/>
          <p:nvPr/>
        </p:nvSpPr>
        <p:spPr>
          <a:xfrm>
            <a:off x="3974000" y="4743290"/>
            <a:ext cx="3510311" cy="1158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>
                <a:solidFill>
                  <a:schemeClr val="tx1"/>
                </a:solidFill>
              </a:rPr>
              <a:t>Grupos etarios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11%</a:t>
            </a:r>
            <a:r>
              <a:rPr lang="es-CO" sz="1100" b="1" dirty="0">
                <a:solidFill>
                  <a:schemeClr val="tx1"/>
                </a:solidFill>
              </a:rPr>
              <a:t> jóvenes </a:t>
            </a:r>
            <a:r>
              <a:rPr lang="es-CO" sz="1100" dirty="0">
                <a:solidFill>
                  <a:schemeClr val="tx1"/>
                </a:solidFill>
              </a:rPr>
              <a:t>de 14 a 28 años</a:t>
            </a:r>
          </a:p>
          <a:p>
            <a:pPr algn="ctr"/>
            <a:endParaRPr lang="es-CO" sz="11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45%</a:t>
            </a:r>
            <a:r>
              <a:rPr lang="es-CO" sz="1100" b="1" dirty="0">
                <a:solidFill>
                  <a:schemeClr val="tx1"/>
                </a:solidFill>
              </a:rPr>
              <a:t> adultos </a:t>
            </a:r>
            <a:r>
              <a:rPr lang="es-CO" sz="1100" dirty="0">
                <a:solidFill>
                  <a:schemeClr val="tx1"/>
                </a:solidFill>
              </a:rPr>
              <a:t>de 29 a 59 años</a:t>
            </a:r>
          </a:p>
          <a:p>
            <a:pPr algn="ctr"/>
            <a:endParaRPr lang="es-CO" sz="1100" b="1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44%</a:t>
            </a:r>
            <a:r>
              <a:rPr lang="es-CO" sz="1100" b="1" dirty="0">
                <a:solidFill>
                  <a:schemeClr val="tx1"/>
                </a:solidFill>
              </a:rPr>
              <a:t> personas mayores </a:t>
            </a:r>
            <a:r>
              <a:rPr lang="es-CO" sz="1100" dirty="0">
                <a:solidFill>
                  <a:schemeClr val="tx1"/>
                </a:solidFill>
              </a:rPr>
              <a:t>de 60 años en adelante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endParaRPr lang="es-CO" sz="1400" dirty="0">
              <a:solidFill>
                <a:schemeClr val="tx1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E63B4DC-F26B-16E6-DA05-349624EA149A}"/>
              </a:ext>
            </a:extLst>
          </p:cNvPr>
          <p:cNvSpPr txBox="1"/>
          <p:nvPr/>
        </p:nvSpPr>
        <p:spPr>
          <a:xfrm>
            <a:off x="8814473" y="2976649"/>
            <a:ext cx="31403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Principales causas desescolaridad:</a:t>
            </a:r>
          </a:p>
          <a:p>
            <a:endParaRPr lang="es-MX" sz="1200" b="1" dirty="0"/>
          </a:p>
          <a:p>
            <a:r>
              <a:rPr lang="es-MX" sz="1200" dirty="0"/>
              <a:t>60% problemas económicos</a:t>
            </a:r>
          </a:p>
          <a:p>
            <a:r>
              <a:rPr lang="es-MX" sz="1200" dirty="0"/>
              <a:t>10% Extraedad</a:t>
            </a:r>
          </a:p>
          <a:p>
            <a:r>
              <a:rPr lang="es-MX" sz="1200" dirty="0"/>
              <a:t>9% No interés familiar</a:t>
            </a:r>
          </a:p>
          <a:p>
            <a:r>
              <a:rPr lang="es-MX" sz="1200" dirty="0"/>
              <a:t>7% Inseguridad/violencia</a:t>
            </a:r>
          </a:p>
          <a:p>
            <a:r>
              <a:rPr lang="es-MX" sz="1200" dirty="0"/>
              <a:t>5% Desplazamiento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02F9279-CF92-C106-9C0D-455B9AA7057A}"/>
              </a:ext>
            </a:extLst>
          </p:cNvPr>
          <p:cNvGraphicFramePr>
            <a:graphicFrameLocks noGrp="1"/>
          </p:cNvGraphicFramePr>
          <p:nvPr/>
        </p:nvGraphicFramePr>
        <p:xfrm>
          <a:off x="3159863" y="2311832"/>
          <a:ext cx="5007550" cy="1278890"/>
        </p:xfrm>
        <a:graphic>
          <a:graphicData uri="http://schemas.openxmlformats.org/drawingml/2006/table">
            <a:tbl>
              <a:tblPr/>
              <a:tblGrid>
                <a:gridCol w="1004262">
                  <a:extLst>
                    <a:ext uri="{9D8B030D-6E8A-4147-A177-3AD203B41FA5}">
                      <a16:colId xmlns:a16="http://schemas.microsoft.com/office/drawing/2014/main" val="1237667449"/>
                    </a:ext>
                  </a:extLst>
                </a:gridCol>
                <a:gridCol w="1141831">
                  <a:extLst>
                    <a:ext uri="{9D8B030D-6E8A-4147-A177-3AD203B41FA5}">
                      <a16:colId xmlns:a16="http://schemas.microsoft.com/office/drawing/2014/main" val="1641615326"/>
                    </a:ext>
                  </a:extLst>
                </a:gridCol>
                <a:gridCol w="1059289">
                  <a:extLst>
                    <a:ext uri="{9D8B030D-6E8A-4147-A177-3AD203B41FA5}">
                      <a16:colId xmlns:a16="http://schemas.microsoft.com/office/drawing/2014/main" val="2069326645"/>
                    </a:ext>
                  </a:extLst>
                </a:gridCol>
                <a:gridCol w="1802168">
                  <a:extLst>
                    <a:ext uri="{9D8B030D-6E8A-4147-A177-3AD203B41FA5}">
                      <a16:colId xmlns:a16="http://schemas.microsoft.com/office/drawing/2014/main" val="3046109217"/>
                    </a:ext>
                  </a:extLst>
                </a:gridCol>
              </a:tblGrid>
              <a:tr h="177959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GUAJIRA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30164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HOGARES CARACTERIZADOS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PERSONAS IDENTIFICADAS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231840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Fonseca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Las Colinas,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Pondores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y ECTR Amaury Rodríguez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699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1928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A3D5-D66D-3295-7F55-5AD1FC92C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F5BD5B-C909-228A-A8F9-9BF1D572B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220" y="898513"/>
            <a:ext cx="8102379" cy="660731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2700" b="1" dirty="0">
                <a:solidFill>
                  <a:srgbClr val="B43737"/>
                </a:solidFill>
              </a:rPr>
              <a:t>6. RETOS Y DIFICULTADES EN LA IMPLEMENTACIÓN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E01D542-EDDC-B66C-EDCD-070BA8256807}"/>
              </a:ext>
            </a:extLst>
          </p:cNvPr>
          <p:cNvSpPr/>
          <p:nvPr/>
        </p:nvSpPr>
        <p:spPr>
          <a:xfrm>
            <a:off x="703890" y="2740447"/>
            <a:ext cx="4329285" cy="3219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Cambio en la planta docente y directivos docentes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Incidentes de seguridad – Bloqueos en vías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Gestión para matrícula SIMAT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 err="1">
                <a:solidFill>
                  <a:schemeClr val="tx1"/>
                </a:solidFill>
              </a:rPr>
              <a:t>Itermitencia</a:t>
            </a:r>
            <a:r>
              <a:rPr lang="es-CO" dirty="0">
                <a:solidFill>
                  <a:schemeClr val="tx1"/>
                </a:solidFill>
              </a:rPr>
              <a:t> proceso educativo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6C94037-C473-97AF-DA33-7E87CBE73AAA}"/>
              </a:ext>
            </a:extLst>
          </p:cNvPr>
          <p:cNvSpPr txBox="1"/>
          <p:nvPr/>
        </p:nvSpPr>
        <p:spPr>
          <a:xfrm>
            <a:off x="1502896" y="2018036"/>
            <a:ext cx="2731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RETOS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8F5AA8-7EEF-1C2C-4749-97D753217A34}"/>
              </a:ext>
            </a:extLst>
          </p:cNvPr>
          <p:cNvSpPr txBox="1"/>
          <p:nvPr/>
        </p:nvSpPr>
        <p:spPr>
          <a:xfrm>
            <a:off x="6755475" y="2018036"/>
            <a:ext cx="23913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DIFICULTADES</a:t>
            </a:r>
            <a:endParaRPr lang="es-CO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21ED6F9-8FCE-8680-714E-B9E88CB7BB4E}"/>
              </a:ext>
            </a:extLst>
          </p:cNvPr>
          <p:cNvSpPr/>
          <p:nvPr/>
        </p:nvSpPr>
        <p:spPr>
          <a:xfrm>
            <a:off x="6301409" y="2544194"/>
            <a:ext cx="5081566" cy="2687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Casos especiales para matrícula (documentación, estado SIMAT)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Conectividad en territorio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Alto índice de población rural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5" name="Gráfico 4" descr="Preguntas contorno">
            <a:extLst>
              <a:ext uri="{FF2B5EF4-FFF2-40B4-BE49-F238E27FC236}">
                <a16:creationId xmlns:a16="http://schemas.microsoft.com/office/drawing/2014/main" id="{3B0F899E-9577-F54C-E2C3-D20E0775B37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32640" y="4895254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65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1B985-7B00-B1E6-53FB-7C3C9EB5D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BBA34-E2AB-2511-F86D-5029874A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4144" y="1184109"/>
            <a:ext cx="4786537" cy="979997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4900" b="1" dirty="0">
                <a:solidFill>
                  <a:srgbClr val="B43737"/>
                </a:solidFill>
              </a:rPr>
            </a:br>
            <a:r>
              <a:rPr lang="es-CO" sz="3600" b="1" dirty="0">
                <a:solidFill>
                  <a:srgbClr val="B43737"/>
                </a:solidFill>
              </a:rPr>
              <a:t>ESPACIO DE </a:t>
            </a:r>
            <a:br>
              <a:rPr lang="es-CO" sz="3600" b="1" dirty="0">
                <a:solidFill>
                  <a:srgbClr val="B43737"/>
                </a:solidFill>
              </a:rPr>
            </a:br>
            <a:r>
              <a:rPr lang="es-MX" sz="3600" b="1" dirty="0">
                <a:solidFill>
                  <a:srgbClr val="B43737"/>
                </a:solidFill>
              </a:rPr>
              <a:t>PREGUNTAS</a:t>
            </a:r>
            <a:endParaRPr lang="es-CO" sz="5300" dirty="0"/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076A08A5-38B0-AAF2-DB17-377B186F8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3274" y="1184109"/>
            <a:ext cx="3047713" cy="3047713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00DD4BF-A43A-7EE0-3192-249D0415DE5A}"/>
              </a:ext>
            </a:extLst>
          </p:cNvPr>
          <p:cNvSpPr txBox="1">
            <a:spLocks/>
          </p:cNvSpPr>
          <p:nvPr/>
        </p:nvSpPr>
        <p:spPr>
          <a:xfrm>
            <a:off x="5643018" y="2927372"/>
            <a:ext cx="3075632" cy="84913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14400" b="1" dirty="0">
                <a:solidFill>
                  <a:srgbClr val="B43737"/>
                </a:solidFill>
              </a:rPr>
            </a:br>
            <a:r>
              <a:rPr lang="es-CO" sz="14400" b="1" dirty="0">
                <a:solidFill>
                  <a:srgbClr val="B43737"/>
                </a:solidFill>
              </a:rPr>
              <a:t>ACUERDOS</a:t>
            </a:r>
            <a:endParaRPr lang="es-CO" sz="5300" dirty="0"/>
          </a:p>
        </p:txBody>
      </p:sp>
      <p:pic>
        <p:nvPicPr>
          <p:cNvPr id="9" name="Gráfico 8" descr="Chateo con relleno sólido">
            <a:extLst>
              <a:ext uri="{FF2B5EF4-FFF2-40B4-BE49-F238E27FC236}">
                <a16:creationId xmlns:a16="http://schemas.microsoft.com/office/drawing/2014/main" id="{DA101069-FC5F-27D9-8A7F-11ECA208E13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2524" y="2707965"/>
            <a:ext cx="736925" cy="7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18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9808" y="1846771"/>
            <a:ext cx="7299325" cy="702297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>
                <a:solidFill>
                  <a:schemeClr val="bg1">
                    <a:lumMod val="50000"/>
                  </a:schemeClr>
                </a:solidFill>
              </a:rPr>
              <a:t>AGENDA</a:t>
            </a:r>
            <a:endParaRPr lang="es-CO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70464DB-8997-49F5-3620-1B4531DDB2D0}"/>
              </a:ext>
            </a:extLst>
          </p:cNvPr>
          <p:cNvSpPr txBox="1">
            <a:spLocks/>
          </p:cNvSpPr>
          <p:nvPr/>
        </p:nvSpPr>
        <p:spPr>
          <a:xfrm>
            <a:off x="1823557" y="851274"/>
            <a:ext cx="8251825" cy="110013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b="1" dirty="0">
                <a:solidFill>
                  <a:srgbClr val="B43737"/>
                </a:solidFill>
              </a:rPr>
              <a:t>Socialización avances y retos Arando la Educación</a:t>
            </a:r>
            <a:endParaRPr lang="es-ES" sz="4000" b="1" dirty="0">
              <a:solidFill>
                <a:srgbClr val="B43737"/>
              </a:solidFill>
            </a:endParaRPr>
          </a:p>
          <a:p>
            <a:pPr algn="ctr"/>
            <a:endParaRPr lang="es-ES" sz="4000" b="1" dirty="0">
              <a:solidFill>
                <a:srgbClr val="B43737"/>
              </a:solidFill>
            </a:endParaRPr>
          </a:p>
          <a:p>
            <a:pPr algn="ctr"/>
            <a:r>
              <a:rPr lang="es-ES" sz="2800" b="1" dirty="0">
                <a:solidFill>
                  <a:srgbClr val="B43737"/>
                </a:solidFill>
              </a:rPr>
              <a:t>13 de marzo de 2024</a:t>
            </a:r>
            <a:endParaRPr lang="es-CO" sz="2800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B975297A-BE40-9CF0-F73A-9CF182C8E7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8695" y="2686936"/>
            <a:ext cx="10864850" cy="2998247"/>
          </a:xfrm>
        </p:spPr>
        <p:txBody>
          <a:bodyPr>
            <a:normAutofit fontScale="77500" lnSpcReduction="20000"/>
          </a:bodyPr>
          <a:lstStyle/>
          <a:p>
            <a:pPr marL="457200" indent="-457200" algn="just">
              <a:buAutoNum type="arabicPeriod"/>
            </a:pPr>
            <a:r>
              <a:rPr lang="es-MX" dirty="0"/>
              <a:t>Saludo y presentación de participantes.</a:t>
            </a:r>
            <a:endParaRPr lang="es-CO" dirty="0"/>
          </a:p>
          <a:p>
            <a:pPr marL="457200" indent="-457200" algn="just">
              <a:buAutoNum type="arabicPeriod"/>
            </a:pPr>
            <a:r>
              <a:rPr lang="es-MX" dirty="0"/>
              <a:t>Síntesis avances/resultados del Convenio en territorio.</a:t>
            </a:r>
          </a:p>
          <a:p>
            <a:pPr marL="457200" indent="-457200" algn="just">
              <a:buAutoNum type="arabicPeriod"/>
            </a:pPr>
            <a:r>
              <a:rPr lang="es-MX" dirty="0"/>
              <a:t>Acciones de sostenibilidad</a:t>
            </a:r>
          </a:p>
          <a:p>
            <a:pPr marL="457200" indent="-457200" algn="just">
              <a:buAutoNum type="arabicPeriod"/>
            </a:pPr>
            <a:r>
              <a:rPr lang="es-MX" dirty="0"/>
              <a:t>Proceso de articulación MEF en PEI de las I.E.</a:t>
            </a:r>
          </a:p>
          <a:p>
            <a:pPr marL="457200" indent="-457200" algn="just">
              <a:buAutoNum type="arabicPeriod"/>
            </a:pPr>
            <a:r>
              <a:rPr lang="es-MX" dirty="0"/>
              <a:t>Resultados de caracterización FUCEPAZ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Retos y dificultades en la implementación</a:t>
            </a:r>
          </a:p>
          <a:p>
            <a:pPr marL="457200" indent="-457200" algn="just">
              <a:buAutoNum type="arabicPeriod"/>
            </a:pPr>
            <a:r>
              <a:rPr lang="es-MX" dirty="0"/>
              <a:t>Espacio de preguntas</a:t>
            </a:r>
          </a:p>
          <a:p>
            <a:pPr marL="457200" indent="-457200" algn="just">
              <a:buAutoNum type="arabicPeriod"/>
            </a:pPr>
            <a:r>
              <a:rPr lang="es-MX" dirty="0"/>
              <a:t>Acuerdos</a:t>
            </a:r>
          </a:p>
          <a:p>
            <a:pPr marL="457200" indent="-457200" algn="just">
              <a:buAutoNum type="arabicPeriod"/>
            </a:pPr>
            <a:r>
              <a:rPr lang="es-MX" dirty="0"/>
              <a:t>Cierre</a:t>
            </a:r>
          </a:p>
          <a:p>
            <a:pPr marL="457200" indent="-457200" algn="just">
              <a:buAutoNum type="arabicPeriod"/>
            </a:pPr>
            <a:endParaRPr lang="es-MX" dirty="0"/>
          </a:p>
          <a:p>
            <a:pPr algn="just"/>
            <a:endParaRPr lang="es-MX" dirty="0"/>
          </a:p>
          <a:p>
            <a:pPr marL="457200" indent="-457200" algn="just">
              <a:buAutoNum type="arabicPeriod"/>
            </a:pPr>
            <a:endParaRPr lang="es-MX" dirty="0"/>
          </a:p>
          <a:p>
            <a:pPr marL="457200" indent="-457200" algn="just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 dirty="0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1983411" y="409677"/>
            <a:ext cx="8016647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2. SÍNTESIS AVANCES/RESULTADOS DEL CONVENIO EN TERRITORIO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CORTE 29 FEBRERO 2024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DC2D229-67C0-F361-254F-FB2B0D479816}"/>
              </a:ext>
            </a:extLst>
          </p:cNvPr>
          <p:cNvSpPr/>
          <p:nvPr/>
        </p:nvSpPr>
        <p:spPr>
          <a:xfrm>
            <a:off x="1008748" y="4979572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Matricula 88%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1E759CD-EDD7-496F-F196-3EBB7F747579}"/>
              </a:ext>
            </a:extLst>
          </p:cNvPr>
          <p:cNvSpPr/>
          <p:nvPr/>
        </p:nvSpPr>
        <p:spPr>
          <a:xfrm>
            <a:off x="2981152" y="4866068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Deserción 9%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A1602F7-1292-20AA-0749-C03E43BBE04E}"/>
              </a:ext>
            </a:extLst>
          </p:cNvPr>
          <p:cNvSpPr/>
          <p:nvPr/>
        </p:nvSpPr>
        <p:spPr>
          <a:xfrm>
            <a:off x="5121415" y="4968154"/>
            <a:ext cx="1801870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Aprobados 71% </a:t>
            </a:r>
          </a:p>
        </p:txBody>
      </p:sp>
      <p:pic>
        <p:nvPicPr>
          <p:cNvPr id="25" name="Gráfico 24" descr="Escena suburbana contorno">
            <a:extLst>
              <a:ext uri="{FF2B5EF4-FFF2-40B4-BE49-F238E27FC236}">
                <a16:creationId xmlns:a16="http://schemas.microsoft.com/office/drawing/2014/main" id="{52513890-F526-F79E-AE96-36F514232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6479" y="4569304"/>
            <a:ext cx="1538377" cy="1538377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0DA7F940-5E03-7F1C-7725-D3A097CBF5DB}"/>
              </a:ext>
            </a:extLst>
          </p:cNvPr>
          <p:cNvSpPr/>
          <p:nvPr/>
        </p:nvSpPr>
        <p:spPr>
          <a:xfrm>
            <a:off x="9156238" y="6157876"/>
            <a:ext cx="3035762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4 Instituciones Educativas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698BCD4-7A3C-8486-CDB8-CE21C04022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746724"/>
              </p:ext>
            </p:extLst>
          </p:nvPr>
        </p:nvGraphicFramePr>
        <p:xfrm>
          <a:off x="467442" y="1364748"/>
          <a:ext cx="9340828" cy="1086496"/>
        </p:xfrm>
        <a:graphic>
          <a:graphicData uri="http://schemas.openxmlformats.org/drawingml/2006/table">
            <a:tbl>
              <a:tblPr/>
              <a:tblGrid>
                <a:gridCol w="1032296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830772">
                  <a:extLst>
                    <a:ext uri="{9D8B030D-6E8A-4147-A177-3AD203B41FA5}">
                      <a16:colId xmlns:a16="http://schemas.microsoft.com/office/drawing/2014/main" val="43384489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550173758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2287865406"/>
                    </a:ext>
                  </a:extLst>
                </a:gridCol>
                <a:gridCol w="802640">
                  <a:extLst>
                    <a:ext uri="{9D8B030D-6E8A-4147-A177-3AD203B41FA5}">
                      <a16:colId xmlns:a16="http://schemas.microsoft.com/office/drawing/2014/main" val="1960963069"/>
                    </a:ext>
                  </a:extLst>
                </a:gridCol>
                <a:gridCol w="802640">
                  <a:extLst>
                    <a:ext uri="{9D8B030D-6E8A-4147-A177-3AD203B41FA5}">
                      <a16:colId xmlns:a16="http://schemas.microsoft.com/office/drawing/2014/main" val="1632707179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78364932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89938214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4073227969"/>
                    </a:ext>
                  </a:extLst>
                </a:gridCol>
                <a:gridCol w="579120">
                  <a:extLst>
                    <a:ext uri="{9D8B030D-6E8A-4147-A177-3AD203B41FA5}">
                      <a16:colId xmlns:a16="http://schemas.microsoft.com/office/drawing/2014/main" val="3490899083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4287688037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808637531"/>
                    </a:ext>
                  </a:extLst>
                </a:gridCol>
              </a:tblGrid>
              <a:tr h="73654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Matriculados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 de los 31 no matriculados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Novedades matrícula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Aprobados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Cartillas, módulos, guías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ETCR/NAR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LA GUAJIRA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</a:t>
                      </a:r>
                      <a:endParaRPr lang="es-CO" sz="11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</a:tbl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FE5F2FB2-8189-8979-E2CB-F54B44EEE51D}"/>
              </a:ext>
            </a:extLst>
          </p:cNvPr>
          <p:cNvSpPr/>
          <p:nvPr/>
        </p:nvSpPr>
        <p:spPr>
          <a:xfrm>
            <a:off x="7500879" y="4929873"/>
            <a:ext cx="2307391" cy="801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Graduados bachilleres </a:t>
            </a:r>
          </a:p>
          <a:p>
            <a:pPr algn="ctr"/>
            <a:r>
              <a:rPr lang="es-CO" sz="1600" dirty="0">
                <a:solidFill>
                  <a:schemeClr val="tx1"/>
                </a:solidFill>
              </a:rPr>
              <a:t>80% 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84/105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528A55C9-B9A5-9A7C-E1B8-DF63BD5E4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916345"/>
              </p:ext>
            </p:extLst>
          </p:nvPr>
        </p:nvGraphicFramePr>
        <p:xfrm>
          <a:off x="148364" y="2742351"/>
          <a:ext cx="10154090" cy="1785289"/>
        </p:xfrm>
        <a:graphic>
          <a:graphicData uri="http://schemas.openxmlformats.org/drawingml/2006/table">
            <a:tbl>
              <a:tblPr/>
              <a:tblGrid>
                <a:gridCol w="1143249">
                  <a:extLst>
                    <a:ext uri="{9D8B030D-6E8A-4147-A177-3AD203B41FA5}">
                      <a16:colId xmlns:a16="http://schemas.microsoft.com/office/drawing/2014/main" val="2454749030"/>
                    </a:ext>
                  </a:extLst>
                </a:gridCol>
                <a:gridCol w="857436">
                  <a:extLst>
                    <a:ext uri="{9D8B030D-6E8A-4147-A177-3AD203B41FA5}">
                      <a16:colId xmlns:a16="http://schemas.microsoft.com/office/drawing/2014/main" val="2007155797"/>
                    </a:ext>
                  </a:extLst>
                </a:gridCol>
                <a:gridCol w="1919582">
                  <a:extLst>
                    <a:ext uri="{9D8B030D-6E8A-4147-A177-3AD203B41FA5}">
                      <a16:colId xmlns:a16="http://schemas.microsoft.com/office/drawing/2014/main" val="3966577303"/>
                    </a:ext>
                  </a:extLst>
                </a:gridCol>
                <a:gridCol w="628153">
                  <a:extLst>
                    <a:ext uri="{9D8B030D-6E8A-4147-A177-3AD203B41FA5}">
                      <a16:colId xmlns:a16="http://schemas.microsoft.com/office/drawing/2014/main" val="3743132316"/>
                    </a:ext>
                  </a:extLst>
                </a:gridCol>
                <a:gridCol w="257976">
                  <a:extLst>
                    <a:ext uri="{9D8B030D-6E8A-4147-A177-3AD203B41FA5}">
                      <a16:colId xmlns:a16="http://schemas.microsoft.com/office/drawing/2014/main" val="2566388320"/>
                    </a:ext>
                  </a:extLst>
                </a:gridCol>
                <a:gridCol w="637400">
                  <a:extLst>
                    <a:ext uri="{9D8B030D-6E8A-4147-A177-3AD203B41FA5}">
                      <a16:colId xmlns:a16="http://schemas.microsoft.com/office/drawing/2014/main" val="3060277873"/>
                    </a:ext>
                  </a:extLst>
                </a:gridCol>
                <a:gridCol w="742836">
                  <a:extLst>
                    <a:ext uri="{9D8B030D-6E8A-4147-A177-3AD203B41FA5}">
                      <a16:colId xmlns:a16="http://schemas.microsoft.com/office/drawing/2014/main" val="1916484794"/>
                    </a:ext>
                  </a:extLst>
                </a:gridCol>
                <a:gridCol w="742836">
                  <a:extLst>
                    <a:ext uri="{9D8B030D-6E8A-4147-A177-3AD203B41FA5}">
                      <a16:colId xmlns:a16="http://schemas.microsoft.com/office/drawing/2014/main" val="4024323663"/>
                    </a:ext>
                  </a:extLst>
                </a:gridCol>
                <a:gridCol w="615341">
                  <a:extLst>
                    <a:ext uri="{9D8B030D-6E8A-4147-A177-3AD203B41FA5}">
                      <a16:colId xmlns:a16="http://schemas.microsoft.com/office/drawing/2014/main" val="3417318330"/>
                    </a:ext>
                  </a:extLst>
                </a:gridCol>
                <a:gridCol w="516834">
                  <a:extLst>
                    <a:ext uri="{9D8B030D-6E8A-4147-A177-3AD203B41FA5}">
                      <a16:colId xmlns:a16="http://schemas.microsoft.com/office/drawing/2014/main" val="3520828140"/>
                    </a:ext>
                  </a:extLst>
                </a:gridCol>
                <a:gridCol w="532738">
                  <a:extLst>
                    <a:ext uri="{9D8B030D-6E8A-4147-A177-3AD203B41FA5}">
                      <a16:colId xmlns:a16="http://schemas.microsoft.com/office/drawing/2014/main" val="108093516"/>
                    </a:ext>
                  </a:extLst>
                </a:gridCol>
                <a:gridCol w="469127">
                  <a:extLst>
                    <a:ext uri="{9D8B030D-6E8A-4147-A177-3AD203B41FA5}">
                      <a16:colId xmlns:a16="http://schemas.microsoft.com/office/drawing/2014/main" val="1461000474"/>
                    </a:ext>
                  </a:extLst>
                </a:gridCol>
                <a:gridCol w="532737">
                  <a:extLst>
                    <a:ext uri="{9D8B030D-6E8A-4147-A177-3AD203B41FA5}">
                      <a16:colId xmlns:a16="http://schemas.microsoft.com/office/drawing/2014/main" val="2059940368"/>
                    </a:ext>
                  </a:extLst>
                </a:gridCol>
                <a:gridCol w="557845">
                  <a:extLst>
                    <a:ext uri="{9D8B030D-6E8A-4147-A177-3AD203B41FA5}">
                      <a16:colId xmlns:a16="http://schemas.microsoft.com/office/drawing/2014/main" val="3403167334"/>
                    </a:ext>
                  </a:extLst>
                </a:gridCol>
              </a:tblGrid>
              <a:tr h="1783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MATRÍCULA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SITUACION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 de los 31 no matriculados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Novedades de matrícula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III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IV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 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VI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651206"/>
                  </a:ext>
                </a:extLst>
              </a:tr>
              <a:tr h="36414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 </a:t>
                      </a:r>
                      <a:b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ALEDAÑA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470710"/>
                  </a:ext>
                </a:extLst>
              </a:tr>
              <a:tr h="185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FONSECA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AGROPECUARIA DE FONSECA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9536578"/>
                  </a:ext>
                </a:extLst>
              </a:tr>
              <a:tr h="1857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PONDORES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AGROPECUARIA DE CONEJO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382409"/>
                  </a:ext>
                </a:extLst>
              </a:tr>
              <a:tr h="1783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JUAN DEL CESAR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ANA JOAQUINA RODRIGUEZ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983415"/>
                  </a:ext>
                </a:extLst>
              </a:tr>
              <a:tr h="1857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JUNTA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HUGUES MANUEL LACOUTURE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5137670"/>
                  </a:ext>
                </a:extLst>
              </a:tr>
              <a:tr h="185788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 TOTAL LA GUAJIRA</a:t>
                      </a:r>
                    </a:p>
                  </a:txBody>
                  <a:tcPr marL="7432" marR="7432" marT="743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495293"/>
                  </a:ext>
                </a:extLst>
              </a:tr>
            </a:tbl>
          </a:graphicData>
        </a:graphic>
      </p:graphicFrame>
      <p:sp>
        <p:nvSpPr>
          <p:cNvPr id="9" name="Rectángulo 8">
            <a:extLst>
              <a:ext uri="{FF2B5EF4-FFF2-40B4-BE49-F238E27FC236}">
                <a16:creationId xmlns:a16="http://schemas.microsoft.com/office/drawing/2014/main" id="{17986229-5711-8C8C-6448-AEB8E2DF22A5}"/>
              </a:ext>
            </a:extLst>
          </p:cNvPr>
          <p:cNvSpPr/>
          <p:nvPr/>
        </p:nvSpPr>
        <p:spPr>
          <a:xfrm>
            <a:off x="10416479" y="2750639"/>
            <a:ext cx="1660559" cy="1605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>
                <a:solidFill>
                  <a:schemeClr val="tx1"/>
                </a:solidFill>
              </a:rPr>
              <a:t>8 novedades: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1 Ciclo IV IE Hugues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1 Ciclo V IE Ana Joaquina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6 Ciclo VI (5 Ana Joaquina y 1 IE Hugues) </a:t>
            </a:r>
          </a:p>
        </p:txBody>
      </p:sp>
      <p:pic>
        <p:nvPicPr>
          <p:cNvPr id="12" name="Gráfico 11" descr="Perfil de hombre con relleno sólido">
            <a:extLst>
              <a:ext uri="{FF2B5EF4-FFF2-40B4-BE49-F238E27FC236}">
                <a16:creationId xmlns:a16="http://schemas.microsoft.com/office/drawing/2014/main" id="{A289697C-AAEB-0829-3165-315F055075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15537" y="1644376"/>
            <a:ext cx="509336" cy="509336"/>
          </a:xfrm>
          <a:prstGeom prst="rect">
            <a:avLst/>
          </a:prstGeom>
        </p:spPr>
      </p:pic>
      <p:pic>
        <p:nvPicPr>
          <p:cNvPr id="13" name="Gráfico 12" descr="Perfil de mujer con relleno sólido">
            <a:extLst>
              <a:ext uri="{FF2B5EF4-FFF2-40B4-BE49-F238E27FC236}">
                <a16:creationId xmlns:a16="http://schemas.microsoft.com/office/drawing/2014/main" id="{610768EB-1B3D-1870-94ED-F6547E11B8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26907" y="1644376"/>
            <a:ext cx="509336" cy="509336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55A75DD3-EECD-C580-521F-493C99E02FAE}"/>
              </a:ext>
            </a:extLst>
          </p:cNvPr>
          <p:cNvSpPr/>
          <p:nvPr/>
        </p:nvSpPr>
        <p:spPr>
          <a:xfrm>
            <a:off x="10384865" y="1731364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29%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33DF84AD-3603-EBAD-5A76-9D0FD6A23811}"/>
              </a:ext>
            </a:extLst>
          </p:cNvPr>
          <p:cNvSpPr/>
          <p:nvPr/>
        </p:nvSpPr>
        <p:spPr>
          <a:xfrm>
            <a:off x="11528941" y="1731364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71%</a:t>
            </a:r>
          </a:p>
        </p:txBody>
      </p:sp>
    </p:spTree>
    <p:extLst>
      <p:ext uri="{BB962C8B-B14F-4D97-AF65-F5344CB8AC3E}">
        <p14:creationId xmlns:p14="http://schemas.microsoft.com/office/powerpoint/2010/main" val="17475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7AC1B-0CBF-9906-5738-BC09326FC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4CB7A-96B9-5FA1-F6C3-2B9B68604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326" y="345857"/>
            <a:ext cx="7174737" cy="307777"/>
          </a:xfrm>
        </p:spPr>
        <p:txBody>
          <a:bodyPr>
            <a:noAutofit/>
          </a:bodyPr>
          <a:lstStyle/>
          <a:p>
            <a:pPr algn="ctr"/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r>
              <a:rPr lang="es-CO" sz="2800" b="1" dirty="0">
                <a:solidFill>
                  <a:srgbClr val="B43737"/>
                </a:solidFill>
              </a:rPr>
              <a:t>Permanencia, intermitencia y deserción</a:t>
            </a:r>
            <a:endParaRPr lang="es-CO" sz="6600" dirty="0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7BF1B0D-6CDD-F8F5-879E-5CD9A5550990}"/>
              </a:ext>
            </a:extLst>
          </p:cNvPr>
          <p:cNvSpPr/>
          <p:nvPr/>
        </p:nvSpPr>
        <p:spPr>
          <a:xfrm>
            <a:off x="348841" y="1516509"/>
            <a:ext cx="1192090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9% deserción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6D8660-644B-171B-D418-57ACD7CF1476}"/>
              </a:ext>
            </a:extLst>
          </p:cNvPr>
          <p:cNvGrpSpPr/>
          <p:nvPr/>
        </p:nvGrpSpPr>
        <p:grpSpPr>
          <a:xfrm>
            <a:off x="353182" y="2108677"/>
            <a:ext cx="1192090" cy="998403"/>
            <a:chOff x="618226" y="2403267"/>
            <a:chExt cx="1935720" cy="1440896"/>
          </a:xfrm>
        </p:grpSpPr>
        <p:pic>
          <p:nvPicPr>
            <p:cNvPr id="13" name="Gráfico 12" descr="Perfil de hombre con relleno sólido">
              <a:extLst>
                <a:ext uri="{FF2B5EF4-FFF2-40B4-BE49-F238E27FC236}">
                  <a16:creationId xmlns:a16="http://schemas.microsoft.com/office/drawing/2014/main" id="{00A46936-26EE-3CE6-B701-6A6C0DCC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8226" y="2403267"/>
              <a:ext cx="762000" cy="762000"/>
            </a:xfrm>
            <a:prstGeom prst="rect">
              <a:avLst/>
            </a:prstGeom>
          </p:spPr>
        </p:pic>
        <p:pic>
          <p:nvPicPr>
            <p:cNvPr id="15" name="Gráfico 14" descr="Perfil de mujer con relleno sólido">
              <a:extLst>
                <a:ext uri="{FF2B5EF4-FFF2-40B4-BE49-F238E27FC236}">
                  <a16:creationId xmlns:a16="http://schemas.microsoft.com/office/drawing/2014/main" id="{8DD3687F-6FFC-59CB-D37F-332F20B89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12340" y="2403267"/>
              <a:ext cx="762000" cy="762000"/>
            </a:xfrm>
            <a:prstGeom prst="rect">
              <a:avLst/>
            </a:prstGeom>
          </p:spPr>
        </p:pic>
        <p:pic>
          <p:nvPicPr>
            <p:cNvPr id="3" name="Gráfico 2" descr="Perfil de mujer con relleno sólido">
              <a:extLst>
                <a:ext uri="{FF2B5EF4-FFF2-40B4-BE49-F238E27FC236}">
                  <a16:creationId xmlns:a16="http://schemas.microsoft.com/office/drawing/2014/main" id="{2D22D9C1-4473-4069-AAEE-F82F562A6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8226" y="3049278"/>
              <a:ext cx="794885" cy="794885"/>
            </a:xfrm>
            <a:prstGeom prst="rect">
              <a:avLst/>
            </a:prstGeom>
          </p:spPr>
        </p:pic>
        <p:pic>
          <p:nvPicPr>
            <p:cNvPr id="4" name="Gráfico 3" descr="Perfil de mujer con relleno sólido">
              <a:extLst>
                <a:ext uri="{FF2B5EF4-FFF2-40B4-BE49-F238E27FC236}">
                  <a16:creationId xmlns:a16="http://schemas.microsoft.com/office/drawing/2014/main" id="{A31FD566-FE37-265A-AB87-5CE98D131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8037" y="2784267"/>
              <a:ext cx="762000" cy="762000"/>
            </a:xfrm>
            <a:prstGeom prst="rect">
              <a:avLst/>
            </a:prstGeom>
          </p:spPr>
        </p:pic>
        <p:pic>
          <p:nvPicPr>
            <p:cNvPr id="5" name="Gráfico 4" descr="Perfil de hombre con relleno sólido">
              <a:extLst>
                <a:ext uri="{FF2B5EF4-FFF2-40B4-BE49-F238E27FC236}">
                  <a16:creationId xmlns:a16="http://schemas.microsoft.com/office/drawing/2014/main" id="{A2578086-59CA-FD4B-19F8-8BBD31E13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94502" y="3049278"/>
              <a:ext cx="759444" cy="759444"/>
            </a:xfrm>
            <a:prstGeom prst="rect">
              <a:avLst/>
            </a:prstGeom>
          </p:spPr>
        </p:pic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69DA4E5B-4ABD-CA03-C4BF-3C53339F5AEF}"/>
              </a:ext>
            </a:extLst>
          </p:cNvPr>
          <p:cNvGrpSpPr/>
          <p:nvPr/>
        </p:nvGrpSpPr>
        <p:grpSpPr>
          <a:xfrm>
            <a:off x="822451" y="3718101"/>
            <a:ext cx="3024641" cy="2106013"/>
            <a:chOff x="1280533" y="3497425"/>
            <a:chExt cx="6264859" cy="2106013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BEAA24EA-DE08-B3E7-DD0C-714411071D06}"/>
                </a:ext>
              </a:extLst>
            </p:cNvPr>
            <p:cNvSpPr/>
            <p:nvPr/>
          </p:nvSpPr>
          <p:spPr>
            <a:xfrm>
              <a:off x="1280533" y="3817467"/>
              <a:ext cx="3835740" cy="17859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Clases presenciales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Tutorías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dirigido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autónomo</a:t>
              </a:r>
              <a:endParaRPr lang="es-CO" sz="1100" dirty="0"/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F0979D93-EC6E-6D65-1238-39DA0A6D3BD1}"/>
                </a:ext>
              </a:extLst>
            </p:cNvPr>
            <p:cNvSpPr txBox="1"/>
            <p:nvPr/>
          </p:nvSpPr>
          <p:spPr>
            <a:xfrm>
              <a:off x="1450719" y="3497425"/>
              <a:ext cx="60946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CO" sz="1400" b="1" dirty="0">
                  <a:solidFill>
                    <a:srgbClr val="B43737"/>
                  </a:solidFill>
                </a:rPr>
                <a:t>Actividades académicas</a:t>
              </a:r>
              <a:endParaRPr lang="es-CO" sz="1400" dirty="0"/>
            </a:p>
          </p:txBody>
        </p:sp>
      </p:grpSp>
      <p:sp>
        <p:nvSpPr>
          <p:cNvPr id="8" name="Rectángulo 7">
            <a:extLst>
              <a:ext uri="{FF2B5EF4-FFF2-40B4-BE49-F238E27FC236}">
                <a16:creationId xmlns:a16="http://schemas.microsoft.com/office/drawing/2014/main" id="{5CF4925C-F421-D618-6A02-EA85287AB968}"/>
              </a:ext>
            </a:extLst>
          </p:cNvPr>
          <p:cNvSpPr/>
          <p:nvPr/>
        </p:nvSpPr>
        <p:spPr>
          <a:xfrm>
            <a:off x="1728968" y="1272854"/>
            <a:ext cx="2397098" cy="22833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Traslado lugar de residencia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Embarazos de alto riesgo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Problemas de salud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Distancia - Traslado lugar de residencia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8DBB651-A02F-59E4-65B3-218301681AC2}"/>
              </a:ext>
            </a:extLst>
          </p:cNvPr>
          <p:cNvSpPr txBox="1"/>
          <p:nvPr/>
        </p:nvSpPr>
        <p:spPr>
          <a:xfrm>
            <a:off x="1987039" y="971423"/>
            <a:ext cx="23970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B43737"/>
                </a:solidFill>
              </a:rPr>
              <a:t>Casusas de deserción escolar</a:t>
            </a:r>
            <a:endParaRPr lang="es-CO" sz="1200" dirty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D93ED45-889F-2112-2941-82E4BC690BE9}"/>
              </a:ext>
            </a:extLst>
          </p:cNvPr>
          <p:cNvSpPr/>
          <p:nvPr/>
        </p:nvSpPr>
        <p:spPr>
          <a:xfrm>
            <a:off x="4596562" y="1414801"/>
            <a:ext cx="3564571" cy="4723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Estrategia Metodología Institucional</a:t>
            </a:r>
            <a:r>
              <a:rPr lang="es-CO" sz="1100" dirty="0">
                <a:solidFill>
                  <a:schemeClr val="tx1"/>
                </a:solidFill>
              </a:rPr>
              <a:t> </a:t>
            </a:r>
            <a:r>
              <a:rPr lang="es-CO" sz="1100" b="1" dirty="0">
                <a:solidFill>
                  <a:schemeClr val="tx1"/>
                </a:solidFill>
              </a:rPr>
              <a:t>adaptada</a:t>
            </a:r>
            <a:r>
              <a:rPr lang="es-CO" sz="1100" dirty="0">
                <a:solidFill>
                  <a:schemeClr val="tx1"/>
                </a:solidFill>
              </a:rPr>
              <a:t> a las </a:t>
            </a:r>
            <a:r>
              <a:rPr lang="es-CO" sz="1100" b="1" dirty="0">
                <a:solidFill>
                  <a:schemeClr val="tx1"/>
                </a:solidFill>
              </a:rPr>
              <a:t>necesidades</a:t>
            </a:r>
            <a:r>
              <a:rPr lang="es-CO" sz="1100" dirty="0">
                <a:solidFill>
                  <a:schemeClr val="tx1"/>
                </a:solidFill>
              </a:rPr>
              <a:t> de los estudiantes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Participación</a:t>
            </a:r>
            <a:r>
              <a:rPr lang="es-CO" sz="1100" dirty="0">
                <a:solidFill>
                  <a:schemeClr val="tx1"/>
                </a:solidFill>
              </a:rPr>
              <a:t> en espacios educativos rurales 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Implementación de </a:t>
            </a:r>
            <a:r>
              <a:rPr lang="es-CO" sz="1100" b="1" dirty="0">
                <a:solidFill>
                  <a:schemeClr val="tx1"/>
                </a:solidFill>
              </a:rPr>
              <a:t>horarios de clase flexibles </a:t>
            </a:r>
            <a:r>
              <a:rPr lang="es-CO" sz="1100" dirty="0">
                <a:solidFill>
                  <a:schemeClr val="tx1"/>
                </a:solidFill>
              </a:rPr>
              <a:t>con las responsabilidades laborales y familiares.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Apoyo con </a:t>
            </a:r>
            <a:r>
              <a:rPr lang="es-CO" sz="1100" b="1" dirty="0">
                <a:solidFill>
                  <a:schemeClr val="tx1"/>
                </a:solidFill>
              </a:rPr>
              <a:t>materiales didácticos </a:t>
            </a:r>
            <a:r>
              <a:rPr lang="es-CO" sz="1100" dirty="0">
                <a:solidFill>
                  <a:schemeClr val="tx1"/>
                </a:solidFill>
              </a:rPr>
              <a:t>a los estudiantes (kits escolares).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Fortalecimiento de la </a:t>
            </a:r>
            <a:r>
              <a:rPr lang="es-CO" sz="1100" b="1" dirty="0">
                <a:solidFill>
                  <a:schemeClr val="tx1"/>
                </a:solidFill>
              </a:rPr>
              <a:t>calidad educativa </a:t>
            </a:r>
            <a:r>
              <a:rPr lang="es-CO" sz="1100" dirty="0">
                <a:solidFill>
                  <a:schemeClr val="tx1"/>
                </a:solidFill>
              </a:rPr>
              <a:t>con los SAE junto con el apoyo de los EE.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Seguimiento sistemático a la inasistencia, deserción escolar (monitoreo).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Retroalimentación</a:t>
            </a:r>
            <a:r>
              <a:rPr lang="es-CO" sz="1100" dirty="0">
                <a:solidFill>
                  <a:schemeClr val="tx1"/>
                </a:solidFill>
              </a:rPr>
              <a:t> del SAE al desempeño escolar de los estudiantes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Diseñar y compartir </a:t>
            </a:r>
            <a:r>
              <a:rPr lang="es-CO" sz="1100" b="1" dirty="0">
                <a:solidFill>
                  <a:schemeClr val="tx1"/>
                </a:solidFill>
              </a:rPr>
              <a:t>textos de motivación </a:t>
            </a:r>
            <a:r>
              <a:rPr lang="es-CO" sz="1100" dirty="0">
                <a:solidFill>
                  <a:schemeClr val="tx1"/>
                </a:solidFill>
              </a:rPr>
              <a:t>(Tarjetas).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Diseñar y aplicar </a:t>
            </a:r>
            <a:r>
              <a:rPr lang="es-CO" sz="1100" b="1" dirty="0">
                <a:solidFill>
                  <a:schemeClr val="tx1"/>
                </a:solidFill>
              </a:rPr>
              <a:t>guías de nivelación</a:t>
            </a:r>
            <a:r>
              <a:rPr lang="es-CO" sz="1100" dirty="0">
                <a:solidFill>
                  <a:schemeClr val="tx1"/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Acta de compromiso </a:t>
            </a:r>
            <a:r>
              <a:rPr lang="es-CO" sz="1100" dirty="0">
                <a:solidFill>
                  <a:schemeClr val="tx1"/>
                </a:solidFill>
              </a:rPr>
              <a:t>estudiantil y familiar.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132FB1E-1F3B-CAB3-61FF-67DD969CA431}"/>
              </a:ext>
            </a:extLst>
          </p:cNvPr>
          <p:cNvSpPr txBox="1"/>
          <p:nvPr/>
        </p:nvSpPr>
        <p:spPr>
          <a:xfrm>
            <a:off x="4765078" y="941710"/>
            <a:ext cx="67921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b="1" dirty="0">
                <a:solidFill>
                  <a:srgbClr val="B43737"/>
                </a:solidFill>
              </a:rPr>
              <a:t>Estrategias de permanencia escolar y mitigación de deserción o intermitencia escolar</a:t>
            </a:r>
            <a:endParaRPr lang="es-CO" sz="1200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24DEF48C-36BE-16D0-5C0E-06B91FA865B5}"/>
              </a:ext>
            </a:extLst>
          </p:cNvPr>
          <p:cNvSpPr/>
          <p:nvPr/>
        </p:nvSpPr>
        <p:spPr>
          <a:xfrm>
            <a:off x="8894760" y="1248422"/>
            <a:ext cx="3136544" cy="4178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Formación docente.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Plan de </a:t>
            </a:r>
            <a:r>
              <a:rPr lang="es-CO" sz="1100" b="1" dirty="0">
                <a:solidFill>
                  <a:schemeClr val="tx1"/>
                </a:solidFill>
              </a:rPr>
              <a:t>hábitos de estudio</a:t>
            </a:r>
            <a:r>
              <a:rPr lang="es-CO" sz="1100" dirty="0">
                <a:solidFill>
                  <a:schemeClr val="tx1"/>
                </a:solidFill>
              </a:rPr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Proyectos pedagógicos obligatorios – transversales (iniciativas comunes)</a:t>
            </a:r>
            <a:r>
              <a:rPr lang="es-CO" sz="1100" dirty="0">
                <a:solidFill>
                  <a:schemeClr val="tx1"/>
                </a:solidFill>
              </a:rPr>
              <a:t>. Metodología institucional (Centros de interés, Semana de la ciencia).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Acciones educativas con la red de apoyo familiar de los estudiantes.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Seguimiento de casos uno a uno </a:t>
            </a:r>
            <a:r>
              <a:rPr lang="es-CO" sz="1100" dirty="0">
                <a:solidFill>
                  <a:schemeClr val="tx1"/>
                </a:solidFill>
              </a:rPr>
              <a:t>(contacto telefónico, visitas domiciliarias, actas de seguimiento riesgo de deserción, actividades académicas complementarias (guías aprendizaje, espacios deportivos, culturales, actividades ambientales).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pic>
        <p:nvPicPr>
          <p:cNvPr id="9" name="Gráfico 8" descr="Preguntas contorno">
            <a:extLst>
              <a:ext uri="{FF2B5EF4-FFF2-40B4-BE49-F238E27FC236}">
                <a16:creationId xmlns:a16="http://schemas.microsoft.com/office/drawing/2014/main" id="{DFF72E5D-2BC5-A60C-E4CB-9F5A585A0AD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06764" y="5125109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84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486F73E1-6B74-E00F-A938-FCDB8CF11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295" y="1238903"/>
            <a:ext cx="4850263" cy="438019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18DA1D0-2790-3CD7-B37D-F5B3E3394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185" y="490470"/>
            <a:ext cx="8495414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PROYECTOS PEDAGÓGICOS OBLIGATORIOS TRANSVERSALES  </a:t>
            </a:r>
            <a:endParaRPr lang="es-CO" sz="2200" dirty="0"/>
          </a:p>
        </p:txBody>
      </p:sp>
    </p:spTree>
    <p:extLst>
      <p:ext uri="{BB962C8B-B14F-4D97-AF65-F5344CB8AC3E}">
        <p14:creationId xmlns:p14="http://schemas.microsoft.com/office/powerpoint/2010/main" val="2534104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1451" y="973361"/>
            <a:ext cx="8495414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PROYECTOS PEDAGÓGICOS OBLIGATORIOS TRANSVERSALES  </a:t>
            </a:r>
            <a:endParaRPr lang="es-CO" sz="2200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8B5479D5-366C-D604-3A7F-31F2E80798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4405" y="1799531"/>
            <a:ext cx="5764619" cy="325893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Aplicación de enfoque de género y diferencial en las actividades educativas y de medios de vida. (Flexibilidad de horarios de formación, ajustes razonables a metodologías, jornadas extras de nivelación) </a:t>
            </a:r>
            <a:endParaRPr lang="es-CO" sz="2000" dirty="0">
              <a:solidFill>
                <a:schemeClr val="tx1"/>
              </a:solidFill>
              <a:cs typeface="Helvetica"/>
            </a:endParaRPr>
          </a:p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Desarrollo de acciones para la promoción de la equidad de género y una cultura de paz</a:t>
            </a:r>
          </a:p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Promoción del cuidado ambiental y de recursos naturales, y de acciones que fomenten la </a:t>
            </a:r>
            <a:r>
              <a:rPr lang="es-CO" sz="2000" b="1" dirty="0">
                <a:solidFill>
                  <a:schemeClr val="tx1"/>
                </a:solidFill>
              </a:rPr>
              <a:t>soberanía alimentaria.</a:t>
            </a:r>
          </a:p>
          <a:p>
            <a:pPr marL="342900" indent="-342900" algn="just">
              <a:buChar char="•"/>
            </a:pPr>
            <a:r>
              <a:rPr lang="es-ES" sz="2000" dirty="0">
                <a:solidFill>
                  <a:schemeClr val="tx1"/>
                </a:solidFill>
                <a:cs typeface="Calibri" panose="020F0502020204030204"/>
              </a:rPr>
              <a:t>Promoción de los Objetivos de Desarrollo Sostenible - ODS</a:t>
            </a:r>
            <a:endParaRPr lang="es-CO" sz="2000" dirty="0">
              <a:solidFill>
                <a:schemeClr val="tx1"/>
              </a:solidFill>
              <a:cs typeface="Calibri" panose="020F0502020204030204"/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5" name="Imagen 4" descr="Un grupo de personas alrededor de una mesa&#10;&#10;Descripción generada automáticamente con confianza media">
            <a:extLst>
              <a:ext uri="{FF2B5EF4-FFF2-40B4-BE49-F238E27FC236}">
                <a16:creationId xmlns:a16="http://schemas.microsoft.com/office/drawing/2014/main" id="{B7BF59BF-E802-17A0-9220-68C71B7C7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897" y="1984517"/>
            <a:ext cx="4212698" cy="333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389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192" y="351418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 IMPACTO PROYECTOS PEDAGOGICOS</a:t>
            </a:r>
            <a:endParaRPr lang="es-CO" sz="2200" dirty="0"/>
          </a:p>
        </p:txBody>
      </p:sp>
      <p:grpSp>
        <p:nvGrpSpPr>
          <p:cNvPr id="8" name="Grupo 7"/>
          <p:cNvGrpSpPr/>
          <p:nvPr/>
        </p:nvGrpSpPr>
        <p:grpSpPr>
          <a:xfrm>
            <a:off x="8466480" y="3806407"/>
            <a:ext cx="2410004" cy="1915648"/>
            <a:chOff x="2675781" y="-465121"/>
            <a:chExt cx="2379272" cy="2157079"/>
          </a:xfrm>
        </p:grpSpPr>
        <p:sp>
          <p:nvSpPr>
            <p:cNvPr id="9" name="Elipse 8"/>
            <p:cNvSpPr/>
            <p:nvPr/>
          </p:nvSpPr>
          <p:spPr>
            <a:xfrm>
              <a:off x="2675781" y="-465121"/>
              <a:ext cx="2379272" cy="215707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es-CO" dirty="0"/>
            </a:p>
          </p:txBody>
        </p:sp>
        <p:sp>
          <p:nvSpPr>
            <p:cNvPr id="10" name="Elipse 4"/>
            <p:cNvSpPr txBox="1"/>
            <p:nvPr/>
          </p:nvSpPr>
          <p:spPr>
            <a:xfrm>
              <a:off x="3024217" y="-149224"/>
              <a:ext cx="1682400" cy="15252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000" kern="1200" dirty="0"/>
                <a:t>ARANDO LA TRANSFORMACIÓN DE PRÁCTICAS MEDIO AMBIENTALES EN LA ETCR PONDORES</a:t>
              </a: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1144739" y="1220281"/>
            <a:ext cx="2265665" cy="1949442"/>
            <a:chOff x="2384589" y="-309075"/>
            <a:chExt cx="2634793" cy="2388737"/>
          </a:xfrm>
        </p:grpSpPr>
        <p:sp>
          <p:nvSpPr>
            <p:cNvPr id="12" name="Elipse 11"/>
            <p:cNvSpPr/>
            <p:nvPr/>
          </p:nvSpPr>
          <p:spPr>
            <a:xfrm>
              <a:off x="2384589" y="-309075"/>
              <a:ext cx="2634793" cy="2388737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es-CO" dirty="0"/>
            </a:p>
          </p:txBody>
        </p:sp>
        <p:sp>
          <p:nvSpPr>
            <p:cNvPr id="14" name="Elipse 4"/>
            <p:cNvSpPr txBox="1"/>
            <p:nvPr/>
          </p:nvSpPr>
          <p:spPr>
            <a:xfrm>
              <a:off x="2770446" y="40747"/>
              <a:ext cx="1863079" cy="16890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sz="1200" kern="1200" dirty="0"/>
                <a:t>MUJERES IMPACTOS COSTUMBRISTAS  - SAN JUAN</a:t>
              </a:r>
              <a:endParaRPr lang="es-ES" sz="1200" kern="1200" dirty="0"/>
            </a:p>
          </p:txBody>
        </p:sp>
      </p:grpSp>
      <p:sp>
        <p:nvSpPr>
          <p:cNvPr id="17" name="Elipse 4"/>
          <p:cNvSpPr txBox="1"/>
          <p:nvPr/>
        </p:nvSpPr>
        <p:spPr>
          <a:xfrm>
            <a:off x="3524630" y="2755010"/>
            <a:ext cx="1682400" cy="152528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ES" sz="1500" kern="1200" dirty="0"/>
          </a:p>
        </p:txBody>
      </p:sp>
      <p:grpSp>
        <p:nvGrpSpPr>
          <p:cNvPr id="20" name="Grupo 19"/>
          <p:cNvGrpSpPr/>
          <p:nvPr/>
        </p:nvGrpSpPr>
        <p:grpSpPr>
          <a:xfrm>
            <a:off x="8537127" y="1135945"/>
            <a:ext cx="2339355" cy="2033778"/>
            <a:chOff x="4066123" y="1011942"/>
            <a:chExt cx="3062057" cy="2776100"/>
          </a:xfrm>
        </p:grpSpPr>
        <p:sp>
          <p:nvSpPr>
            <p:cNvPr id="21" name="Elipse 20"/>
            <p:cNvSpPr/>
            <p:nvPr/>
          </p:nvSpPr>
          <p:spPr>
            <a:xfrm>
              <a:off x="4066123" y="1011942"/>
              <a:ext cx="3062057" cy="27761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es-CO" dirty="0"/>
            </a:p>
          </p:txBody>
        </p:sp>
        <p:sp>
          <p:nvSpPr>
            <p:cNvPr id="22" name="Elipse 4"/>
            <p:cNvSpPr txBox="1"/>
            <p:nvPr/>
          </p:nvSpPr>
          <p:spPr>
            <a:xfrm>
              <a:off x="4514551" y="1418492"/>
              <a:ext cx="2165201" cy="1963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kern="1200" dirty="0"/>
                <a:t>ARANDO SUEÑOS CONTRUYENDO PAZ</a:t>
              </a:r>
            </a:p>
          </p:txBody>
        </p:sp>
      </p:grpSp>
      <p:grpSp>
        <p:nvGrpSpPr>
          <p:cNvPr id="23" name="Grupo 22"/>
          <p:cNvGrpSpPr/>
          <p:nvPr/>
        </p:nvGrpSpPr>
        <p:grpSpPr>
          <a:xfrm>
            <a:off x="1163747" y="3759719"/>
            <a:ext cx="2176009" cy="1962335"/>
            <a:chOff x="4287357" y="-293171"/>
            <a:chExt cx="3062057" cy="2776100"/>
          </a:xfrm>
        </p:grpSpPr>
        <p:sp>
          <p:nvSpPr>
            <p:cNvPr id="24" name="Elipse 23"/>
            <p:cNvSpPr/>
            <p:nvPr/>
          </p:nvSpPr>
          <p:spPr>
            <a:xfrm>
              <a:off x="4287357" y="-293171"/>
              <a:ext cx="3062057" cy="27761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es-CO" dirty="0"/>
            </a:p>
          </p:txBody>
        </p:sp>
        <p:sp>
          <p:nvSpPr>
            <p:cNvPr id="25" name="Elipse 4"/>
            <p:cNvSpPr txBox="1"/>
            <p:nvPr/>
          </p:nvSpPr>
          <p:spPr>
            <a:xfrm>
              <a:off x="4727513" y="235746"/>
              <a:ext cx="2165202" cy="1963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200" dirty="0"/>
                <a:t>HUERTAS ESCOLARES” CONSTRUYENDO FUTURO SOSTENIBLE” – SAN JUAN</a:t>
              </a:r>
            </a:p>
          </p:txBody>
        </p:sp>
      </p:grp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413" y="1145091"/>
            <a:ext cx="4356058" cy="43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442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IMPACTO PROYECTOS PEDAGOGICOS</a:t>
            </a:r>
            <a:endParaRPr lang="es-CO" sz="220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2AB73AF-28C5-1AA4-0D49-111929A1123B}"/>
              </a:ext>
            </a:extLst>
          </p:cNvPr>
          <p:cNvSpPr/>
          <p:nvPr/>
        </p:nvSpPr>
        <p:spPr>
          <a:xfrm>
            <a:off x="1552015" y="1672729"/>
            <a:ext cx="5210094" cy="4213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Valoración de las diferencias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Un alto número de participación femenina en las diferentes acciones ya sea con estudiantes como participantes o como desarrolladoras de las actividades del proyecto.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Fortalecimiento de la ciudadanía a través el desarrollo de competencias ciudadanas como lo son el control social, la responsabilidad y el cuidado de lo público (medio ambiente)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Promoción de buenas prácticas en relación con el cuidado del ambiente y sensibilización del manejo de fuentes hídricas (Pondores).</a:t>
            </a:r>
          </a:p>
          <a:p>
            <a:pPr algn="just"/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Desarrollo de la inteligencia y competencias emocionales.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Desarrollo de acciones de arborización.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Promoción de economías circulares basadas en el reciclaje, la reutilización de materiales.</a:t>
            </a:r>
          </a:p>
          <a:p>
            <a:pPr algn="just"/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54D52C0D-4201-760D-F2B2-02808E9DB30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8917" y="5230531"/>
            <a:ext cx="968937" cy="968937"/>
          </a:xfrm>
          <a:prstGeom prst="rect">
            <a:avLst/>
          </a:prstGeom>
        </p:spPr>
      </p:pic>
      <p:pic>
        <p:nvPicPr>
          <p:cNvPr id="8" name="Imagen 7" descr="Imagen que contiene exterior, persona, pasto, hombre&#10;&#10;Descripción generada automáticamente">
            <a:extLst>
              <a:ext uri="{FF2B5EF4-FFF2-40B4-BE49-F238E27FC236}">
                <a16:creationId xmlns:a16="http://schemas.microsoft.com/office/drawing/2014/main" id="{917791E5-59F8-0C3C-3CDA-39680EAC07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11" y="1672729"/>
            <a:ext cx="3378574" cy="450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7860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D6C42C-2130-4DF2-8E54-02D6BAA73149}"/>
</file>

<file path=customXml/itemProps3.xml><?xml version="1.0" encoding="utf-8"?>
<ds:datastoreItem xmlns:ds="http://schemas.openxmlformats.org/officeDocument/2006/customXml" ds:itemID="{C10CE289-C852-49A3-B362-3A394D47F128}">
  <ds:schemaRefs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309b9092-b14d-47b6-a987-345b65a2fae9"/>
    <ds:schemaRef ds:uri="c0458d6c-65f1-46c7-943f-9803ee6960c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8955</TotalTime>
  <Words>1350</Words>
  <Application>Microsoft Office PowerPoint</Application>
  <PresentationFormat>Panorámica</PresentationFormat>
  <Paragraphs>301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3" baseType="lpstr">
      <vt:lpstr>Aptos Narrow</vt:lpstr>
      <vt:lpstr>Arial</vt:lpstr>
      <vt:lpstr>Calibri</vt:lpstr>
      <vt:lpstr>Helvetica</vt:lpstr>
      <vt:lpstr>Roboto Light</vt:lpstr>
      <vt:lpstr>Roboto Medium</vt:lpstr>
      <vt:lpstr>Wingdings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       Permanencia, intermitencia y deserción</vt:lpstr>
      <vt:lpstr>       PROYECTOS PEDAGÓGICOS OBLIGATORIOS TRANSVERSALES  </vt:lpstr>
      <vt:lpstr>       PROYECTOS PEDAGÓGICOS OBLIGATORIOS TRANSVERSALES  </vt:lpstr>
      <vt:lpstr>        IMPACTO PROYECTOS PEDAGOGICOS</vt:lpstr>
      <vt:lpstr>       IMPACTO PROYECTOS PEDAGOGICOS</vt:lpstr>
      <vt:lpstr>       3. ACCIONES DE SOSTENIBILIDAD CON ETC - IE</vt:lpstr>
      <vt:lpstr>Presentación de PowerPoint</vt:lpstr>
      <vt:lpstr>Presentación de PowerPoint</vt:lpstr>
      <vt:lpstr>      6. RETOS Y DIFICULTADES EN LA IMPLEMENTACIÓN</vt:lpstr>
      <vt:lpstr>       ESPACIO DE  PREGUNTAS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Kenny Pua</cp:lastModifiedBy>
  <cp:revision>137</cp:revision>
  <dcterms:created xsi:type="dcterms:W3CDTF">2023-05-08T00:34:42Z</dcterms:created>
  <dcterms:modified xsi:type="dcterms:W3CDTF">2024-03-13T14:11:58Z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  <property fmtid="{D5CDD505-2E9C-101B-9397-08002B2CF9AE}" pid="4" name="Order">
    <vt:r8>113979200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FechadeCargue">
    <vt:lpwstr>2024-03-19T11:42:56Z</vt:lpwstr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Godkjenningsstatus">
    <vt:lpwstr>Recibido</vt:lpwstr>
  </property>
  <property fmtid="{D5CDD505-2E9C-101B-9397-08002B2CF9AE}" pid="13" name="_ExtendedDescription">
    <vt:lpwstr/>
  </property>
  <property fmtid="{D5CDD505-2E9C-101B-9397-08002B2CF9AE}" pid="14" name="TriggerFlowInfo">
    <vt:lpwstr/>
  </property>
</Properties>
</file>