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6" r:id="rId5"/>
    <p:sldId id="269" r:id="rId6"/>
    <p:sldId id="306" r:id="rId7"/>
    <p:sldId id="308" r:id="rId8"/>
    <p:sldId id="311" r:id="rId9"/>
    <p:sldId id="312" r:id="rId10"/>
    <p:sldId id="314" r:id="rId11"/>
    <p:sldId id="261" r:id="rId1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4280" autoAdjust="0"/>
  </p:normalViewPr>
  <p:slideViewPr>
    <p:cSldViewPr snapToGrid="0">
      <p:cViewPr varScale="1">
        <p:scale>
          <a:sx n="59" d="100"/>
          <a:sy n="59" d="100"/>
        </p:scale>
        <p:origin x="100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COMPONENTE CAPACIDAD INSTALADA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 vigencia 9</a:t>
            </a:r>
          </a:p>
        </p:txBody>
      </p:sp>
    </p:spTree>
    <p:extLst>
      <p:ext uri="{BB962C8B-B14F-4D97-AF65-F5344CB8AC3E}">
        <p14:creationId xmlns:p14="http://schemas.microsoft.com/office/powerpoint/2010/main" val="1379328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4461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sz="3600" dirty="0"/>
              <a:t>AVANCES</a:t>
            </a:r>
            <a:r>
              <a:rPr lang="es-CO" sz="4000" dirty="0"/>
              <a:t> DOCUMENTO DE ARTICULACIÓN AL PEI 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91645"/>
              </p:ext>
            </p:extLst>
          </p:nvPr>
        </p:nvGraphicFramePr>
        <p:xfrm>
          <a:off x="238540" y="1323068"/>
          <a:ext cx="11847441" cy="475866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949147">
                  <a:extLst>
                    <a:ext uri="{9D8B030D-6E8A-4147-A177-3AD203B41FA5}">
                      <a16:colId xmlns:a16="http://schemas.microsoft.com/office/drawing/2014/main" val="3623815416"/>
                    </a:ext>
                  </a:extLst>
                </a:gridCol>
                <a:gridCol w="3949147">
                  <a:extLst>
                    <a:ext uri="{9D8B030D-6E8A-4147-A177-3AD203B41FA5}">
                      <a16:colId xmlns:a16="http://schemas.microsoft.com/office/drawing/2014/main" val="48992094"/>
                    </a:ext>
                  </a:extLst>
                </a:gridCol>
                <a:gridCol w="3949147">
                  <a:extLst>
                    <a:ext uri="{9D8B030D-6E8A-4147-A177-3AD203B41FA5}">
                      <a16:colId xmlns:a16="http://schemas.microsoft.com/office/drawing/2014/main" val="3926660493"/>
                    </a:ext>
                  </a:extLst>
                </a:gridCol>
              </a:tblGrid>
              <a:tr h="271821">
                <a:tc>
                  <a:txBody>
                    <a:bodyPr/>
                    <a:lstStyle/>
                    <a:p>
                      <a:r>
                        <a:rPr lang="es-CO" sz="1200" dirty="0"/>
                        <a:t>INSTITUCIÓN</a:t>
                      </a:r>
                      <a:r>
                        <a:rPr lang="es-CO" sz="1200" baseline="0" dirty="0"/>
                        <a:t> EDUCATIVA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ESTADO DEL PROCESO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OBSERVACIONES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329474"/>
                  </a:ext>
                </a:extLst>
              </a:tr>
              <a:tr h="503393">
                <a:tc>
                  <a:txBody>
                    <a:bodyPr/>
                    <a:lstStyle/>
                    <a:p>
                      <a:r>
                        <a:rPr lang="es-CO" sz="1200" dirty="0"/>
                        <a:t>IE JESÚS ANTONIO</a:t>
                      </a:r>
                      <a:r>
                        <a:rPr lang="es-CO" sz="1200" baseline="0" dirty="0"/>
                        <a:t> AMÉZQUITA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DOCUMENTO DE ARTICULACIÓN AL PEI ENVIADO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</a:t>
                      </a:r>
                      <a:r>
                        <a:rPr lang="es-CO" sz="1200" baseline="0" dirty="0"/>
                        <a:t> RETROALIMENTACIÓN SE</a:t>
                      </a:r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8883123"/>
                  </a:ext>
                </a:extLst>
              </a:tr>
              <a:tr h="652546">
                <a:tc>
                  <a:txBody>
                    <a:bodyPr/>
                    <a:lstStyle/>
                    <a:p>
                      <a:r>
                        <a:rPr lang="es-CO" sz="1200" dirty="0"/>
                        <a:t>IE SIMÓN BOLÍVAR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dirty="0"/>
                        <a:t>DOCUMENTO DE ARTICULACIÓN AL PEI ENVIADO </a:t>
                      </a:r>
                    </a:p>
                    <a:p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RETROALIMENTACIÓN</a:t>
                      </a:r>
                      <a:r>
                        <a:rPr lang="es-CO" sz="1200" baseline="0" dirty="0"/>
                        <a:t> SE</a:t>
                      </a:r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523044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r>
                        <a:rPr lang="es-CO" sz="1200" dirty="0"/>
                        <a:t>IE ÁLVARO MOLINA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POR ENVÍO</a:t>
                      </a:r>
                      <a:r>
                        <a:rPr lang="es-CO" sz="1200" baseline="0" dirty="0"/>
                        <a:t> DE DOCUMENTO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4812447"/>
                  </a:ext>
                </a:extLst>
              </a:tr>
              <a:tr h="652546">
                <a:tc>
                  <a:txBody>
                    <a:bodyPr/>
                    <a:lstStyle/>
                    <a:p>
                      <a:r>
                        <a:rPr lang="es-CO" sz="1200" dirty="0"/>
                        <a:t>IE</a:t>
                      </a:r>
                      <a:r>
                        <a:rPr lang="es-CO" sz="1200" baseline="0" dirty="0"/>
                        <a:t> SAN PEDRO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SOCIALIZACIÓN</a:t>
                      </a:r>
                      <a:r>
                        <a:rPr lang="es-CO" sz="1200" baseline="0" dirty="0"/>
                        <a:t> HERRAMIENTAS PEDAGÓGICAS ARANDO LA EDUCACIÓN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CAMBIO</a:t>
                      </a:r>
                      <a:r>
                        <a:rPr lang="es-CO" sz="1200" baseline="0" dirty="0"/>
                        <a:t> DE RECTOR, YA SE REALIZÓ ENCUENTRO DE EMPALME</a:t>
                      </a:r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6571392"/>
                  </a:ext>
                </a:extLst>
              </a:tr>
              <a:tr h="503393">
                <a:tc>
                  <a:txBody>
                    <a:bodyPr/>
                    <a:lstStyle/>
                    <a:p>
                      <a:r>
                        <a:rPr lang="es-CO" sz="1200" dirty="0"/>
                        <a:t>IE ANTONIO</a:t>
                      </a:r>
                      <a:r>
                        <a:rPr lang="es-CO" sz="1200" baseline="0" dirty="0"/>
                        <a:t> NARIÑO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DOCUMENTO DE ARTICULACIÓN AL PE</a:t>
                      </a:r>
                      <a:r>
                        <a:rPr lang="es-CO" sz="1200" baseline="0" dirty="0"/>
                        <a:t>I ENVIADO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</a:t>
                      </a:r>
                      <a:r>
                        <a:rPr lang="es-CO" sz="1200" baseline="0" dirty="0"/>
                        <a:t> POR RETROALIMENTACIÓN SE</a:t>
                      </a:r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263585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r>
                        <a:rPr lang="es-CO" sz="1200" dirty="0"/>
                        <a:t>IE LA FILA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POR PROGRAMAR</a:t>
                      </a:r>
                      <a:r>
                        <a:rPr lang="es-CO" sz="1200" baseline="0" dirty="0"/>
                        <a:t> ESPACIOS CD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35425"/>
                  </a:ext>
                </a:extLst>
              </a:tr>
              <a:tr h="503393">
                <a:tc>
                  <a:txBody>
                    <a:bodyPr/>
                    <a:lstStyle/>
                    <a:p>
                      <a:r>
                        <a:rPr lang="es-CO" sz="1200" dirty="0"/>
                        <a:t>IE JOSE MARIA CARBONELL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</a:t>
                      </a:r>
                      <a:r>
                        <a:rPr lang="es-CO" sz="1200" baseline="0" dirty="0"/>
                        <a:t> POR SOCIALIZACIÓN RECTORIA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CAMBIO DE RECTOR,</a:t>
                      </a:r>
                      <a:r>
                        <a:rPr lang="es-CO" sz="1200" baseline="0" dirty="0"/>
                        <a:t> YA SE REALIZÓ PRIMER ENCUENTRO DE EMPALME </a:t>
                      </a:r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286907"/>
                  </a:ext>
                </a:extLst>
              </a:tr>
              <a:tr h="503393">
                <a:tc>
                  <a:txBody>
                    <a:bodyPr/>
                    <a:lstStyle/>
                    <a:p>
                      <a:r>
                        <a:rPr lang="es-CO" sz="1200" dirty="0"/>
                        <a:t>IE PÉREZ</a:t>
                      </a:r>
                      <a:r>
                        <a:rPr lang="es-CO" sz="1200" baseline="0" dirty="0"/>
                        <a:t> Y ALDANA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POR SOCIALIZACIÓN RECTORIA Y CD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477759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r>
                        <a:rPr lang="es-CO" sz="1200" dirty="0"/>
                        <a:t>IE AGROPECUARIA</a:t>
                      </a:r>
                      <a:r>
                        <a:rPr lang="es-CO" sz="1200" baseline="0" dirty="0"/>
                        <a:t> SAN RAFAEL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POR POSESIÓN 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NO SE HA PODIDO DAR CONTINUIDAD AL PLAN DE ACCIÓN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535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0302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218388" y="621806"/>
            <a:ext cx="102946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dirty="0"/>
              <a:t>CRONOGRAMA CON INSTITUCIONES EDUCATIVAS </a:t>
            </a:r>
          </a:p>
        </p:txBody>
      </p:sp>
      <p:graphicFrame>
        <p:nvGraphicFramePr>
          <p:cNvPr id="12" name="Tabla 11"/>
          <p:cNvGraphicFramePr>
            <a:graphicFrameLocks noGrp="1"/>
          </p:cNvGraphicFramePr>
          <p:nvPr/>
        </p:nvGraphicFramePr>
        <p:xfrm>
          <a:off x="3657594" y="1758854"/>
          <a:ext cx="8067266" cy="3449253"/>
        </p:xfrm>
        <a:graphic>
          <a:graphicData uri="http://schemas.openxmlformats.org/drawingml/2006/table">
            <a:tbl>
              <a:tblPr/>
              <a:tblGrid>
                <a:gridCol w="186906">
                  <a:extLst>
                    <a:ext uri="{9D8B030D-6E8A-4147-A177-3AD203B41FA5}">
                      <a16:colId xmlns:a16="http://schemas.microsoft.com/office/drawing/2014/main" val="592089403"/>
                    </a:ext>
                  </a:extLst>
                </a:gridCol>
                <a:gridCol w="186906">
                  <a:extLst>
                    <a:ext uri="{9D8B030D-6E8A-4147-A177-3AD203B41FA5}">
                      <a16:colId xmlns:a16="http://schemas.microsoft.com/office/drawing/2014/main" val="2671015182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1659136180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1526366202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2888526702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1442856469"/>
                    </a:ext>
                  </a:extLst>
                </a:gridCol>
                <a:gridCol w="141443">
                  <a:extLst>
                    <a:ext uri="{9D8B030D-6E8A-4147-A177-3AD203B41FA5}">
                      <a16:colId xmlns:a16="http://schemas.microsoft.com/office/drawing/2014/main" val="589320148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1895989098"/>
                    </a:ext>
                  </a:extLst>
                </a:gridCol>
                <a:gridCol w="171751">
                  <a:extLst>
                    <a:ext uri="{9D8B030D-6E8A-4147-A177-3AD203B41FA5}">
                      <a16:colId xmlns:a16="http://schemas.microsoft.com/office/drawing/2014/main" val="986676609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2431721713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3480989164"/>
                    </a:ext>
                  </a:extLst>
                </a:gridCol>
                <a:gridCol w="166700">
                  <a:extLst>
                    <a:ext uri="{9D8B030D-6E8A-4147-A177-3AD203B41FA5}">
                      <a16:colId xmlns:a16="http://schemas.microsoft.com/office/drawing/2014/main" val="2341933244"/>
                    </a:ext>
                  </a:extLst>
                </a:gridCol>
                <a:gridCol w="176803">
                  <a:extLst>
                    <a:ext uri="{9D8B030D-6E8A-4147-A177-3AD203B41FA5}">
                      <a16:colId xmlns:a16="http://schemas.microsoft.com/office/drawing/2014/main" val="3904967306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982526710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3094825623"/>
                    </a:ext>
                  </a:extLst>
                </a:gridCol>
                <a:gridCol w="116185">
                  <a:extLst>
                    <a:ext uri="{9D8B030D-6E8A-4147-A177-3AD203B41FA5}">
                      <a16:colId xmlns:a16="http://schemas.microsoft.com/office/drawing/2014/main" val="2416425214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1273338870"/>
                    </a:ext>
                  </a:extLst>
                </a:gridCol>
                <a:gridCol w="116185">
                  <a:extLst>
                    <a:ext uri="{9D8B030D-6E8A-4147-A177-3AD203B41FA5}">
                      <a16:colId xmlns:a16="http://schemas.microsoft.com/office/drawing/2014/main" val="1170164701"/>
                    </a:ext>
                  </a:extLst>
                </a:gridCol>
                <a:gridCol w="111133">
                  <a:extLst>
                    <a:ext uri="{9D8B030D-6E8A-4147-A177-3AD203B41FA5}">
                      <a16:colId xmlns:a16="http://schemas.microsoft.com/office/drawing/2014/main" val="2930314121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464414012"/>
                    </a:ext>
                  </a:extLst>
                </a:gridCol>
                <a:gridCol w="116185">
                  <a:extLst>
                    <a:ext uri="{9D8B030D-6E8A-4147-A177-3AD203B41FA5}">
                      <a16:colId xmlns:a16="http://schemas.microsoft.com/office/drawing/2014/main" val="3466886580"/>
                    </a:ext>
                  </a:extLst>
                </a:gridCol>
                <a:gridCol w="121236">
                  <a:extLst>
                    <a:ext uri="{9D8B030D-6E8A-4147-A177-3AD203B41FA5}">
                      <a16:colId xmlns:a16="http://schemas.microsoft.com/office/drawing/2014/main" val="959331193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1318108133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4083298632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2747153152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3358843393"/>
                    </a:ext>
                  </a:extLst>
                </a:gridCol>
                <a:gridCol w="151545">
                  <a:extLst>
                    <a:ext uri="{9D8B030D-6E8A-4147-A177-3AD203B41FA5}">
                      <a16:colId xmlns:a16="http://schemas.microsoft.com/office/drawing/2014/main" val="2028684661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2545504305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2940343288"/>
                    </a:ext>
                  </a:extLst>
                </a:gridCol>
                <a:gridCol w="202061">
                  <a:extLst>
                    <a:ext uri="{9D8B030D-6E8A-4147-A177-3AD203B41FA5}">
                      <a16:colId xmlns:a16="http://schemas.microsoft.com/office/drawing/2014/main" val="1386491833"/>
                    </a:ext>
                  </a:extLst>
                </a:gridCol>
                <a:gridCol w="176803">
                  <a:extLst>
                    <a:ext uri="{9D8B030D-6E8A-4147-A177-3AD203B41FA5}">
                      <a16:colId xmlns:a16="http://schemas.microsoft.com/office/drawing/2014/main" val="2125635838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359135250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2371246742"/>
                    </a:ext>
                  </a:extLst>
                </a:gridCol>
                <a:gridCol w="166700">
                  <a:extLst>
                    <a:ext uri="{9D8B030D-6E8A-4147-A177-3AD203B41FA5}">
                      <a16:colId xmlns:a16="http://schemas.microsoft.com/office/drawing/2014/main" val="4188095307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3049933469"/>
                    </a:ext>
                  </a:extLst>
                </a:gridCol>
                <a:gridCol w="116185">
                  <a:extLst>
                    <a:ext uri="{9D8B030D-6E8A-4147-A177-3AD203B41FA5}">
                      <a16:colId xmlns:a16="http://schemas.microsoft.com/office/drawing/2014/main" val="3813473583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3262703114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1517783484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1932566876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3198402927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891617069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4234277963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3575287548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1511604932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4002901456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4154910114"/>
                    </a:ext>
                  </a:extLst>
                </a:gridCol>
                <a:gridCol w="151545">
                  <a:extLst>
                    <a:ext uri="{9D8B030D-6E8A-4147-A177-3AD203B41FA5}">
                      <a16:colId xmlns:a16="http://schemas.microsoft.com/office/drawing/2014/main" val="1158451878"/>
                    </a:ext>
                  </a:extLst>
                </a:gridCol>
                <a:gridCol w="141443">
                  <a:extLst>
                    <a:ext uri="{9D8B030D-6E8A-4147-A177-3AD203B41FA5}">
                      <a16:colId xmlns:a16="http://schemas.microsoft.com/office/drawing/2014/main" val="3169633768"/>
                    </a:ext>
                  </a:extLst>
                </a:gridCol>
                <a:gridCol w="166700">
                  <a:extLst>
                    <a:ext uri="{9D8B030D-6E8A-4147-A177-3AD203B41FA5}">
                      <a16:colId xmlns:a16="http://schemas.microsoft.com/office/drawing/2014/main" val="3439681676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2444962239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4136397156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4017760052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2665305213"/>
                    </a:ext>
                  </a:extLst>
                </a:gridCol>
                <a:gridCol w="141443">
                  <a:extLst>
                    <a:ext uri="{9D8B030D-6E8A-4147-A177-3AD203B41FA5}">
                      <a16:colId xmlns:a16="http://schemas.microsoft.com/office/drawing/2014/main" val="1759658877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3506849329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986500350"/>
                    </a:ext>
                  </a:extLst>
                </a:gridCol>
              </a:tblGrid>
              <a:tr h="391550">
                <a:tc gridSpan="14">
                  <a:txBody>
                    <a:bodyPr/>
                    <a:lstStyle/>
                    <a:p>
                      <a:pPr algn="ctr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ENERO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MARZO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345426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197241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375315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549665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394064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615546"/>
                  </a:ext>
                </a:extLst>
              </a:tr>
              <a:tr h="708403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987844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3181047"/>
                  </a:ext>
                </a:extLst>
              </a:tr>
            </a:tbl>
          </a:graphicData>
        </a:graphic>
      </p:graphicFrame>
      <p:graphicFrame>
        <p:nvGraphicFramePr>
          <p:cNvPr id="16" name="Tabla 15"/>
          <p:cNvGraphicFramePr>
            <a:graphicFrameLocks noGrp="1"/>
          </p:cNvGraphicFramePr>
          <p:nvPr/>
        </p:nvGraphicFramePr>
        <p:xfrm>
          <a:off x="295960" y="1758854"/>
          <a:ext cx="3361634" cy="36119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61634">
                  <a:extLst>
                    <a:ext uri="{9D8B030D-6E8A-4147-A177-3AD203B41FA5}">
                      <a16:colId xmlns:a16="http://schemas.microsoft.com/office/drawing/2014/main" val="2263183103"/>
                    </a:ext>
                  </a:extLst>
                </a:gridCol>
              </a:tblGrid>
              <a:tr h="801002">
                <a:tc>
                  <a:txBody>
                    <a:bodyPr/>
                    <a:lstStyle/>
                    <a:p>
                      <a:pPr algn="ctr"/>
                      <a:endParaRPr lang="es-CO" sz="1400" dirty="0"/>
                    </a:p>
                    <a:p>
                      <a:pPr algn="ctr"/>
                      <a:r>
                        <a:rPr lang="es-CO" sz="1400" dirty="0"/>
                        <a:t>ACTIVIDAD</a:t>
                      </a:r>
                      <a:r>
                        <a:rPr lang="es-CO" sz="1400" baseline="0" dirty="0"/>
                        <a:t> A REALIZAR </a:t>
                      </a:r>
                      <a:endParaRPr lang="es-CO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9261131"/>
                  </a:ext>
                </a:extLst>
              </a:tr>
              <a:tr h="436612">
                <a:tc>
                  <a:txBody>
                    <a:bodyPr/>
                    <a:lstStyle/>
                    <a:p>
                      <a:r>
                        <a:rPr lang="es-ES" sz="1000" dirty="0"/>
                        <a:t> REESTABLECIMIENTO SEGUIMIENTO AL PLAN DE ACCIÓN IE </a:t>
                      </a:r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478682"/>
                  </a:ext>
                </a:extLst>
              </a:tr>
              <a:tr h="404028">
                <a:tc>
                  <a:txBody>
                    <a:bodyPr/>
                    <a:lstStyle/>
                    <a:p>
                      <a:r>
                        <a:rPr lang="es-ES" sz="1000" dirty="0"/>
                        <a:t>ESPACIOS DE SOCIALIZACIÓN A RECTORIAS ENTRANTES Y CONSEJOS DIRECTIVOS</a:t>
                      </a:r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7452476"/>
                  </a:ext>
                </a:extLst>
              </a:tr>
              <a:tr h="378128">
                <a:tc>
                  <a:txBody>
                    <a:bodyPr/>
                    <a:lstStyle/>
                    <a:p>
                      <a:r>
                        <a:rPr lang="es-CO" sz="1000" dirty="0"/>
                        <a:t>REUNIONES DE SOCIALIZACIÓN</a:t>
                      </a:r>
                      <a:r>
                        <a:rPr lang="es-CO" sz="1000" baseline="0" dirty="0"/>
                        <a:t> DEL DOCUMENTO FINAL CON IE FALTANTES</a:t>
                      </a:r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5162050"/>
                  </a:ext>
                </a:extLst>
              </a:tr>
              <a:tr h="4040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dirty="0"/>
                        <a:t>MESAS</a:t>
                      </a:r>
                      <a:r>
                        <a:rPr lang="es-CO" sz="1000" baseline="0" dirty="0"/>
                        <a:t> DE TRABAJO IE- JORNADAS ACOMPAÑAMIENTO NRC</a:t>
                      </a:r>
                      <a:endParaRPr lang="es-CO" sz="1000" dirty="0"/>
                    </a:p>
                    <a:p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474552"/>
                  </a:ext>
                </a:extLst>
              </a:tr>
              <a:tr h="647327">
                <a:tc>
                  <a:txBody>
                    <a:bodyPr/>
                    <a:lstStyle/>
                    <a:p>
                      <a:r>
                        <a:rPr lang="es-CO" sz="1000" dirty="0"/>
                        <a:t>ENVÍO</a:t>
                      </a:r>
                      <a:r>
                        <a:rPr lang="es-CO" sz="1000" baseline="0" dirty="0"/>
                        <a:t> DOCUMENTOS DE ARTICULACIÓN AL PEI RECTORES- NRC </a:t>
                      </a:r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096414"/>
                  </a:ext>
                </a:extLst>
              </a:tr>
              <a:tr h="378128">
                <a:tc>
                  <a:txBody>
                    <a:bodyPr/>
                    <a:lstStyle/>
                    <a:p>
                      <a:r>
                        <a:rPr lang="es-CO" sz="1000" dirty="0"/>
                        <a:t>SEGUIMIENTO</a:t>
                      </a:r>
                      <a:r>
                        <a:rPr lang="es-CO" sz="1000" baseline="0" dirty="0"/>
                        <a:t> EMISIÓN ACTOS ADMINISTRATIVOS </a:t>
                      </a:r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6026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6514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6699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sz="3600" b="1" dirty="0"/>
              <a:t>CRONOGRAMA SECRETARIA DE EDUCACIÓN</a:t>
            </a: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67120"/>
              </p:ext>
            </p:extLst>
          </p:nvPr>
        </p:nvGraphicFramePr>
        <p:xfrm>
          <a:off x="2032000" y="1885858"/>
          <a:ext cx="8128000" cy="3942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58700434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671911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ACTIVIDAD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FECHAS</a:t>
                      </a:r>
                      <a:r>
                        <a:rPr lang="es-CO" baseline="0" dirty="0"/>
                        <a:t> PROYECTADAS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163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err="1"/>
                        <a:t>Reestablecimiento</a:t>
                      </a:r>
                      <a:r>
                        <a:rPr lang="es-CO" baseline="0" dirty="0"/>
                        <a:t> contacto con SE plan de acción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Enero</a:t>
                      </a:r>
                      <a:r>
                        <a:rPr lang="es-CO" baseline="0" dirty="0"/>
                        <a:t> 15- 19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74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Seguimiento retroalimentación</a:t>
                      </a:r>
                      <a:r>
                        <a:rPr lang="es-CO" baseline="0" dirty="0"/>
                        <a:t> documentos de articulación enviados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Enero 22- 26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6142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Espacios de reunión con SE definición</a:t>
                      </a:r>
                      <a:r>
                        <a:rPr lang="es-CO" baseline="0" dirty="0"/>
                        <a:t> acto administrativo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Enero 22- 26</a:t>
                      </a:r>
                      <a:r>
                        <a:rPr lang="es-CO" baseline="0" dirty="0"/>
                        <a:t>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3794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Envío</a:t>
                      </a:r>
                      <a:r>
                        <a:rPr lang="es-CO" baseline="0" dirty="0"/>
                        <a:t> acto administrativo final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Enero 29- feb 2</a:t>
                      </a:r>
                      <a:r>
                        <a:rPr lang="es-CO" baseline="0" dirty="0"/>
                        <a:t>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313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Envío</a:t>
                      </a:r>
                      <a:r>
                        <a:rPr lang="es-CO" baseline="0" dirty="0"/>
                        <a:t> documentos de articulación final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Feb 16- 29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12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Seguimiento emisión</a:t>
                      </a:r>
                      <a:r>
                        <a:rPr lang="es-CO" baseline="0" dirty="0"/>
                        <a:t> actos administrativos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Marzo</a:t>
                      </a:r>
                      <a:r>
                        <a:rPr lang="es-CO" baseline="0" dirty="0"/>
                        <a:t> 1- 31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8133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287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b="1" dirty="0"/>
              <a:t>ACTO ADMINISTRATIVO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dirty="0"/>
              <a:t>1. Consideraciones legales</a:t>
            </a:r>
          </a:p>
          <a:p>
            <a:endParaRPr lang="es-CO" dirty="0"/>
          </a:p>
          <a:p>
            <a:endParaRPr lang="es-CO" dirty="0"/>
          </a:p>
          <a:p>
            <a:pPr marL="0" indent="0">
              <a:buNone/>
            </a:pPr>
            <a:r>
              <a:rPr lang="es-CO" dirty="0"/>
              <a:t>2. Adaptaciones de la metodología de educación para jóvenes y adultos de Arando la Educación dentro de la IE</a:t>
            </a:r>
          </a:p>
        </p:txBody>
      </p:sp>
    </p:spTree>
    <p:extLst>
      <p:ext uri="{BB962C8B-B14F-4D97-AF65-F5344CB8AC3E}">
        <p14:creationId xmlns:p14="http://schemas.microsoft.com/office/powerpoint/2010/main" val="422519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7B953D-DC6B-44E5-932A-0B04E78A649E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  <ds:schemaRef ds:uri="309b9092-b14d-47b6-a987-345b65a2fae9"/>
    <ds:schemaRef ds:uri="c0458d6c-65f1-46c7-943f-9803ee6960c2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4459</TotalTime>
  <Words>375</Words>
  <Application>Microsoft Office PowerPoint</Application>
  <PresentationFormat>Panorámica</PresentationFormat>
  <Paragraphs>120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Calibri</vt:lpstr>
      <vt:lpstr>Helvetica</vt:lpstr>
      <vt:lpstr>Roboto Light</vt:lpstr>
      <vt:lpstr>Tema de Office</vt:lpstr>
      <vt:lpstr>Presentación de PowerPoint</vt:lpstr>
      <vt:lpstr>Convenio de Cooperación CO1.PCCNTR.5253650  NRC – MEN 2023. Socio Implementador FUCEPAZ</vt:lpstr>
      <vt:lpstr>COMPONENTE CAPACIDAD INSTALADA </vt:lpstr>
      <vt:lpstr>AVANCES DOCUMENTO DE ARTICULACIÓN AL PEI </vt:lpstr>
      <vt:lpstr>Presentación de PowerPoint</vt:lpstr>
      <vt:lpstr>CRONOGRAMA SECRETARIA DE EDUCACIÓN</vt:lpstr>
      <vt:lpstr>ACTO ADMINISTRATIVO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Geraldine Carranza</cp:lastModifiedBy>
  <cp:revision>41</cp:revision>
  <dcterms:created xsi:type="dcterms:W3CDTF">2023-05-08T00:34:42Z</dcterms:created>
  <dcterms:modified xsi:type="dcterms:W3CDTF">2024-02-07T21:52:47Z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  <property fmtid="{D5CDD505-2E9C-101B-9397-08002B2CF9AE}" pid="4" name="Order">
    <vt:r8>87529100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