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9" r:id="rId6"/>
    <p:sldId id="312" r:id="rId7"/>
    <p:sldId id="355" r:id="rId8"/>
    <p:sldId id="346" r:id="rId9"/>
    <p:sldId id="347" r:id="rId10"/>
    <p:sldId id="366" r:id="rId11"/>
    <p:sldId id="358" r:id="rId12"/>
    <p:sldId id="349" r:id="rId13"/>
    <p:sldId id="352" r:id="rId14"/>
    <p:sldId id="359" r:id="rId15"/>
    <p:sldId id="261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0" d="100"/>
          <a:sy n="60" d="100"/>
        </p:scale>
        <p:origin x="8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5E15F256-D08B-4E39-801B-EC7E4AD59C8F}"/>
    <pc:docChg chg="modSld">
      <pc:chgData name="Rolando Rodriguez" userId="111b23d3-e44b-4bdb-b7c3-7bc0b247393c" providerId="ADAL" clId="{5E15F256-D08B-4E39-801B-EC7E4AD59C8F}" dt="2024-04-11T20:44:58.606" v="245" actId="20577"/>
      <pc:docMkLst>
        <pc:docMk/>
      </pc:docMkLst>
      <pc:sldChg chg="modSp mod">
        <pc:chgData name="Rolando Rodriguez" userId="111b23d3-e44b-4bdb-b7c3-7bc0b247393c" providerId="ADAL" clId="{5E15F256-D08B-4E39-801B-EC7E4AD59C8F}" dt="2024-04-11T20:44:58.606" v="245" actId="20577"/>
        <pc:sldMkLst>
          <pc:docMk/>
          <pc:sldMk cId="1620484080" sldId="347"/>
        </pc:sldMkLst>
        <pc:spChg chg="mod">
          <ac:chgData name="Rolando Rodriguez" userId="111b23d3-e44b-4bdb-b7c3-7bc0b247393c" providerId="ADAL" clId="{5E15F256-D08B-4E39-801B-EC7E4AD59C8F}" dt="2024-04-11T20:44:23.547" v="239" actId="5793"/>
          <ac:spMkLst>
            <pc:docMk/>
            <pc:sldMk cId="1620484080" sldId="347"/>
            <ac:spMk id="14" creationId="{2D93ED45-889F-2112-2941-82E4BC690BE9}"/>
          </ac:spMkLst>
        </pc:spChg>
        <pc:spChg chg="mod">
          <ac:chgData name="Rolando Rodriguez" userId="111b23d3-e44b-4bdb-b7c3-7bc0b247393c" providerId="ADAL" clId="{5E15F256-D08B-4E39-801B-EC7E4AD59C8F}" dt="2024-04-11T20:44:58.606" v="245" actId="20577"/>
          <ac:spMkLst>
            <pc:docMk/>
            <pc:sldMk cId="1620484080" sldId="347"/>
            <ac:spMk id="19" creationId="{24DEF48C-36BE-16D0-5C0E-06B91FA865B5}"/>
          </ac:spMkLst>
        </pc:spChg>
        <pc:picChg chg="mod">
          <ac:chgData name="Rolando Rodriguez" userId="111b23d3-e44b-4bdb-b7c3-7bc0b247393c" providerId="ADAL" clId="{5E15F256-D08B-4E39-801B-EC7E4AD59C8F}" dt="2024-04-11T20:44:29.863" v="240" actId="1076"/>
          <ac:picMkLst>
            <pc:docMk/>
            <pc:sldMk cId="1620484080" sldId="347"/>
            <ac:picMk id="9" creationId="{DFF72E5D-2BC5-A60C-E4CB-9F5A585A0AD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Deserción escolar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46682" y="2298738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023314" y="2846161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matricula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D5F6AB4C-C6EC-0553-913A-33E6051B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7674" y="4708349"/>
            <a:ext cx="968937" cy="968937"/>
          </a:xfrm>
          <a:prstGeom prst="rect">
            <a:avLst/>
          </a:prstGeom>
        </p:spPr>
      </p:pic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Resultados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22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2952" y="690561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1384372" y="4636100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77%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4408606" y="4652964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11,7%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6622813" y="4636099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Aprobación 98,5% 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9599" y="348429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775720" y="5141067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4 Instituciones Educativas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6B97BBC-E3C1-8861-6513-0C484B958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650526"/>
              </p:ext>
            </p:extLst>
          </p:nvPr>
        </p:nvGraphicFramePr>
        <p:xfrm>
          <a:off x="1530790" y="1846279"/>
          <a:ext cx="862921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2921">
                  <a:extLst>
                    <a:ext uri="{9D8B030D-6E8A-4147-A177-3AD203B41FA5}">
                      <a16:colId xmlns:a16="http://schemas.microsoft.com/office/drawing/2014/main" val="194818335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3476847916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34623340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4170999564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578894893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152506642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1923938165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021179776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167982506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916169689"/>
                    </a:ext>
                  </a:extLst>
                </a:gridCol>
              </a:tblGrid>
              <a:tr h="18795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Tumaco</a:t>
                      </a:r>
                      <a:endParaRPr lang="es-CO" sz="1100" b="1" i="0" u="none" strike="noStrike">
                        <a:solidFill>
                          <a:srgbClr val="47D359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Estudiantes atendidos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Matricula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>
                          <a:effectLst/>
                        </a:rPr>
                        <a:t>Pendientes de matrícula después de deserción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Desercion 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Aprobados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No aprobados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SAE </a:t>
                      </a:r>
                      <a:br>
                        <a:rPr lang="es-CO" sz="1100" u="none" strike="noStrike" dirty="0">
                          <a:effectLst/>
                        </a:rPr>
                      </a:br>
                      <a:r>
                        <a:rPr lang="es-CO" sz="1100" u="none" strike="noStrike" dirty="0">
                          <a:effectLst/>
                        </a:rPr>
                        <a:t>(docentes)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Kits </a:t>
                      </a:r>
                      <a:br>
                        <a:rPr lang="es-CO" sz="1100" u="none" strike="noStrike">
                          <a:effectLst/>
                        </a:rPr>
                      </a:br>
                      <a:r>
                        <a:rPr lang="es-CO" sz="1100" u="none" strike="noStrike">
                          <a:effectLst/>
                        </a:rPr>
                        <a:t>Escolares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Modulos Entregados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45396222"/>
                  </a:ext>
                </a:extLst>
              </a:tr>
              <a:tr h="3759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390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262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117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339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5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368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344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00490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964" y="79624"/>
            <a:ext cx="7876935" cy="1811547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3100" b="1" dirty="0">
                <a:solidFill>
                  <a:srgbClr val="B43737"/>
                </a:solidFill>
              </a:rPr>
              <a:t>Desagregación resultados por IE</a:t>
            </a:r>
            <a:br>
              <a:rPr lang="es-ES" sz="6000" b="1" dirty="0">
                <a:solidFill>
                  <a:srgbClr val="B43737"/>
                </a:solidFill>
              </a:rPr>
            </a:br>
            <a:endParaRPr lang="es-CO" dirty="0"/>
          </a:p>
        </p:txBody>
      </p:sp>
      <p:pic>
        <p:nvPicPr>
          <p:cNvPr id="13" name="Gráfico 12" descr="Perfil de hombre con relleno sólido">
            <a:extLst>
              <a:ext uri="{FF2B5EF4-FFF2-40B4-BE49-F238E27FC236}">
                <a16:creationId xmlns:a16="http://schemas.microsoft.com/office/drawing/2014/main" id="{A85E7A79-A643-0C15-1E7D-C2C14D41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582" y="5239740"/>
            <a:ext cx="664234" cy="664234"/>
          </a:xfrm>
          <a:prstGeom prst="rect">
            <a:avLst/>
          </a:prstGeom>
        </p:spPr>
      </p:pic>
      <p:pic>
        <p:nvPicPr>
          <p:cNvPr id="15" name="Gráfico 14" descr="Perfil de mujer con relleno sólido">
            <a:extLst>
              <a:ext uri="{FF2B5EF4-FFF2-40B4-BE49-F238E27FC236}">
                <a16:creationId xmlns:a16="http://schemas.microsoft.com/office/drawing/2014/main" id="{6F028304-EE29-36CD-A221-C40D39C2C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1181" y="5253462"/>
            <a:ext cx="664234" cy="66423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D6A0BB68-F0E0-38ED-B0B6-061CAFE2DC5B}"/>
              </a:ext>
            </a:extLst>
          </p:cNvPr>
          <p:cNvSpPr/>
          <p:nvPr/>
        </p:nvSpPr>
        <p:spPr>
          <a:xfrm>
            <a:off x="1072533" y="5432555"/>
            <a:ext cx="831935" cy="386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30,7%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5228CAC-CCC0-94E2-3B83-B58BBAAD2D8C}"/>
              </a:ext>
            </a:extLst>
          </p:cNvPr>
          <p:cNvSpPr/>
          <p:nvPr/>
        </p:nvSpPr>
        <p:spPr>
          <a:xfrm>
            <a:off x="3116961" y="5430002"/>
            <a:ext cx="837428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69,3%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4354CF21-1219-668A-61CE-A015B7A0F5BD}"/>
              </a:ext>
            </a:extLst>
          </p:cNvPr>
          <p:cNvSpPr/>
          <p:nvPr/>
        </p:nvSpPr>
        <p:spPr>
          <a:xfrm>
            <a:off x="5005336" y="5199478"/>
            <a:ext cx="1475827" cy="565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PER 2,8%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D2278C5A-3F3B-0EE1-E124-F9ABFAC1C883}"/>
              </a:ext>
            </a:extLst>
          </p:cNvPr>
          <p:cNvSpPr/>
          <p:nvPr/>
        </p:nvSpPr>
        <p:spPr>
          <a:xfrm>
            <a:off x="7145397" y="5172218"/>
            <a:ext cx="1783129" cy="592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Comunidad 97,2%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B792015-98B0-DD90-5C38-C0AA2121B1AD}"/>
              </a:ext>
            </a:extLst>
          </p:cNvPr>
          <p:cNvSpPr/>
          <p:nvPr/>
        </p:nvSpPr>
        <p:spPr>
          <a:xfrm>
            <a:off x="9436161" y="5172218"/>
            <a:ext cx="1679762" cy="592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35,4%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14C40EF-2F7A-6FA5-A62A-52D2F7BCD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285942"/>
              </p:ext>
            </p:extLst>
          </p:nvPr>
        </p:nvGraphicFramePr>
        <p:xfrm>
          <a:off x="457200" y="1564641"/>
          <a:ext cx="11358886" cy="31495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1349">
                  <a:extLst>
                    <a:ext uri="{9D8B030D-6E8A-4147-A177-3AD203B41FA5}">
                      <a16:colId xmlns:a16="http://schemas.microsoft.com/office/drawing/2014/main" val="3502622500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812934363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3714709433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104630937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062535972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425049333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929674554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408364566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41061061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723176735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217430648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396554549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1635185799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3768184822"/>
                    </a:ext>
                  </a:extLst>
                </a:gridCol>
              </a:tblGrid>
              <a:tr h="34275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ETCR/NAR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IE CERTIFICA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TOTAL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SITUACION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Permanencia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Matricula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CLEI ATENDIDOS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818407"/>
                  </a:ext>
                </a:extLst>
              </a:tr>
              <a:tr h="73181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PER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COMUNIDAD ALEDAÑA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Asistencia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Deserción 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SI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NO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III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IV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V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VI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100363144"/>
                  </a:ext>
                </a:extLst>
              </a:tr>
              <a:tr h="47244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s-MX" sz="900" u="none" strike="noStrike">
                          <a:effectLst/>
                        </a:rPr>
                        <a:t>ETCR  Ariel Aldana, NAR Nuevo Milenio y rio Mejicano. comunidades aledañas</a:t>
                      </a:r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sng" strike="noStrike">
                          <a:effectLst/>
                        </a:rPr>
                        <a:t> </a:t>
                      </a:r>
                      <a:r>
                        <a:rPr lang="es-CO" sz="1000" u="none" strike="noStrike">
                          <a:effectLst/>
                        </a:rPr>
                        <a:t>San Jose de Caunapi</a:t>
                      </a:r>
                      <a:endParaRPr lang="es-CO" sz="1000" b="0" i="0" u="sng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306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295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265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227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79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52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31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100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116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4178279421"/>
                  </a:ext>
                </a:extLst>
              </a:tr>
              <a:tr h="2779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IE Chajal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2131936694"/>
                  </a:ext>
                </a:extLst>
              </a:tr>
              <a:tr h="4909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IE. Peña Colorada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652396965"/>
                  </a:ext>
                </a:extLst>
              </a:tr>
              <a:tr h="4909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ITA Candelillas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1546799836"/>
                  </a:ext>
                </a:extLst>
              </a:tr>
              <a:tr h="342751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Totales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390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379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344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263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127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58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143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2638621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54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11,7%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Salidas de campo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de tiempo por razones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Seguridad en los territorios por presencia de AA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 El cuidado de padres enfermos</a:t>
            </a: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Entrega de cartillas del modelo Etnoeducativo a los estudiantes además de kits escolares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Acompañamiento por parte del SAE  a la inasistencia, deserción escolar  de aquellos estudiantes que presentas estas novedades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Proyectos pedagógicos productivos, mingas de pensamiento, feria intercultural gastronómica, trabajo para el mejoramiento del medio ambiente recolección basuras, sensibilización comunitaria reciclaje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85080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5.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15083" y="2761206"/>
            <a:ext cx="26869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5%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1 PcD visual</a:t>
            </a:r>
          </a:p>
          <a:p>
            <a:pPr algn="ctr"/>
            <a:r>
              <a:rPr lang="es-MX" sz="1400" dirty="0"/>
              <a:t>3 PcD múltiple </a:t>
            </a:r>
          </a:p>
          <a:p>
            <a:pPr algn="ctr"/>
            <a:r>
              <a:rPr lang="es-MX" sz="1400" dirty="0"/>
              <a:t>1 PcD física</a:t>
            </a:r>
          </a:p>
          <a:p>
            <a:pPr algn="ctr"/>
            <a:r>
              <a:rPr lang="es-MX" sz="1400" dirty="0"/>
              <a:t>2 PcD auditiva</a:t>
            </a:r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44%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56%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(72)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3" y="1424335"/>
            <a:ext cx="1628355" cy="1206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3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71%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86049" y="1357387"/>
          <a:ext cx="5007550" cy="274701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Tumaco, Ricaurte y  Cumbal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 (48):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VARIANTE KM54,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Nupa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Paraíso.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RICAURTE (2):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Cuaiquer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Viejo y Cabildo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Palbí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Gualtal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CUMBAL (79):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del gran Cumbal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), Chucán,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La Unión NAR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Dorado,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Mayasquer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FEDC9963-A41E-6C5F-1624-3DF2075D5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" y="4457003"/>
            <a:ext cx="3718578" cy="23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8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4.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r>
              <a:rPr lang="es-CO" dirty="0">
                <a:solidFill>
                  <a:schemeClr val="tx1"/>
                </a:solidFill>
              </a:rPr>
              <a:t>Formación docente realizada con ETC y con docentes y directivos docentes de las IE que certifican el proceso. 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r>
              <a:rPr lang="es-CO" dirty="0">
                <a:solidFill>
                  <a:schemeClr val="tx1"/>
                </a:solidFill>
              </a:rPr>
              <a:t>Se ha hecho entrega de módulos del MEF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3" name="Gráfico 2" descr="Cabeza con engranajes contorno">
            <a:extLst>
              <a:ext uri="{FF2B5EF4-FFF2-40B4-BE49-F238E27FC236}">
                <a16:creationId xmlns:a16="http://schemas.microsoft.com/office/drawing/2014/main" id="{F6301139-673C-217E-05AB-34B5D9858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10260" y="3268979"/>
            <a:ext cx="736925" cy="736925"/>
          </a:xfrm>
          <a:prstGeom prst="rect">
            <a:avLst/>
          </a:prstGeom>
        </p:spPr>
      </p:pic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58474" y="3036967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47AFE1-F0EC-3814-D4C6-C208AA1E9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880" y="2357120"/>
            <a:ext cx="9466926" cy="2946400"/>
          </a:xfrm>
        </p:spPr>
        <p:txBody>
          <a:bodyPr>
            <a:noAutofit/>
          </a:bodyPr>
          <a:lstStyle/>
          <a:p>
            <a:pPr algn="ctr"/>
            <a:r>
              <a:rPr lang="es-CO" sz="4400" b="1" dirty="0">
                <a:solidFill>
                  <a:srgbClr val="B43737"/>
                </a:solidFill>
              </a:rPr>
              <a:t> </a:t>
            </a:r>
            <a:br>
              <a:rPr lang="es-CO" sz="4400" b="1" dirty="0">
                <a:solidFill>
                  <a:srgbClr val="B43737"/>
                </a:solidFill>
              </a:rPr>
            </a:br>
            <a:r>
              <a:rPr lang="es-CO" sz="4400" b="1" dirty="0">
                <a:solidFill>
                  <a:srgbClr val="B43737"/>
                </a:solidFill>
              </a:rPr>
              <a:t>La SED Tumaco cuenta con resolución para todos los establecimientos educativos. </a:t>
            </a:r>
            <a:br>
              <a:rPr lang="es-CO" sz="44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 . </a:t>
            </a:r>
            <a:endParaRPr lang="es-CO" sz="2000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MX" sz="600" b="1" dirty="0">
                <a:solidFill>
                  <a:srgbClr val="B43737"/>
                </a:solidFill>
              </a:rPr>
            </a:br>
            <a:br>
              <a:rPr lang="es-CO" sz="1600" b="1" dirty="0">
                <a:solidFill>
                  <a:srgbClr val="B43737"/>
                </a:solidFill>
              </a:rPr>
            </a:br>
            <a:r>
              <a:rPr lang="es-MX" sz="2000" b="1" dirty="0">
                <a:solidFill>
                  <a:srgbClr val="B43737"/>
                </a:solidFill>
              </a:rPr>
              <a:t>5. PROCESO INCLUSIÓN MEF o METODOLOGÍA INSTITUCIONAL EN PEI DE LAS IE</a:t>
            </a:r>
          </a:p>
          <a:p>
            <a:endParaRPr lang="es-CO" sz="700" dirty="0"/>
          </a:p>
        </p:txBody>
      </p:sp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864973-4D9E-4045-B933-EF791FAC708F}"/>
</file>

<file path=docProps/app.xml><?xml version="1.0" encoding="utf-8"?>
<Properties xmlns="http://schemas.openxmlformats.org/officeDocument/2006/extended-properties" xmlns:vt="http://schemas.openxmlformats.org/officeDocument/2006/docPropsVTypes">
  <TotalTime>10875</TotalTime>
  <Words>864</Words>
  <Application>Microsoft Office PowerPoint</Application>
  <PresentationFormat>Widescreen</PresentationFormat>
  <Paragraphs>253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PowerPoint Presentation</vt:lpstr>
      <vt:lpstr>Convenio de Cooperación CO1.PCCNTR.5253650  NRC – MEN 2023. Socio Implementador FUCEPAZ</vt:lpstr>
      <vt:lpstr>AGENDA</vt:lpstr>
      <vt:lpstr>PowerPoint Presentation</vt:lpstr>
      <vt:lpstr>       Desagregación resultados por IE </vt:lpstr>
      <vt:lpstr>       Permanencia, intermitencia y deserción</vt:lpstr>
      <vt:lpstr>PowerPoint Presentation</vt:lpstr>
      <vt:lpstr>       4. ACCIONES DE SOSTENIBILIDAD CON ETC - IE</vt:lpstr>
      <vt:lpstr>  La SED Tumaco cuenta con resolución para todos los establecimientos educativos.   . </vt:lpstr>
      <vt:lpstr>      6. RETOS Y DIFICULTADES EN LA IMPLEMENTACIÓN</vt:lpstr>
      <vt:lpstr>       ESPACIO DE  PREGUNTAS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Rolando Rodriguez</cp:lastModifiedBy>
  <cp:revision>110</cp:revision>
  <dcterms:created xsi:type="dcterms:W3CDTF">2023-05-08T00:34:42Z</dcterms:created>
  <dcterms:modified xsi:type="dcterms:W3CDTF">2024-04-11T20:45:00Z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