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9" r:id="rId6"/>
    <p:sldId id="296" r:id="rId7"/>
    <p:sldId id="284" r:id="rId8"/>
    <p:sldId id="281" r:id="rId9"/>
    <p:sldId id="282" r:id="rId10"/>
    <p:sldId id="283" r:id="rId11"/>
    <p:sldId id="290" r:id="rId12"/>
    <p:sldId id="275" r:id="rId13"/>
    <p:sldId id="274" r:id="rId14"/>
    <p:sldId id="292" r:id="rId15"/>
    <p:sldId id="270" r:id="rId16"/>
    <p:sldId id="272" r:id="rId17"/>
    <p:sldId id="278" r:id="rId18"/>
    <p:sldId id="293" r:id="rId19"/>
    <p:sldId id="294" r:id="rId20"/>
    <p:sldId id="295" r:id="rId21"/>
    <p:sldId id="261" r:id="rId2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716322" y="1756795"/>
            <a:ext cx="3914401" cy="3344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120000"/>
              </a:lnSpc>
              <a:buAutoNum type="arabicPeriod"/>
            </a:pP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Prestar el servicio educativo a </a:t>
            </a:r>
            <a:r>
              <a:rPr lang="es-ES" sz="3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2.267 personas </a:t>
            </a:r>
            <a:r>
              <a:rPr lang="es-ES" sz="30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jóvenes, adultas y mayores excombatientes y de comunidades aledañas</a:t>
            </a: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través de los CLEI I al VI, continuidad de trayectoria educativa, de 15 entidades territoriales certificadas en educación: </a:t>
            </a: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285A029-F7EA-416D-BE5D-5007FAC2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9233" y="1756795"/>
            <a:ext cx="2793533" cy="3808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043321-9405-4D5E-956F-325FB9C0212E}"/>
              </a:ext>
            </a:extLst>
          </p:cNvPr>
          <p:cNvSpPr txBox="1"/>
          <p:nvPr/>
        </p:nvSpPr>
        <p:spPr>
          <a:xfrm>
            <a:off x="7930652" y="1548079"/>
            <a:ext cx="3431797" cy="505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Cesar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La Guajira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Norte De Santander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Tolima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Antioquia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Meta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Guaviare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Caquetá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Putumayo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Cauca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Quibdó,  </a:t>
            </a: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Chocó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Tumaco, SED Nariño.</a:t>
            </a:r>
          </a:p>
          <a:p>
            <a:pPr marL="514350" indent="-5143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Soacha, Cundinamarca (nueva)</a:t>
            </a:r>
          </a:p>
          <a:p>
            <a:pPr algn="l">
              <a:lnSpc>
                <a:spcPct val="120000"/>
              </a:lnSpc>
            </a:pPr>
            <a:endParaRPr lang="es-ES" sz="18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1254035" y="1759372"/>
            <a:ext cx="7498080" cy="3979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2. Implementación de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MEF </a:t>
            </a:r>
            <a:r>
              <a:rPr lang="es-ES" sz="1500" b="1" dirty="0" err="1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Etnoeducativo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para Comunidades Negras del Pacífico Colombiano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y la metodología institucional 3011 estructurada por los EE en el marco de su PEI. Entrega de kits escolares (cartillas, guías o material pedagógico).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24 Iniciativas comunes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- modalidad Aprendizaje Basados en Proyectos o Proyectos Pedagógicos Productivos-PPP. Fortalecimiento del trabajo en equipo y procesos de reconciliación en las comunidades focalizadas. 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4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Equipo base para la ejecución del proyecto: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coordinadores de educación para las tres zonas (Nororiente, Occidente y Centro URR), 3 Gerentes de Educación, 16 Líderes de Equipo de Educación, 3 Oficiales Técnicos, 2 Asistentes Técnicos de Educación, 1 Oficial Técnico de </a:t>
            </a:r>
            <a:r>
              <a:rPr lang="es-ES" sz="1500" dirty="0" err="1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Grants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7 asesores pedagógicos, 141 tutores (43 Nororiente, 53 Centro URR, 45 Occidente).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30 kits pedagógicos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de los ETCR y NAR focalizadas.</a:t>
            </a:r>
            <a:endParaRPr lang="es-CO" sz="1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C869610-900C-4CA9-8742-A5F05B0BF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5400" y="2504889"/>
            <a:ext cx="2022565" cy="201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3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B593B5B-26CD-51B1-6B30-2ABBB108708D}"/>
              </a:ext>
            </a:extLst>
          </p:cNvPr>
          <p:cNvSpPr txBox="1"/>
          <p:nvPr/>
        </p:nvSpPr>
        <p:spPr>
          <a:xfrm>
            <a:off x="870734" y="973306"/>
            <a:ext cx="108486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Fortalecimiento las Instituciones Educativas articuladas para la sostenibilidad del proyecto en los territorios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40B6D3-8892-D6E9-9D13-70DC7A54ED2E}"/>
              </a:ext>
            </a:extLst>
          </p:cNvPr>
          <p:cNvSpPr txBox="1"/>
          <p:nvPr/>
        </p:nvSpPr>
        <p:spPr>
          <a:xfrm>
            <a:off x="815083" y="2335747"/>
            <a:ext cx="105618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Formación docente para educación de jóvenes y adultos: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 docentes de 20 instituciones educativas.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Cualificación de la malla curricular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enfoque étnico, genero, discapacidad y construcción de paz.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Fortalecimiento del plan de estudios,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cualificación del material con enfoque ambiental y de paz ya trabajado en los departamentos de Meta- Guaviare- Caquetá y Putumayo.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Caracterización a 1.000 hogares,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 través de FUCEPAZ. Identificación de necesidades educativas en alfabetización para la población adulta en los territorios de los municipios donde se implementa el proyecto.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un asesor pedagógico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capacidades nuevas atención Cesar- Comunidad Yukpa.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5 consultores Arando la educación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dedicado a la cualificación de la malla curricular y fortalecimiento de capacidades en las Instituciones educativas.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0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079B4C0C-6D2E-4F88-B5CB-3A298E87E306}"/>
              </a:ext>
            </a:extLst>
          </p:cNvPr>
          <p:cNvSpPr/>
          <p:nvPr/>
        </p:nvSpPr>
        <p:spPr>
          <a:xfrm>
            <a:off x="-156754" y="2192436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8A299F-F61D-4E80-8B28-1424EDDE3592}"/>
              </a:ext>
            </a:extLst>
          </p:cNvPr>
          <p:cNvSpPr/>
          <p:nvPr/>
        </p:nvSpPr>
        <p:spPr>
          <a:xfrm>
            <a:off x="5860868" y="2223445"/>
            <a:ext cx="5355771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0904966-35DE-F079-615F-2CE9EBC052A6}"/>
              </a:ext>
            </a:extLst>
          </p:cNvPr>
          <p:cNvSpPr txBox="1"/>
          <p:nvPr/>
        </p:nvSpPr>
        <p:spPr>
          <a:xfrm>
            <a:off x="1233998" y="1208439"/>
            <a:ext cx="10196002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Cronograma para el desarrollo del proyecto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E32AA8D-ADE6-926D-00AA-A3060A745171}"/>
              </a:ext>
            </a:extLst>
          </p:cNvPr>
          <p:cNvSpPr txBox="1"/>
          <p:nvPr/>
        </p:nvSpPr>
        <p:spPr>
          <a:xfrm>
            <a:off x="6144331" y="2572152"/>
            <a:ext cx="47888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AutoNum type="arabicPeriod" startAt="2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Alistamiento</a:t>
            </a:r>
          </a:p>
          <a:p>
            <a:pPr lvl="0"/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Selección, contratación y capacitación de los profesionales requeridos para el desarrollo del convenio, equipo de líderes, Personal Servicio de educativo de apoyo-SAE (tutores).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Focalización y caracterización de la población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Alistamiento de contenidos, materiales y metodologías.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Organización Operativa del equipo de trabajo.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BC095-2AE5-4BD1-9E3D-821F6FB3DB9E}"/>
              </a:ext>
            </a:extLst>
          </p:cNvPr>
          <p:cNvSpPr txBox="1"/>
          <p:nvPr/>
        </p:nvSpPr>
        <p:spPr>
          <a:xfrm>
            <a:off x="1018902" y="2572152"/>
            <a:ext cx="38056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Planeación operativa</a:t>
            </a:r>
          </a:p>
          <a:p>
            <a:pPr marL="342900" lvl="0" indent="-342900">
              <a:buFont typeface="+mj-lt"/>
              <a:buAutoNum type="arabicPeriod"/>
            </a:pPr>
            <a:endParaRPr lang="es-CO" sz="1600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Elaboración de documento de plan de acción y cronograma de actividades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con Entidades Territoriales Certificadas e Instituciones Educativas de la continuidad del proyecto Arando la educación en los territorios.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23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F1FDE8FF-D7A4-4CC0-A34B-37033596BAEA}"/>
              </a:ext>
            </a:extLst>
          </p:cNvPr>
          <p:cNvSpPr/>
          <p:nvPr/>
        </p:nvSpPr>
        <p:spPr>
          <a:xfrm>
            <a:off x="-1391469" y="1365122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04187D-30D9-EAAB-3ECE-17DBF24AF4C3}"/>
              </a:ext>
            </a:extLst>
          </p:cNvPr>
          <p:cNvSpPr txBox="1"/>
          <p:nvPr/>
        </p:nvSpPr>
        <p:spPr>
          <a:xfrm>
            <a:off x="1486713" y="1703026"/>
            <a:ext cx="9599298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3. Implementación</a:t>
            </a:r>
          </a:p>
          <a:p>
            <a:pPr lvl="0" algn="just"/>
            <a:endParaRPr lang="es-ES" sz="1600" dirty="0">
              <a:solidFill>
                <a:schemeClr val="accent1">
                  <a:lumMod val="7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  <a:p>
            <a:pPr lvl="0" algn="just"/>
            <a:endParaRPr lang="es-C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Proceso de inducción, definición de agenda de trabajo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NRC articulado con el MEN, ETC e IE y aliados.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de los avances del proyecto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las ETC y a las instituciones que se identifiquen como aliados en cada una de las zonas de implementación. Se propondrá un cronograma con las ETC y las IE de acuerdo a las concertaciones adelantadas en territorio.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Reuniones de seguimiento bimensuales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Secretarías, Instituciones Educativas y tutores.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Revisión de las adaptaciones realizadas por el equipo consultor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que estará desarrollando la transversalización del enfoque étnico, discapacidad, construcción de paz, género y la revisión del enfoque ambiental.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Entregar los listados de atención de las personas en proceso de reincorporación al MEN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forma mensual para los procesos de la ARN en lo relacionado a la renta Básica. Las fechas serán acordadas en el marco del comité técnico.  Todos los 10 de cada mes, cuando sea sábado o domingo o festivo se enviarán el viernes anterior.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2C7942-28FA-4811-A3A4-243BB780EF9C}"/>
              </a:ext>
            </a:extLst>
          </p:cNvPr>
          <p:cNvSpPr/>
          <p:nvPr/>
        </p:nvSpPr>
        <p:spPr>
          <a:xfrm>
            <a:off x="4547776" y="1365122"/>
            <a:ext cx="4195630" cy="9456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073A8-4C15-4C40-9AF5-DA6F9C3781D9}"/>
              </a:ext>
            </a:extLst>
          </p:cNvPr>
          <p:cNvSpPr txBox="1"/>
          <p:nvPr/>
        </p:nvSpPr>
        <p:spPr>
          <a:xfrm>
            <a:off x="4932457" y="1545572"/>
            <a:ext cx="38109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Desarrollo del Censo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Plan de Formación Docente.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18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Necesitamos de tu apoyo para hacerlo realidad.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3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141B66-9F33-4D6C-BB81-D59145DE8661}"/>
              </a:ext>
            </a:extLst>
          </p:cNvPr>
          <p:cNvSpPr/>
          <p:nvPr/>
        </p:nvSpPr>
        <p:spPr>
          <a:xfrm>
            <a:off x="582956" y="4672906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411973" y="1028343"/>
            <a:ext cx="762538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Definir y acompañar los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procedimientos para el proceso de gestión de la cobertura educativa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cada establecimiento educativo.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calidad y veracidad de la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Acompañar desde el área de cobertura, con apoyo de la oficina de inspección y vigilancia, a los establecimientos educativos, en los procesos técnicos para la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vinculación de los MEF al PEI.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Emitir la resolución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autorización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la atención de CLEI en los Establecimientos.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Reportar la información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la matrícula en el sistema de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correspondiente y hacer los  seguimientos y auditorías al proceso, verificando que los documentos de matrícula de los estudiantes reposen en el establecimiento educativo y se lleve un proceso de gestión documental organizado, el cual será el soporte frente a los procesos de auditoría de las entidades de control y el Ministerio de Educación Nacional.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Acordar los espacios de </a:t>
            </a:r>
            <a:r>
              <a:rPr lang="es-ES_tradnl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reunión</a:t>
            </a: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 el NRC.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Implementación propia de los establecimientos educativos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su modalidad de atención para jóvenes en extra edad y adultos “CLEI”.</a:t>
            </a:r>
            <a:endParaRPr lang="es-MX" dirty="0">
              <a:latin typeface="Times New Roman" panose="020206030504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A4F9E6B-9F27-407A-8B28-BAF303FD7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041" y="1458674"/>
            <a:ext cx="1309879" cy="13098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777112-33D4-4470-986E-AAEF71B1D2BB}"/>
              </a:ext>
            </a:extLst>
          </p:cNvPr>
          <p:cNvSpPr txBox="1"/>
          <p:nvPr/>
        </p:nvSpPr>
        <p:spPr>
          <a:xfrm>
            <a:off x="686180" y="2953021"/>
            <a:ext cx="213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Secretarías de Educación </a:t>
            </a:r>
          </a:p>
          <a:p>
            <a:endParaRPr lang="es-C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A3112-CDC8-40DA-8349-734B284C7CE6}"/>
              </a:ext>
            </a:extLst>
          </p:cNvPr>
          <p:cNvSpPr txBox="1"/>
          <p:nvPr/>
        </p:nvSpPr>
        <p:spPr>
          <a:xfrm>
            <a:off x="629575" y="4800042"/>
            <a:ext cx="22468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de tu SED O SEM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BF2AC9B-E4F2-4E20-A05C-2F1CC6954C9C}"/>
              </a:ext>
            </a:extLst>
          </p:cNvPr>
          <p:cNvSpPr/>
          <p:nvPr/>
        </p:nvSpPr>
        <p:spPr>
          <a:xfrm rot="5400000">
            <a:off x="1376783" y="3855128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5649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518264" y="1151453"/>
            <a:ext cx="747195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en la modalidad propia de educación para jóvenes y adultos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calidad y veracidad de la información 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Hacer seguimiento y control permanente al registro de información en SIMAT, registrar debidamente los estudiantes aprobados y los estudiantes no aprobados.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Certificar a los jóvenes y adultos del ciclo I al VI. La información del seguimiento de cada uno de los estudiantes debe ser organizada en el archivo del establecimiento educativo para contar con soporte de boletines académicos y del seguimiento en general.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Mantener contacto con docentes que implementan el proceso para verificar los aspectos de atención y acuerdos en relación con tiempos, jornada de trabajo y disposición de la infraestructura.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Apoyar la articulación de la implementación directa con el Proyecto Educativo Institucional (PEI), la estructura curricular y el Sistema de evaluación institucional estudiantil (SIEE) del establecimiento educativo, con el fin de lograr una articulación permanente y la calidad del proceso educativo.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MX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5FA720A-02FD-4CF1-897C-5A521B7C4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5058" y="1346194"/>
            <a:ext cx="1643451" cy="1587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162F87-A371-4EBF-B4F3-19905E97D0B3}"/>
              </a:ext>
            </a:extLst>
          </p:cNvPr>
          <p:cNvSpPr txBox="1"/>
          <p:nvPr/>
        </p:nvSpPr>
        <p:spPr>
          <a:xfrm>
            <a:off x="850041" y="3105834"/>
            <a:ext cx="2229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Establecimientos Educativos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A9ED1F-B96F-47F8-A2D1-90B3ED3111DB}"/>
              </a:ext>
            </a:extLst>
          </p:cNvPr>
          <p:cNvSpPr/>
          <p:nvPr/>
        </p:nvSpPr>
        <p:spPr>
          <a:xfrm>
            <a:off x="739387" y="4621275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1711B-728B-44DD-ADE9-6A97DD6A69F5}"/>
              </a:ext>
            </a:extLst>
          </p:cNvPr>
          <p:cNvSpPr txBox="1"/>
          <p:nvPr/>
        </p:nvSpPr>
        <p:spPr>
          <a:xfrm>
            <a:off x="763814" y="4854386"/>
            <a:ext cx="22468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Realizar registro en el SIMAT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CE73470-C402-4F8D-B5D9-C1A7975EAE83}"/>
              </a:ext>
            </a:extLst>
          </p:cNvPr>
          <p:cNvSpPr/>
          <p:nvPr/>
        </p:nvSpPr>
        <p:spPr>
          <a:xfrm rot="5400000">
            <a:off x="1533214" y="3803497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3955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918714"/>
            <a:ext cx="11868150" cy="9958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Agenda</a:t>
            </a:r>
          </a:p>
          <a:p>
            <a:r>
              <a:rPr lang="es-CO" sz="2400" b="1" dirty="0">
                <a:solidFill>
                  <a:srgbClr val="FFC000"/>
                </a:solidFill>
              </a:rPr>
              <a:t>Martes 8 de agosto de 2023 – 8:00 a.m. Virtual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B9F7988-F240-6BAA-A0EC-C93313EFEFDD}"/>
              </a:ext>
            </a:extLst>
          </p:cNvPr>
          <p:cNvSpPr txBox="1"/>
          <p:nvPr/>
        </p:nvSpPr>
        <p:spPr>
          <a:xfrm>
            <a:off x="2447924" y="2324699"/>
            <a:ext cx="8258175" cy="2768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Introducción y saludo</a:t>
            </a:r>
          </a:p>
          <a:p>
            <a:pPr marL="342900" lvl="0" indent="-342900" algn="just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Palabras del viceministro de Educación Básica y Medía (Dr. Oscar Sanchez)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Palabras de Director de País NRC (Giovanni Rizzo)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Presentación sobre las líneas generales del proyecto (Antecedentes- Implementación) 2017 a hoy NRC- Jenny Burgos.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Cierre. </a:t>
            </a:r>
          </a:p>
        </p:txBody>
      </p:sp>
    </p:spTree>
    <p:extLst>
      <p:ext uri="{BB962C8B-B14F-4D97-AF65-F5344CB8AC3E}">
        <p14:creationId xmlns:p14="http://schemas.microsoft.com/office/powerpoint/2010/main" val="4269627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17588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47923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2225584" y="2284619"/>
            <a:ext cx="360045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15.225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beneficiado del  proyecto (en diferentes ciclos Educativos);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3.529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 </a:t>
            </a:r>
          </a:p>
          <a:p>
            <a:endParaRPr lang="es-419" dirty="0">
              <a:solidFill>
                <a:srgbClr val="FFC000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4.904</a:t>
            </a:r>
            <a:r>
              <a:rPr lang="es-419" dirty="0">
                <a:solidFill>
                  <a:srgbClr val="FFC00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graduado como bachilleres;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1.174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</a:t>
            </a:r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D0C008-424A-3377-5B94-F5A66FA0664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641DAB9-CE2D-4E91-83B8-F8C84D151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8133" y="2659641"/>
            <a:ext cx="643491" cy="64349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BE14E71-E189-431C-88D6-085885D69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12818" y="2428196"/>
            <a:ext cx="746105" cy="74416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02ECBB0-71C7-4457-B3E2-CB326227E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4126" y="4256524"/>
            <a:ext cx="643491" cy="59017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C85C614-6D7E-4602-991E-D585F5BA65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16778" y="4125750"/>
            <a:ext cx="666202" cy="6434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ABA13F-A266-481E-A004-CF440C28D279}"/>
              </a:ext>
            </a:extLst>
          </p:cNvPr>
          <p:cNvSpPr txBox="1"/>
          <p:nvPr/>
        </p:nvSpPr>
        <p:spPr>
          <a:xfrm>
            <a:off x="7520142" y="2546228"/>
            <a:ext cx="29475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14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Secretarías de educación vinculadas.</a:t>
            </a:r>
          </a:p>
          <a:p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sz="3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61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Establecimientos educativos vinculados al proyecto.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AA1E71-F9AE-4747-92E2-C02E4C1A78EB}"/>
              </a:ext>
            </a:extLst>
          </p:cNvPr>
          <p:cNvSpPr/>
          <p:nvPr/>
        </p:nvSpPr>
        <p:spPr>
          <a:xfrm>
            <a:off x="5852160" y="2055223"/>
            <a:ext cx="45719" cy="3727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1732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3B53618-F0A7-C19D-497B-87BB31473C9E}"/>
              </a:ext>
            </a:extLst>
          </p:cNvPr>
          <p:cNvSpPr/>
          <p:nvPr/>
        </p:nvSpPr>
        <p:spPr>
          <a:xfrm>
            <a:off x="7210431" y="1996795"/>
            <a:ext cx="2993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consejo Comunitario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junta de acción comunal beneficiados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infraestructura.</a:t>
            </a:r>
          </a:p>
          <a:p>
            <a:endParaRPr lang="es-419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 evaluaciones externas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han apoyado el mejoramiento de las acciones del proyecto. 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80D2015-A6DF-415C-90D0-435D7183D5B5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2E667E-75B1-423C-BC33-EEF50F252B43}"/>
              </a:ext>
            </a:extLst>
          </p:cNvPr>
          <p:cNvSpPr txBox="1"/>
          <p:nvPr/>
        </p:nvSpPr>
        <p:spPr>
          <a:xfrm>
            <a:off x="1353030" y="2073498"/>
            <a:ext cx="3048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17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ETCR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dotadas con mobiliario y/o equipos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apoyadas 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Aulas y Baterías Sanitarias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A5F3A23-54FB-4C7D-8522-CBCC44B9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3514" y="3016101"/>
            <a:ext cx="1186400" cy="11459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1D1C31-B583-4454-8C26-8CD648E8888A}"/>
              </a:ext>
            </a:extLst>
          </p:cNvPr>
          <p:cNvSpPr txBox="1"/>
          <p:nvPr/>
        </p:nvSpPr>
        <p:spPr>
          <a:xfrm>
            <a:off x="4401030" y="4272158"/>
            <a:ext cx="2481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 aulas nuevas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construidas </a:t>
            </a:r>
          </a:p>
        </p:txBody>
      </p:sp>
    </p:spTree>
    <p:extLst>
      <p:ext uri="{BB962C8B-B14F-4D97-AF65-F5344CB8AC3E}">
        <p14:creationId xmlns:p14="http://schemas.microsoft.com/office/powerpoint/2010/main" val="4107556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3D0513-83B7-4FDB-A0B6-669D1D691D3E}"/>
              </a:ext>
            </a:extLst>
          </p:cNvPr>
          <p:cNvSpPr/>
          <p:nvPr/>
        </p:nvSpPr>
        <p:spPr>
          <a:xfrm>
            <a:off x="825025" y="1941811"/>
            <a:ext cx="3474628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0777725-A539-2E5F-7B44-CF05DB9743A3}"/>
              </a:ext>
            </a:extLst>
          </p:cNvPr>
          <p:cNvSpPr/>
          <p:nvPr/>
        </p:nvSpPr>
        <p:spPr>
          <a:xfrm>
            <a:off x="857944" y="2057569"/>
            <a:ext cx="3363186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36 canastas educativas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adicionales entregadas en el 2022. </a:t>
            </a:r>
          </a:p>
          <a:p>
            <a:pPr marL="35999" algn="ctr">
              <a:lnSpc>
                <a:spcPts val="2280"/>
              </a:lnSpc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(18 de estas fueron en el Marco de la Política de Reconciliación, convivencia y no estigmatización). 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BCE541E-BED6-442B-BE30-FD4FF58DE38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655294-B965-4665-AFF4-7BCF41B674FA}"/>
              </a:ext>
            </a:extLst>
          </p:cNvPr>
          <p:cNvSpPr/>
          <p:nvPr/>
        </p:nvSpPr>
        <p:spPr>
          <a:xfrm>
            <a:off x="4741513" y="2016768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86C0C8-D771-479C-8A81-E83BEDFE77DC}"/>
              </a:ext>
            </a:extLst>
          </p:cNvPr>
          <p:cNvSpPr/>
          <p:nvPr/>
        </p:nvSpPr>
        <p:spPr>
          <a:xfrm>
            <a:off x="8060731" y="1877657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4B90759-5395-DFBB-1A78-FC1A3268B43C}"/>
              </a:ext>
            </a:extLst>
          </p:cNvPr>
          <p:cNvSpPr/>
          <p:nvPr/>
        </p:nvSpPr>
        <p:spPr>
          <a:xfrm>
            <a:off x="5127694" y="2132526"/>
            <a:ext cx="1959092" cy="183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373  docentes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Instituciones Educativas han sido </a:t>
            </a: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formadas en educación de jóvenes y adultos</a:t>
            </a:r>
            <a:endParaRPr lang="es-419" sz="1600" b="1" dirty="0">
              <a:solidFill>
                <a:schemeClr val="accent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2" name="Imagen 21" descr="Imagen que contiene interior, tabla, comida, alimentos&#10;&#10;Descripción generada automáticamente">
            <a:extLst>
              <a:ext uri="{FF2B5EF4-FFF2-40B4-BE49-F238E27FC236}">
                <a16:creationId xmlns:a16="http://schemas.microsoft.com/office/drawing/2014/main" id="{E2F4FD63-5267-3D6B-6061-5261E6CA0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990" y="4128647"/>
            <a:ext cx="2603517" cy="164273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28CF35C-2FAB-F242-C617-088C8EEED6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/>
        </p:blipFill>
        <p:spPr>
          <a:xfrm>
            <a:off x="6189176" y="4077087"/>
            <a:ext cx="3133022" cy="1642730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3B6F38-E5A8-9E93-CCE8-5EF42EA78489}"/>
              </a:ext>
            </a:extLst>
          </p:cNvPr>
          <p:cNvSpPr/>
          <p:nvPr/>
        </p:nvSpPr>
        <p:spPr>
          <a:xfrm>
            <a:off x="8479789" y="2205045"/>
            <a:ext cx="1847734" cy="1544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de la política de reconciliación, convivencia y no estigmatización.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89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41916a25-4c7e-497d-a665-91bfc60a036a"/>
    <ds:schemaRef ds:uri="http://purl.org/dc/dcmitype/"/>
    <ds:schemaRef ds:uri="http://schemas.microsoft.com/office/2006/metadata/properties"/>
    <ds:schemaRef ds:uri="http://schemas.microsoft.com/office/infopath/2007/PartnerControls"/>
    <ds:schemaRef ds:uri="5ae07c8e-5967-4b38-8aae-d7f170bf469f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29AA046-6A22-41B7-AC1C-28AD452EDBA4}"/>
</file>

<file path=docProps/app.xml><?xml version="1.0" encoding="utf-8"?>
<Properties xmlns="http://schemas.openxmlformats.org/officeDocument/2006/extended-properties" xmlns:vt="http://schemas.openxmlformats.org/officeDocument/2006/docPropsVTypes">
  <TotalTime>3600</TotalTime>
  <Words>1573</Words>
  <Application>Microsoft Office PowerPoint</Application>
  <PresentationFormat>Panorámica</PresentationFormat>
  <Paragraphs>125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7" baseType="lpstr">
      <vt:lpstr>Arial</vt:lpstr>
      <vt:lpstr>Calibri</vt:lpstr>
      <vt:lpstr>Helvetica</vt:lpstr>
      <vt:lpstr>Roboto Light</vt:lpstr>
      <vt:lpstr>Roboto Medium</vt:lpstr>
      <vt:lpstr>Symbol</vt:lpstr>
      <vt:lpstr>Times New Roman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Nuestra implementación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Necesitamos de tu apoyo para hacerlo realidad.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Maicol Gerardo Nieto Garcia</cp:lastModifiedBy>
  <cp:revision>27</cp:revision>
  <dcterms:created xsi:type="dcterms:W3CDTF">2023-05-08T00:34:42Z</dcterms:created>
  <dcterms:modified xsi:type="dcterms:W3CDTF">2023-08-16T13:51:45Z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