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56" r:id="rId5"/>
    <p:sldId id="269" r:id="rId6"/>
    <p:sldId id="312" r:id="rId7"/>
    <p:sldId id="284" r:id="rId8"/>
    <p:sldId id="290" r:id="rId9"/>
    <p:sldId id="275" r:id="rId10"/>
    <p:sldId id="302" r:id="rId11"/>
    <p:sldId id="309" r:id="rId12"/>
    <p:sldId id="315" r:id="rId13"/>
    <p:sldId id="296" r:id="rId14"/>
    <p:sldId id="314" r:id="rId15"/>
    <p:sldId id="301" r:id="rId16"/>
    <p:sldId id="316" r:id="rId17"/>
    <p:sldId id="305" r:id="rId18"/>
    <p:sldId id="307" r:id="rId19"/>
    <p:sldId id="308" r:id="rId20"/>
    <p:sldId id="318" r:id="rId21"/>
    <p:sldId id="319" r:id="rId22"/>
    <p:sldId id="320" r:id="rId23"/>
    <p:sldId id="321" r:id="rId24"/>
    <p:sldId id="257" r:id="rId25"/>
    <p:sldId id="261" r:id="rId2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>
        <p:scale>
          <a:sx n="80" d="100"/>
          <a:sy n="80" d="100"/>
        </p:scale>
        <p:origin x="112" y="-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079F7B-7A5B-4A42-9347-11EECA884507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94B971E-027B-4AB9-B924-E5543F3B766E}">
      <dgm:prSet phldrT="[Texto]"/>
      <dgm:spPr/>
      <dgm:t>
        <a:bodyPr/>
        <a:lstStyle/>
        <a:p>
          <a:pPr algn="l"/>
          <a:r>
            <a: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39C191D-FF1A-4732-BEFA-B87411FA0D78}" type="parTrans" cxnId="{49801EDE-4C1F-4D25-A479-364AB27F8DF4}">
      <dgm:prSet/>
      <dgm:spPr/>
      <dgm:t>
        <a:bodyPr/>
        <a:lstStyle/>
        <a:p>
          <a:endParaRPr lang="es-CO"/>
        </a:p>
      </dgm:t>
    </dgm:pt>
    <dgm:pt modelId="{4E05D5A4-DF4C-4C15-A3D2-9F9A2E0EF092}" type="sibTrans" cxnId="{49801EDE-4C1F-4D25-A479-364AB27F8DF4}">
      <dgm:prSet/>
      <dgm:spPr/>
      <dgm:t>
        <a:bodyPr/>
        <a:lstStyle/>
        <a:p>
          <a:endParaRPr lang="es-CO"/>
        </a:p>
      </dgm:t>
    </dgm:pt>
    <dgm:pt modelId="{3EE5788B-A22D-400F-B08B-ECC7294E4D22}">
      <dgm:prSet phldrT="[Texto]"/>
      <dgm:spPr/>
      <dgm:t>
        <a:bodyPr/>
        <a:lstStyle/>
        <a:p>
          <a:r>
            <a:rPr lang="es-MX" b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b="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1CBEB6C-84B2-4BA9-9254-DEE3DD6A0035}" type="parTrans" cxnId="{BE4B0782-B638-44B8-A564-26577B048381}">
      <dgm:prSet/>
      <dgm:spPr/>
      <dgm:t>
        <a:bodyPr/>
        <a:lstStyle/>
        <a:p>
          <a:endParaRPr lang="es-CO"/>
        </a:p>
      </dgm:t>
    </dgm:pt>
    <dgm:pt modelId="{06BBBAFA-39F0-4171-997D-2284146BE75F}" type="sibTrans" cxnId="{BE4B0782-B638-44B8-A564-26577B048381}">
      <dgm:prSet/>
      <dgm:spPr/>
      <dgm:t>
        <a:bodyPr/>
        <a:lstStyle/>
        <a:p>
          <a:endParaRPr lang="es-CO"/>
        </a:p>
      </dgm:t>
    </dgm:pt>
    <dgm:pt modelId="{450644E4-B13E-4ABE-81FF-8887B6607381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dirty="0">
            <a:solidFill>
              <a:schemeClr val="tx1"/>
            </a:solidFill>
          </a:endParaRPr>
        </a:p>
      </dgm:t>
    </dgm:pt>
    <dgm:pt modelId="{0EDDA98F-8141-4956-AF29-80A36FB4EBF1}" type="parTrans" cxnId="{866D7962-D19C-465E-978F-84833DAE5E16}">
      <dgm:prSet/>
      <dgm:spPr/>
      <dgm:t>
        <a:bodyPr/>
        <a:lstStyle/>
        <a:p>
          <a:endParaRPr lang="es-CO"/>
        </a:p>
      </dgm:t>
    </dgm:pt>
    <dgm:pt modelId="{8603A9DD-DB75-4B27-990B-9B39044CC4B7}" type="sibTrans" cxnId="{866D7962-D19C-465E-978F-84833DAE5E16}">
      <dgm:prSet/>
      <dgm:spPr/>
      <dgm:t>
        <a:bodyPr/>
        <a:lstStyle/>
        <a:p>
          <a:endParaRPr lang="es-CO"/>
        </a:p>
      </dgm:t>
    </dgm:pt>
    <dgm:pt modelId="{A59179AF-3ACA-4C75-8341-6353D6EEF6CB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dirty="0">
            <a:solidFill>
              <a:schemeClr val="tx1"/>
            </a:solidFill>
          </a:endParaRPr>
        </a:p>
      </dgm:t>
    </dgm:pt>
    <dgm:pt modelId="{B065DF4E-F823-4C5C-8D33-876587A9AE57}" type="parTrans" cxnId="{1F155E03-A198-4BBB-97EE-AD97555EA171}">
      <dgm:prSet/>
      <dgm:spPr/>
      <dgm:t>
        <a:bodyPr/>
        <a:lstStyle/>
        <a:p>
          <a:endParaRPr lang="es-CO"/>
        </a:p>
      </dgm:t>
    </dgm:pt>
    <dgm:pt modelId="{DE1CF1B3-CAAD-4BC8-9563-1C5660BF0703}" type="sibTrans" cxnId="{1F155E03-A198-4BBB-97EE-AD97555EA171}">
      <dgm:prSet/>
      <dgm:spPr/>
      <dgm:t>
        <a:bodyPr/>
        <a:lstStyle/>
        <a:p>
          <a:endParaRPr lang="es-CO"/>
        </a:p>
      </dgm:t>
    </dgm:pt>
    <dgm:pt modelId="{5017D397-A899-40E8-A168-921D67331464}">
      <dgm:prSet phldrT="[Texto]"/>
      <dgm:spPr/>
      <dgm:t>
        <a:bodyPr/>
        <a:lstStyle/>
        <a:p>
          <a:r>
            <a:rPr lang="es-CO" dirty="0"/>
            <a:t>Oferta de Educación para adultos</a:t>
          </a:r>
        </a:p>
      </dgm:t>
    </dgm:pt>
    <dgm:pt modelId="{026AAEF3-4CCE-474F-B5EF-412769821F7E}" type="parTrans" cxnId="{25B8E2D3-E7D2-41CE-996A-858AF62999D5}">
      <dgm:prSet/>
      <dgm:spPr/>
      <dgm:t>
        <a:bodyPr/>
        <a:lstStyle/>
        <a:p>
          <a:endParaRPr lang="es-CO"/>
        </a:p>
      </dgm:t>
    </dgm:pt>
    <dgm:pt modelId="{80C186CE-997E-4106-B7D6-8084BB2478ED}" type="sibTrans" cxnId="{25B8E2D3-E7D2-41CE-996A-858AF62999D5}">
      <dgm:prSet/>
      <dgm:spPr/>
      <dgm:t>
        <a:bodyPr/>
        <a:lstStyle/>
        <a:p>
          <a:endParaRPr lang="es-CO"/>
        </a:p>
      </dgm:t>
    </dgm:pt>
    <dgm:pt modelId="{CF5302C0-6817-41CA-90CA-B50601BBA626}" type="pres">
      <dgm:prSet presAssocID="{E8079F7B-7A5B-4A42-9347-11EECA884507}" presName="rootnode" presStyleCnt="0">
        <dgm:presLayoutVars>
          <dgm:chMax/>
          <dgm:chPref/>
          <dgm:dir/>
          <dgm:animLvl val="lvl"/>
        </dgm:presLayoutVars>
      </dgm:prSet>
      <dgm:spPr/>
    </dgm:pt>
    <dgm:pt modelId="{9B59A279-61F2-4AAE-B3C8-183C87924A33}" type="pres">
      <dgm:prSet presAssocID="{494B971E-027B-4AB9-B924-E5543F3B766E}" presName="composite" presStyleCnt="0"/>
      <dgm:spPr/>
    </dgm:pt>
    <dgm:pt modelId="{EC2AADB6-FC70-47C7-95E8-35D390F29DA6}" type="pres">
      <dgm:prSet presAssocID="{494B971E-027B-4AB9-B924-E5543F3B766E}" presName="LShape" presStyleLbl="alignNode1" presStyleIdx="0" presStyleCnt="9"/>
      <dgm:spPr/>
    </dgm:pt>
    <dgm:pt modelId="{8D2552DF-EDEA-4C40-8E40-85D299D36598}" type="pres">
      <dgm:prSet presAssocID="{494B971E-027B-4AB9-B924-E5543F3B766E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999BC403-A8A8-40B4-8CD2-294F8FCACC0C}" type="pres">
      <dgm:prSet presAssocID="{494B971E-027B-4AB9-B924-E5543F3B766E}" presName="Triangle" presStyleLbl="alignNode1" presStyleIdx="1" presStyleCnt="9"/>
      <dgm:spPr/>
    </dgm:pt>
    <dgm:pt modelId="{EBD2A55E-3E63-4456-B907-BEA98F639A96}" type="pres">
      <dgm:prSet presAssocID="{4E05D5A4-DF4C-4C15-A3D2-9F9A2E0EF092}" presName="sibTrans" presStyleCnt="0"/>
      <dgm:spPr/>
    </dgm:pt>
    <dgm:pt modelId="{EEB04467-7040-4BDE-A4F1-CABB8FFC6C53}" type="pres">
      <dgm:prSet presAssocID="{4E05D5A4-DF4C-4C15-A3D2-9F9A2E0EF092}" presName="space" presStyleCnt="0"/>
      <dgm:spPr/>
    </dgm:pt>
    <dgm:pt modelId="{D39F2D69-C3F3-4670-B35F-CC2176B385B2}" type="pres">
      <dgm:prSet presAssocID="{3EE5788B-A22D-400F-B08B-ECC7294E4D22}" presName="composite" presStyleCnt="0"/>
      <dgm:spPr/>
    </dgm:pt>
    <dgm:pt modelId="{1762EEDC-39A2-40EB-BFD6-83D077322B41}" type="pres">
      <dgm:prSet presAssocID="{3EE5788B-A22D-400F-B08B-ECC7294E4D22}" presName="LShape" presStyleLbl="alignNode1" presStyleIdx="2" presStyleCnt="9"/>
      <dgm:spPr/>
    </dgm:pt>
    <dgm:pt modelId="{00D5A378-6A4A-4419-AC96-C32F2384355C}" type="pres">
      <dgm:prSet presAssocID="{3EE5788B-A22D-400F-B08B-ECC7294E4D22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7B3F11A4-5F64-4CB7-84A0-B4F371E6FB4B}" type="pres">
      <dgm:prSet presAssocID="{3EE5788B-A22D-400F-B08B-ECC7294E4D22}" presName="Triangle" presStyleLbl="alignNode1" presStyleIdx="3" presStyleCnt="9"/>
      <dgm:spPr/>
    </dgm:pt>
    <dgm:pt modelId="{432F1D17-9A7A-40A6-BF68-179ED2136C9D}" type="pres">
      <dgm:prSet presAssocID="{06BBBAFA-39F0-4171-997D-2284146BE75F}" presName="sibTrans" presStyleCnt="0"/>
      <dgm:spPr/>
    </dgm:pt>
    <dgm:pt modelId="{2A775DA9-A5DA-4464-8B5E-622C9F8DC575}" type="pres">
      <dgm:prSet presAssocID="{06BBBAFA-39F0-4171-997D-2284146BE75F}" presName="space" presStyleCnt="0"/>
      <dgm:spPr/>
    </dgm:pt>
    <dgm:pt modelId="{93780892-2652-4A3A-BD15-FB6941A94D22}" type="pres">
      <dgm:prSet presAssocID="{450644E4-B13E-4ABE-81FF-8887B6607381}" presName="composite" presStyleCnt="0"/>
      <dgm:spPr/>
    </dgm:pt>
    <dgm:pt modelId="{32C67CA9-FC9C-4B1B-BCE5-7C0041FDEB2B}" type="pres">
      <dgm:prSet presAssocID="{450644E4-B13E-4ABE-81FF-8887B6607381}" presName="LShape" presStyleLbl="alignNode1" presStyleIdx="4" presStyleCnt="9"/>
      <dgm:spPr/>
    </dgm:pt>
    <dgm:pt modelId="{0496512E-43AA-47E5-A37F-F3C48337FF81}" type="pres">
      <dgm:prSet presAssocID="{450644E4-B13E-4ABE-81FF-8887B6607381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0F37945E-AA08-4803-86AE-C26608F71DD1}" type="pres">
      <dgm:prSet presAssocID="{450644E4-B13E-4ABE-81FF-8887B6607381}" presName="Triangle" presStyleLbl="alignNode1" presStyleIdx="5" presStyleCnt="9"/>
      <dgm:spPr/>
    </dgm:pt>
    <dgm:pt modelId="{1D1EC5CA-9E0D-4BB0-A776-E262B1E14F26}" type="pres">
      <dgm:prSet presAssocID="{8603A9DD-DB75-4B27-990B-9B39044CC4B7}" presName="sibTrans" presStyleCnt="0"/>
      <dgm:spPr/>
    </dgm:pt>
    <dgm:pt modelId="{3AB2E189-2932-4946-88E9-16BC5AED5D4D}" type="pres">
      <dgm:prSet presAssocID="{8603A9DD-DB75-4B27-990B-9B39044CC4B7}" presName="space" presStyleCnt="0"/>
      <dgm:spPr/>
    </dgm:pt>
    <dgm:pt modelId="{E0D668A9-E5E1-4874-BE75-354C1B098CBA}" type="pres">
      <dgm:prSet presAssocID="{A59179AF-3ACA-4C75-8341-6353D6EEF6CB}" presName="composite" presStyleCnt="0"/>
      <dgm:spPr/>
    </dgm:pt>
    <dgm:pt modelId="{28814753-107B-4E01-B4F1-950D4A3CD409}" type="pres">
      <dgm:prSet presAssocID="{A59179AF-3ACA-4C75-8341-6353D6EEF6CB}" presName="LShape" presStyleLbl="alignNode1" presStyleIdx="6" presStyleCnt="9"/>
      <dgm:spPr/>
    </dgm:pt>
    <dgm:pt modelId="{890C5A2C-4DA5-46BE-BFDE-91D68A50E779}" type="pres">
      <dgm:prSet presAssocID="{A59179AF-3ACA-4C75-8341-6353D6EEF6CB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02B539A7-1B0B-444B-9487-428ED8AF775A}" type="pres">
      <dgm:prSet presAssocID="{A59179AF-3ACA-4C75-8341-6353D6EEF6CB}" presName="Triangle" presStyleLbl="alignNode1" presStyleIdx="7" presStyleCnt="9"/>
      <dgm:spPr/>
    </dgm:pt>
    <dgm:pt modelId="{DC755670-1C4C-463C-933B-FE939DAB85A6}" type="pres">
      <dgm:prSet presAssocID="{DE1CF1B3-CAAD-4BC8-9563-1C5660BF0703}" presName="sibTrans" presStyleCnt="0"/>
      <dgm:spPr/>
    </dgm:pt>
    <dgm:pt modelId="{CE79F713-F240-4411-872C-D96C76E8250D}" type="pres">
      <dgm:prSet presAssocID="{DE1CF1B3-CAAD-4BC8-9563-1C5660BF0703}" presName="space" presStyleCnt="0"/>
      <dgm:spPr/>
    </dgm:pt>
    <dgm:pt modelId="{2E46A9E9-FDC3-4AD4-8918-022216B73428}" type="pres">
      <dgm:prSet presAssocID="{5017D397-A899-40E8-A168-921D67331464}" presName="composite" presStyleCnt="0"/>
      <dgm:spPr/>
    </dgm:pt>
    <dgm:pt modelId="{E80FE76F-48E4-4FDD-81AF-B6399DDC9E47}" type="pres">
      <dgm:prSet presAssocID="{5017D397-A899-40E8-A168-921D67331464}" presName="LShape" presStyleLbl="alignNode1" presStyleIdx="8" presStyleCnt="9"/>
      <dgm:spPr/>
    </dgm:pt>
    <dgm:pt modelId="{B7F1036E-8793-48E9-B157-663C5DE59C07}" type="pres">
      <dgm:prSet presAssocID="{5017D397-A899-40E8-A168-921D67331464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1F155E03-A198-4BBB-97EE-AD97555EA171}" srcId="{E8079F7B-7A5B-4A42-9347-11EECA884507}" destId="{A59179AF-3ACA-4C75-8341-6353D6EEF6CB}" srcOrd="3" destOrd="0" parTransId="{B065DF4E-F823-4C5C-8D33-876587A9AE57}" sibTransId="{DE1CF1B3-CAAD-4BC8-9563-1C5660BF0703}"/>
    <dgm:cxn modelId="{CDBFEE40-8D49-4109-9BC4-7AE0B3FF99FA}" type="presOf" srcId="{5017D397-A899-40E8-A168-921D67331464}" destId="{B7F1036E-8793-48E9-B157-663C5DE59C07}" srcOrd="0" destOrd="0" presId="urn:microsoft.com/office/officeart/2009/3/layout/StepUpProcess"/>
    <dgm:cxn modelId="{866D7962-D19C-465E-978F-84833DAE5E16}" srcId="{E8079F7B-7A5B-4A42-9347-11EECA884507}" destId="{450644E4-B13E-4ABE-81FF-8887B6607381}" srcOrd="2" destOrd="0" parTransId="{0EDDA98F-8141-4956-AF29-80A36FB4EBF1}" sibTransId="{8603A9DD-DB75-4B27-990B-9B39044CC4B7}"/>
    <dgm:cxn modelId="{02E64A69-0F9E-4D98-93EB-32018D737D60}" type="presOf" srcId="{450644E4-B13E-4ABE-81FF-8887B6607381}" destId="{0496512E-43AA-47E5-A37F-F3C48337FF81}" srcOrd="0" destOrd="0" presId="urn:microsoft.com/office/officeart/2009/3/layout/StepUpProcess"/>
    <dgm:cxn modelId="{A2A1AB7C-AA39-4C0D-8423-217675A7B34B}" type="presOf" srcId="{A59179AF-3ACA-4C75-8341-6353D6EEF6CB}" destId="{890C5A2C-4DA5-46BE-BFDE-91D68A50E779}" srcOrd="0" destOrd="0" presId="urn:microsoft.com/office/officeart/2009/3/layout/StepUpProcess"/>
    <dgm:cxn modelId="{BE4B0782-B638-44B8-A564-26577B048381}" srcId="{E8079F7B-7A5B-4A42-9347-11EECA884507}" destId="{3EE5788B-A22D-400F-B08B-ECC7294E4D22}" srcOrd="1" destOrd="0" parTransId="{81CBEB6C-84B2-4BA9-9254-DEE3DD6A0035}" sibTransId="{06BBBAFA-39F0-4171-997D-2284146BE75F}"/>
    <dgm:cxn modelId="{BEF2DCA0-D0BF-4E07-800A-503E6640DD1D}" type="presOf" srcId="{E8079F7B-7A5B-4A42-9347-11EECA884507}" destId="{CF5302C0-6817-41CA-90CA-B50601BBA626}" srcOrd="0" destOrd="0" presId="urn:microsoft.com/office/officeart/2009/3/layout/StepUpProcess"/>
    <dgm:cxn modelId="{7C51B5AD-5C79-4AFB-8447-7F07FD157833}" type="presOf" srcId="{3EE5788B-A22D-400F-B08B-ECC7294E4D22}" destId="{00D5A378-6A4A-4419-AC96-C32F2384355C}" srcOrd="0" destOrd="0" presId="urn:microsoft.com/office/officeart/2009/3/layout/StepUpProcess"/>
    <dgm:cxn modelId="{25B8E2D3-E7D2-41CE-996A-858AF62999D5}" srcId="{E8079F7B-7A5B-4A42-9347-11EECA884507}" destId="{5017D397-A899-40E8-A168-921D67331464}" srcOrd="4" destOrd="0" parTransId="{026AAEF3-4CCE-474F-B5EF-412769821F7E}" sibTransId="{80C186CE-997E-4106-B7D6-8084BB2478ED}"/>
    <dgm:cxn modelId="{EB3633D8-4114-4A83-9FD1-E6EA3D764D2A}" type="presOf" srcId="{494B971E-027B-4AB9-B924-E5543F3B766E}" destId="{8D2552DF-EDEA-4C40-8E40-85D299D36598}" srcOrd="0" destOrd="0" presId="urn:microsoft.com/office/officeart/2009/3/layout/StepUpProcess"/>
    <dgm:cxn modelId="{49801EDE-4C1F-4D25-A479-364AB27F8DF4}" srcId="{E8079F7B-7A5B-4A42-9347-11EECA884507}" destId="{494B971E-027B-4AB9-B924-E5543F3B766E}" srcOrd="0" destOrd="0" parTransId="{E39C191D-FF1A-4732-BEFA-B87411FA0D78}" sibTransId="{4E05D5A4-DF4C-4C15-A3D2-9F9A2E0EF092}"/>
    <dgm:cxn modelId="{D3E4B268-AE8E-4665-B902-3900DB46C5FC}" type="presParOf" srcId="{CF5302C0-6817-41CA-90CA-B50601BBA626}" destId="{9B59A279-61F2-4AAE-B3C8-183C87924A33}" srcOrd="0" destOrd="0" presId="urn:microsoft.com/office/officeart/2009/3/layout/StepUpProcess"/>
    <dgm:cxn modelId="{AB2AD686-41D7-45BF-B00D-62143D290400}" type="presParOf" srcId="{9B59A279-61F2-4AAE-B3C8-183C87924A33}" destId="{EC2AADB6-FC70-47C7-95E8-35D390F29DA6}" srcOrd="0" destOrd="0" presId="urn:microsoft.com/office/officeart/2009/3/layout/StepUpProcess"/>
    <dgm:cxn modelId="{7F54B266-1649-4145-BAA8-7136BE48C2D6}" type="presParOf" srcId="{9B59A279-61F2-4AAE-B3C8-183C87924A33}" destId="{8D2552DF-EDEA-4C40-8E40-85D299D36598}" srcOrd="1" destOrd="0" presId="urn:microsoft.com/office/officeart/2009/3/layout/StepUpProcess"/>
    <dgm:cxn modelId="{51380743-2462-437B-9859-3F499AB4BDE8}" type="presParOf" srcId="{9B59A279-61F2-4AAE-B3C8-183C87924A33}" destId="{999BC403-A8A8-40B4-8CD2-294F8FCACC0C}" srcOrd="2" destOrd="0" presId="urn:microsoft.com/office/officeart/2009/3/layout/StepUpProcess"/>
    <dgm:cxn modelId="{074350D1-742C-4453-838A-1F2AF42F32AA}" type="presParOf" srcId="{CF5302C0-6817-41CA-90CA-B50601BBA626}" destId="{EBD2A55E-3E63-4456-B907-BEA98F639A96}" srcOrd="1" destOrd="0" presId="urn:microsoft.com/office/officeart/2009/3/layout/StepUpProcess"/>
    <dgm:cxn modelId="{EBC48A92-4A7F-4C63-9D4B-713AC7ECC964}" type="presParOf" srcId="{EBD2A55E-3E63-4456-B907-BEA98F639A96}" destId="{EEB04467-7040-4BDE-A4F1-CABB8FFC6C53}" srcOrd="0" destOrd="0" presId="urn:microsoft.com/office/officeart/2009/3/layout/StepUpProcess"/>
    <dgm:cxn modelId="{3E82A0F5-4576-40D5-9D99-0B4E48CA9DE0}" type="presParOf" srcId="{CF5302C0-6817-41CA-90CA-B50601BBA626}" destId="{D39F2D69-C3F3-4670-B35F-CC2176B385B2}" srcOrd="2" destOrd="0" presId="urn:microsoft.com/office/officeart/2009/3/layout/StepUpProcess"/>
    <dgm:cxn modelId="{20CE8785-A6FD-4793-BF6B-8730033AE34F}" type="presParOf" srcId="{D39F2D69-C3F3-4670-B35F-CC2176B385B2}" destId="{1762EEDC-39A2-40EB-BFD6-83D077322B41}" srcOrd="0" destOrd="0" presId="urn:microsoft.com/office/officeart/2009/3/layout/StepUpProcess"/>
    <dgm:cxn modelId="{10D08B7E-5E26-4A32-AC56-02A7BD4B95A3}" type="presParOf" srcId="{D39F2D69-C3F3-4670-B35F-CC2176B385B2}" destId="{00D5A378-6A4A-4419-AC96-C32F2384355C}" srcOrd="1" destOrd="0" presId="urn:microsoft.com/office/officeart/2009/3/layout/StepUpProcess"/>
    <dgm:cxn modelId="{00971B68-6ECD-4505-8BB6-A3D145424A2B}" type="presParOf" srcId="{D39F2D69-C3F3-4670-B35F-CC2176B385B2}" destId="{7B3F11A4-5F64-4CB7-84A0-B4F371E6FB4B}" srcOrd="2" destOrd="0" presId="urn:microsoft.com/office/officeart/2009/3/layout/StepUpProcess"/>
    <dgm:cxn modelId="{1902AED8-B35B-4C73-9C3E-E6E33E6606D7}" type="presParOf" srcId="{CF5302C0-6817-41CA-90CA-B50601BBA626}" destId="{432F1D17-9A7A-40A6-BF68-179ED2136C9D}" srcOrd="3" destOrd="0" presId="urn:microsoft.com/office/officeart/2009/3/layout/StepUpProcess"/>
    <dgm:cxn modelId="{9BF864BA-6787-466D-B76B-414B8CB90ED3}" type="presParOf" srcId="{432F1D17-9A7A-40A6-BF68-179ED2136C9D}" destId="{2A775DA9-A5DA-4464-8B5E-622C9F8DC575}" srcOrd="0" destOrd="0" presId="urn:microsoft.com/office/officeart/2009/3/layout/StepUpProcess"/>
    <dgm:cxn modelId="{FEC3A598-ADFD-4460-B290-FAB79B102515}" type="presParOf" srcId="{CF5302C0-6817-41CA-90CA-B50601BBA626}" destId="{93780892-2652-4A3A-BD15-FB6941A94D22}" srcOrd="4" destOrd="0" presId="urn:microsoft.com/office/officeart/2009/3/layout/StepUpProcess"/>
    <dgm:cxn modelId="{E03C5E9B-3D18-4461-8EBA-AF1CEDA12BCB}" type="presParOf" srcId="{93780892-2652-4A3A-BD15-FB6941A94D22}" destId="{32C67CA9-FC9C-4B1B-BCE5-7C0041FDEB2B}" srcOrd="0" destOrd="0" presId="urn:microsoft.com/office/officeart/2009/3/layout/StepUpProcess"/>
    <dgm:cxn modelId="{271BA650-5DF6-4213-9C5F-B081C1EA5139}" type="presParOf" srcId="{93780892-2652-4A3A-BD15-FB6941A94D22}" destId="{0496512E-43AA-47E5-A37F-F3C48337FF81}" srcOrd="1" destOrd="0" presId="urn:microsoft.com/office/officeart/2009/3/layout/StepUpProcess"/>
    <dgm:cxn modelId="{07352B6A-AEEA-42E9-8FC1-75759024D2E3}" type="presParOf" srcId="{93780892-2652-4A3A-BD15-FB6941A94D22}" destId="{0F37945E-AA08-4803-86AE-C26608F71DD1}" srcOrd="2" destOrd="0" presId="urn:microsoft.com/office/officeart/2009/3/layout/StepUpProcess"/>
    <dgm:cxn modelId="{AF263602-93C4-4F7D-979E-C33DF96438C0}" type="presParOf" srcId="{CF5302C0-6817-41CA-90CA-B50601BBA626}" destId="{1D1EC5CA-9E0D-4BB0-A776-E262B1E14F26}" srcOrd="5" destOrd="0" presId="urn:microsoft.com/office/officeart/2009/3/layout/StepUpProcess"/>
    <dgm:cxn modelId="{13934D40-0EE7-49ED-AAA3-9B28FC7881B5}" type="presParOf" srcId="{1D1EC5CA-9E0D-4BB0-A776-E262B1E14F26}" destId="{3AB2E189-2932-4946-88E9-16BC5AED5D4D}" srcOrd="0" destOrd="0" presId="urn:microsoft.com/office/officeart/2009/3/layout/StepUpProcess"/>
    <dgm:cxn modelId="{CE999E24-1AAA-4FB7-85F1-5A22F5904945}" type="presParOf" srcId="{CF5302C0-6817-41CA-90CA-B50601BBA626}" destId="{E0D668A9-E5E1-4874-BE75-354C1B098CBA}" srcOrd="6" destOrd="0" presId="urn:microsoft.com/office/officeart/2009/3/layout/StepUpProcess"/>
    <dgm:cxn modelId="{93444A8B-E3B8-42E2-9553-6356EB6231AC}" type="presParOf" srcId="{E0D668A9-E5E1-4874-BE75-354C1B098CBA}" destId="{28814753-107B-4E01-B4F1-950D4A3CD409}" srcOrd="0" destOrd="0" presId="urn:microsoft.com/office/officeart/2009/3/layout/StepUpProcess"/>
    <dgm:cxn modelId="{18405F72-9EA9-43B7-8ECC-FD8D178D4DA4}" type="presParOf" srcId="{E0D668A9-E5E1-4874-BE75-354C1B098CBA}" destId="{890C5A2C-4DA5-46BE-BFDE-91D68A50E779}" srcOrd="1" destOrd="0" presId="urn:microsoft.com/office/officeart/2009/3/layout/StepUpProcess"/>
    <dgm:cxn modelId="{DE1D8F54-7E44-40BA-97B5-B39882A8B793}" type="presParOf" srcId="{E0D668A9-E5E1-4874-BE75-354C1B098CBA}" destId="{02B539A7-1B0B-444B-9487-428ED8AF775A}" srcOrd="2" destOrd="0" presId="urn:microsoft.com/office/officeart/2009/3/layout/StepUpProcess"/>
    <dgm:cxn modelId="{6D585D2A-7C74-4EC5-82E3-4F90E4E3FB45}" type="presParOf" srcId="{CF5302C0-6817-41CA-90CA-B50601BBA626}" destId="{DC755670-1C4C-463C-933B-FE939DAB85A6}" srcOrd="7" destOrd="0" presId="urn:microsoft.com/office/officeart/2009/3/layout/StepUpProcess"/>
    <dgm:cxn modelId="{ED23C71F-4396-4AEE-B5C9-215C535E89D7}" type="presParOf" srcId="{DC755670-1C4C-463C-933B-FE939DAB85A6}" destId="{CE79F713-F240-4411-872C-D96C76E8250D}" srcOrd="0" destOrd="0" presId="urn:microsoft.com/office/officeart/2009/3/layout/StepUpProcess"/>
    <dgm:cxn modelId="{3BE055AF-4C53-459B-A32D-DB63B16942A1}" type="presParOf" srcId="{CF5302C0-6817-41CA-90CA-B50601BBA626}" destId="{2E46A9E9-FDC3-4AD4-8918-022216B73428}" srcOrd="8" destOrd="0" presId="urn:microsoft.com/office/officeart/2009/3/layout/StepUpProcess"/>
    <dgm:cxn modelId="{0F16CB28-4824-4CAB-8645-E4A941C85A1B}" type="presParOf" srcId="{2E46A9E9-FDC3-4AD4-8918-022216B73428}" destId="{E80FE76F-48E4-4FDD-81AF-B6399DDC9E47}" srcOrd="0" destOrd="0" presId="urn:microsoft.com/office/officeart/2009/3/layout/StepUpProcess"/>
    <dgm:cxn modelId="{B13F88EF-8801-4F6C-92BE-A7190CA03BA6}" type="presParOf" srcId="{2E46A9E9-FDC3-4AD4-8918-022216B73428}" destId="{B7F1036E-8793-48E9-B157-663C5DE59C0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AADB6-FC70-47C7-95E8-35D390F29DA6}">
      <dsp:nvSpPr>
        <dsp:cNvPr id="0" name=""/>
        <dsp:cNvSpPr/>
      </dsp:nvSpPr>
      <dsp:spPr>
        <a:xfrm rot="5400000">
          <a:off x="402100" y="2162759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2552DF-EDEA-4C40-8E40-85D299D36598}">
      <dsp:nvSpPr>
        <dsp:cNvPr id="0" name=""/>
        <dsp:cNvSpPr/>
      </dsp:nvSpPr>
      <dsp:spPr>
        <a:xfrm>
          <a:off x="201589" y="275996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sz="12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01589" y="2759964"/>
        <a:ext cx="1804511" cy="1581759"/>
      </dsp:txXfrm>
    </dsp:sp>
    <dsp:sp modelId="{999BC403-A8A8-40B4-8CD2-294F8FCACC0C}">
      <dsp:nvSpPr>
        <dsp:cNvPr id="0" name=""/>
        <dsp:cNvSpPr/>
      </dsp:nvSpPr>
      <dsp:spPr>
        <a:xfrm>
          <a:off x="1665626" y="2015607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2EEDC-39A2-40EB-BFD6-83D077322B41}">
      <dsp:nvSpPr>
        <dsp:cNvPr id="0" name=""/>
        <dsp:cNvSpPr/>
      </dsp:nvSpPr>
      <dsp:spPr>
        <a:xfrm rot="5400000">
          <a:off x="2611174" y="1616122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D5A378-6A4A-4419-AC96-C32F2384355C}">
      <dsp:nvSpPr>
        <dsp:cNvPr id="0" name=""/>
        <dsp:cNvSpPr/>
      </dsp:nvSpPr>
      <dsp:spPr>
        <a:xfrm>
          <a:off x="2410663" y="2213327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sz="1200" b="0" kern="120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410663" y="2213327"/>
        <a:ext cx="1804511" cy="1581759"/>
      </dsp:txXfrm>
    </dsp:sp>
    <dsp:sp modelId="{7B3F11A4-5F64-4CB7-84A0-B4F371E6FB4B}">
      <dsp:nvSpPr>
        <dsp:cNvPr id="0" name=""/>
        <dsp:cNvSpPr/>
      </dsp:nvSpPr>
      <dsp:spPr>
        <a:xfrm>
          <a:off x="3874700" y="1468969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C67CA9-FC9C-4B1B-BCE5-7C0041FDEB2B}">
      <dsp:nvSpPr>
        <dsp:cNvPr id="0" name=""/>
        <dsp:cNvSpPr/>
      </dsp:nvSpPr>
      <dsp:spPr>
        <a:xfrm rot="5400000">
          <a:off x="4820248" y="1069484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96512E-43AA-47E5-A37F-F3C48337FF81}">
      <dsp:nvSpPr>
        <dsp:cNvPr id="0" name=""/>
        <dsp:cNvSpPr/>
      </dsp:nvSpPr>
      <dsp:spPr>
        <a:xfrm>
          <a:off x="4619737" y="1666689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4619737" y="1666689"/>
        <a:ext cx="1804511" cy="1581759"/>
      </dsp:txXfrm>
    </dsp:sp>
    <dsp:sp modelId="{0F37945E-AA08-4803-86AE-C26608F71DD1}">
      <dsp:nvSpPr>
        <dsp:cNvPr id="0" name=""/>
        <dsp:cNvSpPr/>
      </dsp:nvSpPr>
      <dsp:spPr>
        <a:xfrm>
          <a:off x="6083774" y="922331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814753-107B-4E01-B4F1-950D4A3CD409}">
      <dsp:nvSpPr>
        <dsp:cNvPr id="0" name=""/>
        <dsp:cNvSpPr/>
      </dsp:nvSpPr>
      <dsp:spPr>
        <a:xfrm rot="5400000">
          <a:off x="7029322" y="522846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0C5A2C-4DA5-46BE-BFDE-91D68A50E779}">
      <dsp:nvSpPr>
        <dsp:cNvPr id="0" name=""/>
        <dsp:cNvSpPr/>
      </dsp:nvSpPr>
      <dsp:spPr>
        <a:xfrm>
          <a:off x="6828811" y="1120051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6828811" y="1120051"/>
        <a:ext cx="1804511" cy="1581759"/>
      </dsp:txXfrm>
    </dsp:sp>
    <dsp:sp modelId="{02B539A7-1B0B-444B-9487-428ED8AF775A}">
      <dsp:nvSpPr>
        <dsp:cNvPr id="0" name=""/>
        <dsp:cNvSpPr/>
      </dsp:nvSpPr>
      <dsp:spPr>
        <a:xfrm>
          <a:off x="8292848" y="375694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0FE76F-48E4-4FDD-81AF-B6399DDC9E47}">
      <dsp:nvSpPr>
        <dsp:cNvPr id="0" name=""/>
        <dsp:cNvSpPr/>
      </dsp:nvSpPr>
      <dsp:spPr>
        <a:xfrm rot="5400000">
          <a:off x="9238396" y="-23790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1036E-8793-48E9-B157-663C5DE59C07}">
      <dsp:nvSpPr>
        <dsp:cNvPr id="0" name=""/>
        <dsp:cNvSpPr/>
      </dsp:nvSpPr>
      <dsp:spPr>
        <a:xfrm>
          <a:off x="9037885" y="57341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/>
            <a:t>Oferta de Educación para adultos</a:t>
          </a:r>
        </a:p>
      </dsp:txBody>
      <dsp:txXfrm>
        <a:off x="9037885" y="573414"/>
        <a:ext cx="1804511" cy="1581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norwegianrefugeecouncil.sharepoint.com/:x:/r/sites/co-rapid-response-unit-rru/_layouts/15/Doc.aspx?sourcedoc=%7b2F84DD73-13B5-4C77-AAC1-FFCEF138520A%7d&amp;file=Cronograma%20General%202023.xlsx&amp;action=default&amp;mobileredirect=true" TargetMode="Externa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652" y="47999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CALENDARIO ACADÉMICO</a:t>
            </a: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A9E3CEC-CE62-4D9B-B0F4-EA8C813E1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207255"/>
              </p:ext>
            </p:extLst>
          </p:nvPr>
        </p:nvGraphicFramePr>
        <p:xfrm>
          <a:off x="1948208" y="5295741"/>
          <a:ext cx="451469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6532">
                  <a:extLst>
                    <a:ext uri="{9D8B030D-6E8A-4147-A177-3AD203B41FA5}">
                      <a16:colId xmlns:a16="http://schemas.microsoft.com/office/drawing/2014/main" val="1204976053"/>
                    </a:ext>
                  </a:extLst>
                </a:gridCol>
                <a:gridCol w="2508164">
                  <a:extLst>
                    <a:ext uri="{9D8B030D-6E8A-4147-A177-3AD203B41FA5}">
                      <a16:colId xmlns:a16="http://schemas.microsoft.com/office/drawing/2014/main" val="2287855603"/>
                    </a:ext>
                  </a:extLst>
                </a:gridCol>
              </a:tblGrid>
              <a:tr h="224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semanas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horas semanales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31820"/>
                  </a:ext>
                </a:extLst>
              </a:tr>
            </a:tbl>
          </a:graphicData>
        </a:graphic>
      </p:graphicFrame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6149"/>
              </p:ext>
            </p:extLst>
          </p:nvPr>
        </p:nvGraphicFramePr>
        <p:xfrm>
          <a:off x="526137" y="1219450"/>
          <a:ext cx="11375572" cy="3876532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1394242">
                  <a:extLst>
                    <a:ext uri="{9D8B030D-6E8A-4147-A177-3AD203B41FA5}">
                      <a16:colId xmlns:a16="http://schemas.microsoft.com/office/drawing/2014/main" val="3279389889"/>
                    </a:ext>
                  </a:extLst>
                </a:gridCol>
                <a:gridCol w="2140967">
                  <a:extLst>
                    <a:ext uri="{9D8B030D-6E8A-4147-A177-3AD203B41FA5}">
                      <a16:colId xmlns:a16="http://schemas.microsoft.com/office/drawing/2014/main" val="1343787702"/>
                    </a:ext>
                  </a:extLst>
                </a:gridCol>
                <a:gridCol w="1994734">
                  <a:extLst>
                    <a:ext uri="{9D8B030D-6E8A-4147-A177-3AD203B41FA5}">
                      <a16:colId xmlns:a16="http://schemas.microsoft.com/office/drawing/2014/main" val="2946793394"/>
                    </a:ext>
                  </a:extLst>
                </a:gridCol>
                <a:gridCol w="1534886">
                  <a:extLst>
                    <a:ext uri="{9D8B030D-6E8A-4147-A177-3AD203B41FA5}">
                      <a16:colId xmlns:a16="http://schemas.microsoft.com/office/drawing/2014/main" val="542282250"/>
                    </a:ext>
                  </a:extLst>
                </a:gridCol>
                <a:gridCol w="2079171">
                  <a:extLst>
                    <a:ext uri="{9D8B030D-6E8A-4147-A177-3AD203B41FA5}">
                      <a16:colId xmlns:a16="http://schemas.microsoft.com/office/drawing/2014/main" val="1457850139"/>
                    </a:ext>
                  </a:extLst>
                </a:gridCol>
                <a:gridCol w="2231572">
                  <a:extLst>
                    <a:ext uri="{9D8B030D-6E8A-4147-A177-3AD203B41FA5}">
                      <a16:colId xmlns:a16="http://schemas.microsoft.com/office/drawing/2014/main" val="933375346"/>
                    </a:ext>
                  </a:extLst>
                </a:gridCol>
              </a:tblGrid>
              <a:tr h="63812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err="1">
                          <a:effectLst/>
                        </a:rPr>
                        <a:t>N°</a:t>
                      </a:r>
                      <a:r>
                        <a:rPr lang="es-CO" sz="1800" dirty="0">
                          <a:effectLst/>
                        </a:rPr>
                        <a:t>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N°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51153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14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20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23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29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32999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21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27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30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05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876048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3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28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03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06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12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851025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4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13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19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346452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5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11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17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20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d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330252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6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18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03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935623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7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25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01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04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4118348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8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02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08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11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7084705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9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09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15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18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917413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16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22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10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23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27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8058354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8835776" y="5286445"/>
            <a:ext cx="240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hlinkClick r:id="rId2"/>
              </a:rPr>
              <a:t>Calendario general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13427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b="1" dirty="0">
                <a:solidFill>
                  <a:srgbClr val="B43737"/>
                </a:solidFill>
              </a:rPr>
              <a:t>Variaciones en el calendario</a:t>
            </a:r>
            <a:endParaRPr lang="es-CO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589074"/>
            <a:ext cx="10515600" cy="1839926"/>
          </a:xfrm>
        </p:spPr>
        <p:txBody>
          <a:bodyPr>
            <a:normAutofit fontScale="85000" lnSpcReduction="10000"/>
          </a:bodyPr>
          <a:lstStyle/>
          <a:p>
            <a:r>
              <a:rPr lang="es-CO" dirty="0"/>
              <a:t>Cierra actividades académicas 17 de diciembre</a:t>
            </a:r>
          </a:p>
          <a:p>
            <a:r>
              <a:rPr lang="es-CO" dirty="0"/>
              <a:t>Se está trabajando en un plan de recuperación de horas académicas.</a:t>
            </a:r>
          </a:p>
          <a:p>
            <a:r>
              <a:rPr lang="es-CO" dirty="0"/>
              <a:t>Semana de la Ciencia y Centro de Interés</a:t>
            </a:r>
          </a:p>
          <a:p>
            <a:pPr marL="0" indent="0">
              <a:buNone/>
            </a:pPr>
            <a:r>
              <a:rPr lang="es-CO" dirty="0"/>
              <a:t>					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D6168615-8B33-259E-22C4-0B3B8D9DF44D}"/>
              </a:ext>
            </a:extLst>
          </p:cNvPr>
          <p:cNvSpPr txBox="1">
            <a:spLocks/>
          </p:cNvSpPr>
          <p:nvPr/>
        </p:nvSpPr>
        <p:spPr>
          <a:xfrm>
            <a:off x="942893" y="299481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200" b="1" dirty="0">
                <a:solidFill>
                  <a:srgbClr val="B43737"/>
                </a:solidFill>
              </a:rPr>
              <a:t>Se destaca:</a:t>
            </a:r>
            <a:endParaRPr lang="es-CO" sz="3200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D6E9DBFD-130E-20D0-753F-CA7574AB2DDD}"/>
              </a:ext>
            </a:extLst>
          </p:cNvPr>
          <p:cNvSpPr txBox="1">
            <a:spLocks/>
          </p:cNvSpPr>
          <p:nvPr/>
        </p:nvSpPr>
        <p:spPr>
          <a:xfrm>
            <a:off x="838200" y="4041765"/>
            <a:ext cx="10515600" cy="18399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400" dirty="0"/>
              <a:t>Alto compromiso por el proceso académico</a:t>
            </a:r>
          </a:p>
          <a:p>
            <a:r>
              <a:rPr lang="es-CO" sz="2400" dirty="0"/>
              <a:t>Apropiación por la cultura Indígena: Lenguaje y Ciencias Naturales</a:t>
            </a:r>
          </a:p>
          <a:p>
            <a:endParaRPr lang="es-CO" sz="2400" dirty="0"/>
          </a:p>
          <a:p>
            <a:endParaRPr lang="es-CO" sz="24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s-CO" sz="2400" dirty="0"/>
              <a:t>					</a:t>
            </a:r>
          </a:p>
        </p:txBody>
      </p:sp>
    </p:spTree>
    <p:extLst>
      <p:ext uri="{BB962C8B-B14F-4D97-AF65-F5344CB8AC3E}">
        <p14:creationId xmlns:p14="http://schemas.microsoft.com/office/powerpoint/2010/main" val="3003886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Estrategias pedagógicas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37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5864" y="-1"/>
            <a:ext cx="10515600" cy="1325563"/>
          </a:xfrm>
        </p:spPr>
        <p:txBody>
          <a:bodyPr/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Espacios de Clase</a:t>
            </a:r>
            <a:endParaRPr lang="es-CO" dirty="0"/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CE773DCF-3AB2-EA9D-ED1F-50C7392B1F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1639" y="1526690"/>
            <a:ext cx="4807197" cy="3581584"/>
          </a:xfr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920144E-96A8-95A9-0E35-020CCDB02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668" y="1526690"/>
            <a:ext cx="4781796" cy="358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20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112C7-88EE-F1D4-7312-5DBCD097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530352"/>
            <a:ext cx="4832802" cy="12435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CENTROS DE INTERÉS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F009CB-5BF4-0C24-2BE4-1969D34F59C7}"/>
              </a:ext>
            </a:extLst>
          </p:cNvPr>
          <p:cNvSpPr txBox="1"/>
          <p:nvPr/>
        </p:nvSpPr>
        <p:spPr>
          <a:xfrm>
            <a:off x="7227970" y="2212848"/>
            <a:ext cx="3730752" cy="1243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/>
              <a:t>ETCR: </a:t>
            </a:r>
            <a:r>
              <a:rPr lang="es-MX" sz="1700" dirty="0" err="1"/>
              <a:t>Heiler</a:t>
            </a:r>
            <a:r>
              <a:rPr lang="es-MX" sz="1700" dirty="0"/>
              <a:t> Mosquera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MX" sz="1700" dirty="0"/>
              <a:t>Plantas, salud y vida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93FA7751-E59B-138B-BBCC-BBFEC7367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716C0939-7F75-4666-2946-336D6CB1F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5323" y="3708961"/>
            <a:ext cx="5929008" cy="272956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F86796F-D934-71E7-6FBD-A5C92C1BA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59" y="1806047"/>
            <a:ext cx="5894803" cy="272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49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1BBBE79-C427-480A-88F3-4BBC7C8C32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838" y="4828048"/>
            <a:ext cx="3861960" cy="1905232"/>
          </a:xfrm>
        </p:spPr>
        <p:txBody>
          <a:bodyPr anchor="ctr">
            <a:normAutofit/>
          </a:bodyPr>
          <a:lstStyle/>
          <a:p>
            <a:r>
              <a:rPr lang="es-ES" sz="3200" b="1" dirty="0"/>
              <a:t>SERVICIO SOCIAL</a:t>
            </a:r>
            <a:endParaRPr lang="es-C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-1"/>
            <a:ext cx="11231745" cy="41314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3837444" y="5460209"/>
            <a:ext cx="179036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2" descr="Buenos días les compartimos fotos del servicio social">
            <a:extLst>
              <a:ext uri="{FF2B5EF4-FFF2-40B4-BE49-F238E27FC236}">
                <a16:creationId xmlns:a16="http://schemas.microsoft.com/office/drawing/2014/main" id="{83BE933F-1E6C-30B8-38F1-ACF5807ECF91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5162719" y="4687592"/>
            <a:ext cx="6586915" cy="19052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s-CO" sz="1800" dirty="0"/>
              <a:t>El servicio social estudiantil obligatorio como parte integral del currículo y del proyecto educativo institucional en cada uno de los establecimientos educativos.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A05992D-ABAE-FF73-B3DC-FF23780B5FD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230" y="6069560"/>
            <a:ext cx="6400800" cy="63881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010B8A0-6CF1-C665-15F9-5D1A32C6FD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6412" y="699460"/>
            <a:ext cx="2463927" cy="334027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043BAD5-C470-2330-3DF6-50CCC4CBB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4685" y="726917"/>
            <a:ext cx="2502029" cy="329581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C4E3E6F3-A548-035A-B2BD-23161DC8B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8360" y="745968"/>
            <a:ext cx="2476627" cy="329581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505CAF3-9FDB-E5F3-D56A-FB6CA379F0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287" y="723742"/>
            <a:ext cx="2463927" cy="330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110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46">
            <a:extLst>
              <a:ext uri="{FF2B5EF4-FFF2-40B4-BE49-F238E27FC236}">
                <a16:creationId xmlns:a16="http://schemas.microsoft.com/office/drawing/2014/main" id="{6ECA6DCB-B7E1-40A9-9524-540C6DA40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5279408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CERTIFICACIONES Y GRADOS</a:t>
            </a:r>
          </a:p>
        </p:txBody>
      </p:sp>
      <p:grpSp>
        <p:nvGrpSpPr>
          <p:cNvPr id="54" name="Group 48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123821"/>
            <a:ext cx="4975066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2E3387-348A-F1E4-A626-12FBA97B9C07}"/>
              </a:ext>
            </a:extLst>
          </p:cNvPr>
          <p:cNvSpPr txBox="1"/>
          <p:nvPr/>
        </p:nvSpPr>
        <p:spPr>
          <a:xfrm>
            <a:off x="895298" y="1897460"/>
            <a:ext cx="5278066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ESTUDIANTES</a:t>
            </a:r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18 de </a:t>
            </a:r>
            <a:r>
              <a:rPr kumimoji="0" lang="en-US" sz="20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diciembre</a:t>
            </a:r>
            <a:endParaRPr kumimoji="0" lang="en-US" sz="20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/>
              <a:t>01:00 pm</a:t>
            </a:r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ETCR </a:t>
            </a:r>
            <a:r>
              <a:rPr kumimoji="0" lang="en-US" sz="20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Heiler</a:t>
            </a:r>
            <a:r>
              <a:rPr kumimoji="0" 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Mosquera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7447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93D6B9F0-A3CF-7B2C-AD3C-7335872215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85" r="4" b="21248"/>
          <a:stretch/>
        </p:blipFill>
        <p:spPr>
          <a:xfrm>
            <a:off x="7083423" y="581892"/>
            <a:ext cx="4397433" cy="2518756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8CB5D2D7-DF65-4E86-BFBA-FFB9B5ACE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05479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049D297-DA7D-EFE2-299C-891D4BFBF2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911" r="1" b="5605"/>
          <a:stretch/>
        </p:blipFill>
        <p:spPr>
          <a:xfrm>
            <a:off x="7083423" y="3707894"/>
            <a:ext cx="4395569" cy="2518756"/>
          </a:xfrm>
          <a:prstGeom prst="rect">
            <a:avLst/>
          </a:prstGeom>
        </p:spPr>
      </p:pic>
      <p:sp>
        <p:nvSpPr>
          <p:cNvPr id="9" name="AutoShape 6">
            <a:extLst>
              <a:ext uri="{FF2B5EF4-FFF2-40B4-BE49-F238E27FC236}">
                <a16:creationId xmlns:a16="http://schemas.microsoft.com/office/drawing/2014/main" id="{6F8E4AEB-0D8D-4BAF-51D7-09DDF845BC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24585073-1E99-B78C-7253-F4524D7D461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96" y="5790256"/>
            <a:ext cx="6400800" cy="63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51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84D8A-C34A-6F43-0B04-B24188C8F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570" y="886779"/>
            <a:ext cx="10515600" cy="104362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2060"/>
                </a:solidFill>
              </a:rPr>
              <a:t>RUTA DE TRABAJO</a:t>
            </a:r>
            <a:endParaRPr lang="es-CO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BF1E68C6-A654-BEAF-B38D-C21DF95E7B37}"/>
              </a:ext>
            </a:extLst>
          </p:cNvPr>
          <p:cNvGraphicFramePr/>
          <p:nvPr/>
        </p:nvGraphicFramePr>
        <p:xfrm>
          <a:off x="750570" y="2059999"/>
          <a:ext cx="10845710" cy="4716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7330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00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acción NRC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3E4CAFF-EDBE-2857-DEE4-1BC295B951C9}"/>
              </a:ext>
            </a:extLst>
          </p:cNvPr>
          <p:cNvGraphicFramePr>
            <a:graphicFrameLocks noGrp="1"/>
          </p:cNvGraphicFramePr>
          <p:nvPr/>
        </p:nvGraphicFramePr>
        <p:xfrm>
          <a:off x="162560" y="1584961"/>
          <a:ext cx="11866879" cy="3931639"/>
        </p:xfrm>
        <a:graphic>
          <a:graphicData uri="http://schemas.openxmlformats.org/drawingml/2006/table">
            <a:tbl>
              <a:tblPr/>
              <a:tblGrid>
                <a:gridCol w="5047853">
                  <a:extLst>
                    <a:ext uri="{9D8B030D-6E8A-4147-A177-3AD203B41FA5}">
                      <a16:colId xmlns:a16="http://schemas.microsoft.com/office/drawing/2014/main" val="3910622176"/>
                    </a:ext>
                  </a:extLst>
                </a:gridCol>
                <a:gridCol w="1298862">
                  <a:extLst>
                    <a:ext uri="{9D8B030D-6E8A-4147-A177-3AD203B41FA5}">
                      <a16:colId xmlns:a16="http://schemas.microsoft.com/office/drawing/2014/main" val="1269843315"/>
                    </a:ext>
                  </a:extLst>
                </a:gridCol>
                <a:gridCol w="664191">
                  <a:extLst>
                    <a:ext uri="{9D8B030D-6E8A-4147-A177-3AD203B41FA5}">
                      <a16:colId xmlns:a16="http://schemas.microsoft.com/office/drawing/2014/main" val="42840642"/>
                    </a:ext>
                  </a:extLst>
                </a:gridCol>
                <a:gridCol w="974147">
                  <a:extLst>
                    <a:ext uri="{9D8B030D-6E8A-4147-A177-3AD203B41FA5}">
                      <a16:colId xmlns:a16="http://schemas.microsoft.com/office/drawing/2014/main" val="1534763299"/>
                    </a:ext>
                  </a:extLst>
                </a:gridCol>
                <a:gridCol w="723230">
                  <a:extLst>
                    <a:ext uri="{9D8B030D-6E8A-4147-A177-3AD203B41FA5}">
                      <a16:colId xmlns:a16="http://schemas.microsoft.com/office/drawing/2014/main" val="3302181227"/>
                    </a:ext>
                  </a:extLst>
                </a:gridCol>
                <a:gridCol w="1018426">
                  <a:extLst>
                    <a:ext uri="{9D8B030D-6E8A-4147-A177-3AD203B41FA5}">
                      <a16:colId xmlns:a16="http://schemas.microsoft.com/office/drawing/2014/main" val="2117669304"/>
                    </a:ext>
                  </a:extLst>
                </a:gridCol>
                <a:gridCol w="885588">
                  <a:extLst>
                    <a:ext uri="{9D8B030D-6E8A-4147-A177-3AD203B41FA5}">
                      <a16:colId xmlns:a16="http://schemas.microsoft.com/office/drawing/2014/main" val="1389012173"/>
                    </a:ext>
                  </a:extLst>
                </a:gridCol>
                <a:gridCol w="560872">
                  <a:extLst>
                    <a:ext uri="{9D8B030D-6E8A-4147-A177-3AD203B41FA5}">
                      <a16:colId xmlns:a16="http://schemas.microsoft.com/office/drawing/2014/main" val="3587726993"/>
                    </a:ext>
                  </a:extLst>
                </a:gridCol>
                <a:gridCol w="693710">
                  <a:extLst>
                    <a:ext uri="{9D8B030D-6E8A-4147-A177-3AD203B41FA5}">
                      <a16:colId xmlns:a16="http://schemas.microsoft.com/office/drawing/2014/main" val="217038465"/>
                    </a:ext>
                  </a:extLst>
                </a:gridCol>
              </a:tblGrid>
              <a:tr h="2780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0836"/>
                  </a:ext>
                </a:extLst>
              </a:tr>
              <a:tr h="94520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de concertación con Secretarías de Educación -SE-: Planeación y acuerdos frente a la disponibilidad para acompañar el fortalecimiento técnico y pedagógico en los Establecimientos Educativos -EE-como parte de la capacidad instalada.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F8CBAD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285615"/>
                  </a:ext>
                </a:extLst>
              </a:tr>
              <a:tr h="39846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con EE: Presentación de la implementación de educación para jóvenes y adultos por metodología institucional.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499782"/>
                  </a:ext>
                </a:extLst>
              </a:tr>
              <a:tr h="62087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Concertación del plan de acción con los establecimientos educativos a fin de ir revisando los avances para la actualización o modificación del PEI según corresponda.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281082"/>
                  </a:ext>
                </a:extLst>
              </a:tr>
              <a:tr h="78767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 metodológica y Andragógica. Se divide en 3 niveles:  proceso docente para fortalecer la educación de jóvenes y adultos, cualificación de la malla curricular y fortalecimiento del plan de estudios.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280651"/>
                  </a:ext>
                </a:extLst>
              </a:tr>
              <a:tr h="76913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institucional en la oferta educación formal para jóvenes, adultos y personas mayores: proceso de identificación de voluntades para la oferta institucional y apoyos técnicos a la gestión académica.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994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814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188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EE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83C43BE4-50D7-E72B-4800-D0570730D35B}"/>
              </a:ext>
            </a:extLst>
          </p:cNvPr>
          <p:cNvGraphicFramePr>
            <a:graphicFrameLocks noGrp="1"/>
          </p:cNvGraphicFramePr>
          <p:nvPr/>
        </p:nvGraphicFramePr>
        <p:xfrm>
          <a:off x="426720" y="2661920"/>
          <a:ext cx="11460483" cy="2704352"/>
        </p:xfrm>
        <a:graphic>
          <a:graphicData uri="http://schemas.openxmlformats.org/drawingml/2006/table">
            <a:tbl>
              <a:tblPr/>
              <a:tblGrid>
                <a:gridCol w="6157431">
                  <a:extLst>
                    <a:ext uri="{9D8B030D-6E8A-4147-A177-3AD203B41FA5}">
                      <a16:colId xmlns:a16="http://schemas.microsoft.com/office/drawing/2014/main" val="3206639958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257862036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07536869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1629760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841443622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589077476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428726731"/>
                    </a:ext>
                  </a:extLst>
                </a:gridCol>
              </a:tblGrid>
              <a:tr h="37031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68907"/>
                  </a:ext>
                </a:extLst>
              </a:tr>
              <a:tr h="370318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760201"/>
                  </a:ext>
                </a:extLst>
              </a:tr>
              <a:tr h="65422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Solicitar ante la SED la habilitación de la oferta en los casos en las cuales la IE no tiene la habilitación prestación del servicio de la oferta de EJA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559176"/>
                  </a:ext>
                </a:extLst>
              </a:tr>
              <a:tr h="4814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Asistir y estudiar el modelo educativo flexible de la Metodología institucional y las jornadas de estudio del PEI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246042"/>
                  </a:ext>
                </a:extLst>
              </a:tr>
              <a:tr h="76532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Seguimiento al plan de acción concertado con el equipo de NRC  y los docentes y directivos docentes de los establecimientos educativos con el fin de articular el modelo educativo flexible al PEI.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681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43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6DBABF-5F77-AA9A-058D-C53CF186A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34720"/>
            <a:ext cx="10515600" cy="1026161"/>
          </a:xfrm>
        </p:spPr>
        <p:txBody>
          <a:bodyPr>
            <a:normAutofit/>
          </a:bodyPr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SED</a:t>
            </a:r>
            <a:endParaRPr lang="es-CO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6C7818F-A78F-8343-62BA-26EC0454A857}"/>
              </a:ext>
            </a:extLst>
          </p:cNvPr>
          <p:cNvGraphicFramePr>
            <a:graphicFrameLocks noGrp="1"/>
          </p:cNvGraphicFramePr>
          <p:nvPr/>
        </p:nvGraphicFramePr>
        <p:xfrm>
          <a:off x="243840" y="1960881"/>
          <a:ext cx="11704320" cy="3823986"/>
        </p:xfrm>
        <a:graphic>
          <a:graphicData uri="http://schemas.openxmlformats.org/drawingml/2006/table">
            <a:tbl>
              <a:tblPr/>
              <a:tblGrid>
                <a:gridCol w="6288438">
                  <a:extLst>
                    <a:ext uri="{9D8B030D-6E8A-4147-A177-3AD203B41FA5}">
                      <a16:colId xmlns:a16="http://schemas.microsoft.com/office/drawing/2014/main" val="45049804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99740870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13590356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205784498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190542675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403189404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0456133"/>
                    </a:ext>
                  </a:extLst>
                </a:gridCol>
              </a:tblGrid>
              <a:tr h="31926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720102"/>
                  </a:ext>
                </a:extLst>
              </a:tr>
              <a:tr h="319265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las secretarias de educación Departamentales o Municipales.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500189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acompañamiento y asesoría a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Calidad SED Y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575013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Revisa el proyecto educativo institucional-PEI o el Proyecto educativo comunitario-PEC entregado por el rector o director rural del establecimiento educativo y el acuerdo del consejo directivo de la institución en donde se aprobó la actualización del documento.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Inspección o Vigilancia de la SED o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50341"/>
                  </a:ext>
                </a:extLst>
              </a:tr>
              <a:tr h="86518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Emitir el acto administrativo donde se habilite y apruebe la incorporación del MEF o la actualización en la Metodología institucional  en el proyecto educativo institucional, esta debe ser notificada a los rectores o directores rurales.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Cobertura de la SEM O SED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63734"/>
                  </a:ext>
                </a:extLst>
              </a:tr>
              <a:tr h="4576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Cargue del acto administrativo firmado por la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departamental o municipal según sea el caso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Líder DUE SED-SEM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435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799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89EE432-961E-69EE-58D3-3AEB0B90B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101880"/>
              </p:ext>
            </p:extLst>
          </p:nvPr>
        </p:nvGraphicFramePr>
        <p:xfrm>
          <a:off x="1178560" y="526626"/>
          <a:ext cx="9865359" cy="32184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1926962377"/>
                    </a:ext>
                  </a:extLst>
                </a:gridCol>
                <a:gridCol w="1717040">
                  <a:extLst>
                    <a:ext uri="{9D8B030D-6E8A-4147-A177-3AD203B41FA5}">
                      <a16:colId xmlns:a16="http://schemas.microsoft.com/office/drawing/2014/main" val="564934682"/>
                    </a:ext>
                  </a:extLst>
                </a:gridCol>
                <a:gridCol w="5953759">
                  <a:extLst>
                    <a:ext uri="{9D8B030D-6E8A-4147-A177-3AD203B41FA5}">
                      <a16:colId xmlns:a16="http://schemas.microsoft.com/office/drawing/2014/main" val="4002347688"/>
                    </a:ext>
                  </a:extLst>
                </a:gridCol>
              </a:tblGrid>
              <a:tr h="831455"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Encuentros realizados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Estado del proceso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3041687"/>
                  </a:ext>
                </a:extLst>
              </a:tr>
              <a:tr h="2386983">
                <a:tc>
                  <a:txBody>
                    <a:bodyPr/>
                    <a:lstStyle/>
                    <a:p>
                      <a:r>
                        <a:rPr lang="es-CO" sz="16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IER El </a:t>
                      </a:r>
                      <a:r>
                        <a:rPr lang="es-CO" sz="1600" b="1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Cuembí</a:t>
                      </a:r>
                      <a:r>
                        <a:rPr lang="es-CO" sz="16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/>
                        <a:t>27 octubre</a:t>
                      </a:r>
                    </a:p>
                    <a:p>
                      <a:r>
                        <a:rPr lang="es-CO" sz="1600" dirty="0"/>
                        <a:t>27 noviembre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s-MX" sz="1600" dirty="0"/>
                        <a:t>Reunión con directivos para concretar una ruta de acción que permita el fortalecimiento de capacidades instaladas.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sz="1600" dirty="0"/>
                        <a:t>Socialización de la metodología Arando la Educación con consejo académico de la IE.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sz="1600" dirty="0"/>
                        <a:t>Envío a la IE del anexo de articulación y herramientas metodológicas a directivos para revisión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sz="1600" dirty="0"/>
                        <a:t>Dificultades de la IE con tiempos y espacios por cierre de año </a:t>
                      </a:r>
                      <a:r>
                        <a:rPr lang="es-CO" sz="1600" dirty="0"/>
                        <a:t>para dar continuidad con el proceso.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1380978"/>
                  </a:ext>
                </a:extLst>
              </a:tr>
            </a:tbl>
          </a:graphicData>
        </a:graphic>
      </p:graphicFrame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0AAD5BEA-A821-0C42-D0B3-4959C3864D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190950"/>
              </p:ext>
            </p:extLst>
          </p:nvPr>
        </p:nvGraphicFramePr>
        <p:xfrm>
          <a:off x="1178560" y="4155357"/>
          <a:ext cx="9865360" cy="129407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79908">
                  <a:extLst>
                    <a:ext uri="{9D8B030D-6E8A-4147-A177-3AD203B41FA5}">
                      <a16:colId xmlns:a16="http://schemas.microsoft.com/office/drawing/2014/main" val="1183855166"/>
                    </a:ext>
                  </a:extLst>
                </a:gridCol>
                <a:gridCol w="3392726">
                  <a:extLst>
                    <a:ext uri="{9D8B030D-6E8A-4147-A177-3AD203B41FA5}">
                      <a16:colId xmlns:a16="http://schemas.microsoft.com/office/drawing/2014/main" val="1243384300"/>
                    </a:ext>
                  </a:extLst>
                </a:gridCol>
                <a:gridCol w="3392726">
                  <a:extLst>
                    <a:ext uri="{9D8B030D-6E8A-4147-A177-3AD203B41FA5}">
                      <a16:colId xmlns:a16="http://schemas.microsoft.com/office/drawing/2014/main" val="4056113066"/>
                    </a:ext>
                  </a:extLst>
                </a:gridCol>
              </a:tblGrid>
              <a:tr h="373388"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Encuentro de cierre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Objetivo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713351"/>
                  </a:ext>
                </a:extLst>
              </a:tr>
              <a:tr h="920683">
                <a:tc>
                  <a:txBody>
                    <a:bodyPr/>
                    <a:lstStyle/>
                    <a:p>
                      <a:r>
                        <a:rPr lang="es-MX" dirty="0"/>
                        <a:t>IER El </a:t>
                      </a:r>
                      <a:r>
                        <a:rPr lang="es-MX" dirty="0" err="1"/>
                        <a:t>Cuembí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25 de enero.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Reunión con consejo directivo para aprobación e inclusión del anexo.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1005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8006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78559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AGENDA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3205113"/>
            <a:ext cx="10515600" cy="2234153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es-MX" dirty="0"/>
              <a:t>Bienvenida y saludo</a:t>
            </a:r>
          </a:p>
          <a:p>
            <a:pPr marL="457200" indent="-457200">
              <a:buAutoNum type="arabicPeriod"/>
            </a:pPr>
            <a:r>
              <a:rPr lang="es-MX" dirty="0"/>
              <a:t>Avances de la Implementación</a:t>
            </a:r>
          </a:p>
          <a:p>
            <a:pPr marL="457200" indent="-457200">
              <a:buAutoNum type="arabicPeriod"/>
            </a:pPr>
            <a:r>
              <a:rPr lang="es-MX" dirty="0"/>
              <a:t>Retos</a:t>
            </a:r>
          </a:p>
          <a:p>
            <a:pPr marL="457200" indent="-457200">
              <a:buAutoNum type="arabicPeriod"/>
            </a:pPr>
            <a:r>
              <a:rPr lang="es-MX" dirty="0"/>
              <a:t>Cierre Diciembre</a:t>
            </a:r>
          </a:p>
          <a:p>
            <a:pPr marL="457200" indent="-457200">
              <a:buAutoNum type="arabicPeriod"/>
            </a:pPr>
            <a:r>
              <a:rPr lang="es-MX" dirty="0"/>
              <a:t>Articulación PEI</a:t>
            </a:r>
          </a:p>
          <a:p>
            <a:endParaRPr lang="es-MX" dirty="0"/>
          </a:p>
          <a:p>
            <a:pPr marL="457200" indent="-457200">
              <a:buAutoNum type="arabicPeriod"/>
            </a:pPr>
            <a:endParaRPr lang="es-MX" dirty="0"/>
          </a:p>
          <a:p>
            <a:pPr marL="457200" indent="-45720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011297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11347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Vigencia 9 </a:t>
            </a:r>
            <a:br>
              <a:rPr lang="es-MX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>Agosto a diciembre de 2023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1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274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POBLACIÓN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17C67B-9917-AF20-802E-F10B19C57787}"/>
              </a:ext>
            </a:extLst>
          </p:cNvPr>
          <p:cNvSpPr txBox="1">
            <a:spLocks/>
          </p:cNvSpPr>
          <p:nvPr/>
        </p:nvSpPr>
        <p:spPr>
          <a:xfrm>
            <a:off x="838200" y="1385050"/>
            <a:ext cx="10608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dirty="0">
              <a:cs typeface="Times New Roman" panose="02020603050405020304" pitchFamily="18" charset="0"/>
            </a:endParaRPr>
          </a:p>
          <a:p>
            <a:endParaRPr lang="es-MX" dirty="0"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05D8CB9-FD10-5D0A-CD34-968AB835D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590" y="2068832"/>
            <a:ext cx="10798820" cy="101723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D8D18E7-C8C3-7940-62C8-AC0C546640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560718"/>
            <a:ext cx="1644515" cy="669375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B4CDFAE9-1919-0D6D-7830-F0C9EFAEA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6524" y="3560717"/>
            <a:ext cx="1506095" cy="669375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3F27B4D4-49F3-D8C3-3AE9-972071DCD7A2}"/>
              </a:ext>
            </a:extLst>
          </p:cNvPr>
          <p:cNvSpPr txBox="1"/>
          <p:nvPr/>
        </p:nvSpPr>
        <p:spPr>
          <a:xfrm>
            <a:off x="9402704" y="3726127"/>
            <a:ext cx="1478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Deserción: 1</a:t>
            </a:r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733129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Kits Escolares - FUCEPAZ</a:t>
            </a:r>
            <a:endParaRPr lang="es-CO" dirty="0"/>
          </a:p>
        </p:txBody>
      </p:sp>
      <p:sp>
        <p:nvSpPr>
          <p:cNvPr id="7" name="Rectángulo 6"/>
          <p:cNvSpPr/>
          <p:nvPr/>
        </p:nvSpPr>
        <p:spPr>
          <a:xfrm>
            <a:off x="6873237" y="2235566"/>
            <a:ext cx="34793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rgbClr val="000000"/>
                </a:solidFill>
                <a:latin typeface="Calibri" panose="020F0502020204030204" pitchFamily="34" charset="0"/>
              </a:rPr>
              <a:t>Contenido de los kits escolares: 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tula con logos del proyecto, 1 cuaderno 5 materias, dos bolígrafos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Offi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Esco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 negro y rojo, lápiz Mirado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Papermate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, borrador de nata, tajalápiz metálico, caja de colores x 12 lápices. </a:t>
            </a:r>
            <a:endParaRPr lang="es-CO" sz="3200" dirty="0"/>
          </a:p>
        </p:txBody>
      </p:sp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A0FEC55F-BF1C-9ED5-43B0-23FA131750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8803" y="1690688"/>
            <a:ext cx="4807197" cy="3587934"/>
          </a:xfr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58AFF089-6800-CD76-8AD9-6A2670DC7565}"/>
              </a:ext>
            </a:extLst>
          </p:cNvPr>
          <p:cNvSpPr/>
          <p:nvPr/>
        </p:nvSpPr>
        <p:spPr>
          <a:xfrm>
            <a:off x="6873237" y="4447354"/>
            <a:ext cx="34793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Docentes: 2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381584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57F2F6-61E9-4C9F-A598-F68FB9F5D92E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purl.org/dc/terms/"/>
    <ds:schemaRef ds:uri="http://schemas.microsoft.com/office/2006/documentManagement/types"/>
    <ds:schemaRef ds:uri="41916a25-4c7e-497d-a665-91bfc60a036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5ae07c8e-5967-4b38-8aae-d7f170bf469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4510</TotalTime>
  <Words>1248</Words>
  <Application>Microsoft Office PowerPoint</Application>
  <PresentationFormat>Panorámica</PresentationFormat>
  <Paragraphs>267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9" baseType="lpstr">
      <vt:lpstr>Arial</vt:lpstr>
      <vt:lpstr>Calibri</vt:lpstr>
      <vt:lpstr>Franklin Gothic Book</vt:lpstr>
      <vt:lpstr>Helvetica</vt:lpstr>
      <vt:lpstr>Roboto Light</vt:lpstr>
      <vt:lpstr>Roboto Medium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Nuestra implementación</vt:lpstr>
      <vt:lpstr>Presentación de PowerPoint</vt:lpstr>
      <vt:lpstr>Vigencia 9  Agosto a diciembre de 2023</vt:lpstr>
      <vt:lpstr>POBLACIÓN</vt:lpstr>
      <vt:lpstr>Kits Escolares - FUCEPAZ</vt:lpstr>
      <vt:lpstr>CALENDARIO ACADÉMICO</vt:lpstr>
      <vt:lpstr>Variaciones en el calendario</vt:lpstr>
      <vt:lpstr>Estrategias pedagógicas</vt:lpstr>
      <vt:lpstr>Espacios de Clase</vt:lpstr>
      <vt:lpstr>CENTROS DE INTERÉS</vt:lpstr>
      <vt:lpstr>SERVICIO SOCIAL</vt:lpstr>
      <vt:lpstr>CERTIFICACIONES Y GRADOS</vt:lpstr>
      <vt:lpstr>RUTA DE TRABAJO</vt:lpstr>
      <vt:lpstr>Plan de acción NRC</vt:lpstr>
      <vt:lpstr>Plan de trabajo EE</vt:lpstr>
      <vt:lpstr>Plan de trabajo SED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Lina Maria Lopez Santacruz</cp:lastModifiedBy>
  <cp:revision>80</cp:revision>
  <dcterms:created xsi:type="dcterms:W3CDTF">2023-05-08T00:34:42Z</dcterms:created>
  <dcterms:modified xsi:type="dcterms:W3CDTF">2023-11-30T13:05:43Z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