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256" r:id="rId5"/>
    <p:sldId id="269" r:id="rId6"/>
    <p:sldId id="312" r:id="rId7"/>
    <p:sldId id="313" r:id="rId8"/>
    <p:sldId id="314" r:id="rId9"/>
    <p:sldId id="315" r:id="rId10"/>
    <p:sldId id="316" r:id="rId11"/>
    <p:sldId id="284" r:id="rId12"/>
    <p:sldId id="281" r:id="rId13"/>
    <p:sldId id="282" r:id="rId14"/>
    <p:sldId id="283" r:id="rId15"/>
    <p:sldId id="290" r:id="rId16"/>
    <p:sldId id="275" r:id="rId17"/>
    <p:sldId id="274" r:id="rId18"/>
    <p:sldId id="292" r:id="rId19"/>
    <p:sldId id="270" r:id="rId20"/>
    <p:sldId id="272" r:id="rId21"/>
    <p:sldId id="278" r:id="rId22"/>
    <p:sldId id="293" r:id="rId23"/>
    <p:sldId id="294" r:id="rId24"/>
    <p:sldId id="295" r:id="rId25"/>
    <p:sldId id="302" r:id="rId26"/>
    <p:sldId id="296" r:id="rId27"/>
    <p:sldId id="309" r:id="rId28"/>
    <p:sldId id="297" r:id="rId29"/>
    <p:sldId id="301" r:id="rId30"/>
    <p:sldId id="300" r:id="rId31"/>
    <p:sldId id="303" r:id="rId32"/>
    <p:sldId id="304" r:id="rId33"/>
    <p:sldId id="305" r:id="rId34"/>
    <p:sldId id="307" r:id="rId35"/>
    <p:sldId id="308" r:id="rId36"/>
    <p:sldId id="261" r:id="rId3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3" d="100"/>
          <a:sy n="63" d="100"/>
        </p:scale>
        <p:origin x="7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norwegianrefugeecouncil.sharepoint.com/:x:/r/sites/co-rapid-response-unit-rru/_layouts/15/Doc.aspx?sourcedoc=%7B2F84DD73-13B5-4C77-AAC1-FFCEF138520A%7D&amp;file=Cronograma%20General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norwegianrefugeecouncil.sharepoint.com/:x:/r/sites/co-rapid-response-unit-rru/_layouts/15/Doc.aspx?sourcedoc=%7B6A03AFEA-42F7-4FC9-8DB7-A1F83B39E9CF%7D&amp;file=Matriz%20cuantitativa%20Arando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3B53618-F0A7-C19D-497B-87BB31473C9E}"/>
              </a:ext>
            </a:extLst>
          </p:cNvPr>
          <p:cNvSpPr/>
          <p:nvPr/>
        </p:nvSpPr>
        <p:spPr>
          <a:xfrm>
            <a:off x="7210431" y="1996795"/>
            <a:ext cx="2993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consejo Comunitario y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junta de acción comunal beneficiados con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mejoramiento de infraestructura.</a:t>
            </a:r>
          </a:p>
          <a:p>
            <a:endParaRPr lang="es-419" b="1" dirty="0">
              <a:solidFill>
                <a:schemeClr val="accent1">
                  <a:lumMod val="7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 evaluaciones externas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han apoyado el mejoramiento de las acciones del proyecto. 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80D2015-A6DF-415C-90D0-435D7183D5B5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2E667E-75B1-423C-BC33-EEF50F252B43}"/>
              </a:ext>
            </a:extLst>
          </p:cNvPr>
          <p:cNvSpPr txBox="1"/>
          <p:nvPr/>
        </p:nvSpPr>
        <p:spPr>
          <a:xfrm>
            <a:off x="1353030" y="2073498"/>
            <a:ext cx="3048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17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ETCR y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25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Instituciones Educativas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dotadas con mobiliario y/o equipos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15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Instituciones Educativas apoyadas  con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mejoramiento de Aulas y Baterías Sanitarias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A5F3A23-54FB-4C7D-8522-CBCC44B9F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3514" y="3016101"/>
            <a:ext cx="1186400" cy="11459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1D1C31-B583-4454-8C26-8CD648E8888A}"/>
              </a:ext>
            </a:extLst>
          </p:cNvPr>
          <p:cNvSpPr txBox="1"/>
          <p:nvPr/>
        </p:nvSpPr>
        <p:spPr>
          <a:xfrm>
            <a:off x="4401030" y="4272158"/>
            <a:ext cx="24819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  aulas nuevas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construidas </a:t>
            </a:r>
          </a:p>
        </p:txBody>
      </p:sp>
    </p:spTree>
    <p:extLst>
      <p:ext uri="{BB962C8B-B14F-4D97-AF65-F5344CB8AC3E}">
        <p14:creationId xmlns:p14="http://schemas.microsoft.com/office/powerpoint/2010/main" val="4107556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3D0513-83B7-4FDB-A0B6-669D1D691D3E}"/>
              </a:ext>
            </a:extLst>
          </p:cNvPr>
          <p:cNvSpPr/>
          <p:nvPr/>
        </p:nvSpPr>
        <p:spPr>
          <a:xfrm>
            <a:off x="825025" y="1941811"/>
            <a:ext cx="3474628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0777725-A539-2E5F-7B44-CF05DB9743A3}"/>
              </a:ext>
            </a:extLst>
          </p:cNvPr>
          <p:cNvSpPr/>
          <p:nvPr/>
        </p:nvSpPr>
        <p:spPr>
          <a:xfrm>
            <a:off x="857944" y="2057569"/>
            <a:ext cx="3363186" cy="1547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 algn="ctr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36 canastas educativas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adicionales entregadas en el 2022. </a:t>
            </a:r>
          </a:p>
          <a:p>
            <a:pPr marL="35999" algn="ctr">
              <a:lnSpc>
                <a:spcPts val="2280"/>
              </a:lnSpc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(18 de estas fueron en el Marco de la Política de Reconciliación, convivencia y no estigmatización).  </a:t>
            </a:r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8BCE541E-BED6-442B-BE30-FD4FF58DE38C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655294-B965-4665-AFF4-7BCF41B674FA}"/>
              </a:ext>
            </a:extLst>
          </p:cNvPr>
          <p:cNvSpPr/>
          <p:nvPr/>
        </p:nvSpPr>
        <p:spPr>
          <a:xfrm>
            <a:off x="4741513" y="2016768"/>
            <a:ext cx="2731454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86C0C8-D771-479C-8A81-E83BEDFE77DC}"/>
              </a:ext>
            </a:extLst>
          </p:cNvPr>
          <p:cNvSpPr/>
          <p:nvPr/>
        </p:nvSpPr>
        <p:spPr>
          <a:xfrm>
            <a:off x="8060731" y="1877657"/>
            <a:ext cx="2731454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4B90759-5395-DFBB-1A78-FC1A3268B43C}"/>
              </a:ext>
            </a:extLst>
          </p:cNvPr>
          <p:cNvSpPr/>
          <p:nvPr/>
        </p:nvSpPr>
        <p:spPr>
          <a:xfrm>
            <a:off x="5127694" y="2132526"/>
            <a:ext cx="1959092" cy="183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373  docentes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las Instituciones Educativas han sido </a:t>
            </a: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formadas en educación de jóvenes y adultos</a:t>
            </a:r>
            <a:endParaRPr lang="es-419" sz="1600" b="1" dirty="0">
              <a:solidFill>
                <a:schemeClr val="accent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22" name="Imagen 21" descr="Imagen que contiene interior, tabla, comida, alimentos&#10;&#10;Descripción generada automáticamente">
            <a:extLst>
              <a:ext uri="{FF2B5EF4-FFF2-40B4-BE49-F238E27FC236}">
                <a16:creationId xmlns:a16="http://schemas.microsoft.com/office/drawing/2014/main" id="{E2F4FD63-5267-3D6B-6061-5261E6CA0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069" y="4672392"/>
            <a:ext cx="2603517" cy="164273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28CF35C-2FAB-F242-C617-088C8EEED6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6"/>
          <a:stretch/>
        </p:blipFill>
        <p:spPr>
          <a:xfrm>
            <a:off x="7951989" y="4965146"/>
            <a:ext cx="3133022" cy="1642730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3B6F38-E5A8-9E93-CCE8-5EF42EA78489}"/>
              </a:ext>
            </a:extLst>
          </p:cNvPr>
          <p:cNvSpPr/>
          <p:nvPr/>
        </p:nvSpPr>
        <p:spPr>
          <a:xfrm>
            <a:off x="8479789" y="2205045"/>
            <a:ext cx="1847734" cy="1544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 algn="ctr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de la política de reconciliación, convivencia y no estigmatización. </a:t>
            </a:r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898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716322" y="1756795"/>
            <a:ext cx="3914401" cy="3344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lnSpc>
                <a:spcPct val="120000"/>
              </a:lnSpc>
              <a:buAutoNum type="arabicPeriod"/>
            </a:pPr>
            <a:r>
              <a:rPr lang="es-ES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Prestar el servicio educativo a </a:t>
            </a:r>
            <a:r>
              <a:rPr lang="es-ES" sz="3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2.267 personas </a:t>
            </a:r>
            <a:r>
              <a:rPr lang="es-ES" sz="30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jóvenes, adultas y mayores excombatientes y de comunidades aledañas</a:t>
            </a:r>
            <a:r>
              <a:rPr lang="es-ES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 través de los CLEI I al VI, continuidad de trayectoria educativa, de 15 entidades territoriales certificadas en educación: </a:t>
            </a: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285A029-F7EA-416D-BE5D-5007FAC22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99233" y="1756795"/>
            <a:ext cx="2793533" cy="38087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043321-9405-4D5E-956F-325FB9C0212E}"/>
              </a:ext>
            </a:extLst>
          </p:cNvPr>
          <p:cNvSpPr txBox="1"/>
          <p:nvPr/>
        </p:nvSpPr>
        <p:spPr>
          <a:xfrm>
            <a:off x="7930652" y="1134714"/>
            <a:ext cx="3431797" cy="5052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Cesar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La Guajira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Norte De Santander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Tolima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Antioquia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Meta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Guaviare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Caquetá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Putumayo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Cauca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Quibdó,  </a:t>
            </a: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Chocó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Tumaco, SED Nariño.</a:t>
            </a:r>
          </a:p>
          <a:p>
            <a:pPr marL="514350" indent="-5143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Soacha, Cundinamarca (nueva)</a:t>
            </a:r>
          </a:p>
          <a:p>
            <a:pPr algn="l">
              <a:lnSpc>
                <a:spcPct val="120000"/>
              </a:lnSpc>
            </a:pPr>
            <a:endParaRPr lang="es-ES" sz="18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43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1254035" y="1759372"/>
            <a:ext cx="7498080" cy="3979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2. Implementación de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MEF </a:t>
            </a:r>
            <a:r>
              <a:rPr lang="es-ES" sz="1500" b="1" dirty="0" err="1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Etnoeducativo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para Comunidades Negras del Pacífico Colombiano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y la metodología institucional 3011 estructurada por los EE en el marco de su PEI. Entrega de kits escolares (cartillas, guías o material pedagógico).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24 Iniciativas comunes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- modalidad Aprendizaje Basados en Proyectos o Proyectos Pedagógicos Productivos-PPP. Fortalecimiento del trabajo en equipo y procesos de reconciliación en las comunidades focalizadas. 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4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Equipo base para la ejecución del proyecto: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 coordinadores de educación para las tres zonas (Nororiente, Occidente y Centro URR), 3 Gerentes de Educación, 16 Líderes de Equipo de Educación, 3 Oficiales Técnicos, 2 Asistentes Técnicos de Educación, 1 Oficial Técnico de </a:t>
            </a:r>
            <a:r>
              <a:rPr lang="es-ES" sz="1500" dirty="0" err="1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Grants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7 asesores pedagógicos, 141 tutores (43 Nororiente, 53 Centro URR, 45 Occidente).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30 kits pedagógicos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fortalecimiento de los ETCR y NAR focalizadas.</a:t>
            </a:r>
            <a:endParaRPr lang="es-CO" sz="1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C869610-900C-4CA9-8742-A5F05B0BF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5400" y="2504889"/>
            <a:ext cx="2022565" cy="201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43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B593B5B-26CD-51B1-6B30-2ABBB108708D}"/>
              </a:ext>
            </a:extLst>
          </p:cNvPr>
          <p:cNvSpPr txBox="1"/>
          <p:nvPr/>
        </p:nvSpPr>
        <p:spPr>
          <a:xfrm>
            <a:off x="870734" y="973306"/>
            <a:ext cx="108486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ES" sz="28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Fortalecimiento las Instituciones Educativas articuladas para la sostenibilidad del proyecto en los territorios</a:t>
            </a:r>
            <a:endParaRPr lang="es-CO" sz="28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F40B6D3-8892-D6E9-9D13-70DC7A54ED2E}"/>
              </a:ext>
            </a:extLst>
          </p:cNvPr>
          <p:cNvSpPr txBox="1"/>
          <p:nvPr/>
        </p:nvSpPr>
        <p:spPr>
          <a:xfrm>
            <a:off x="815083" y="2335747"/>
            <a:ext cx="1056183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Formación docente para educación de jóvenes y adultos: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 docentes de 20 instituciones educativas.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Cualificación de la malla curricular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enfoque étnico, genero, discapacidad y construcción de paz.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Fortalecimiento del plan de estudios,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cualificación del material con enfoque ambiental y de paz ya trabajado en los departamentos de Meta- Guaviare- Caquetá y Putumayo.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Caracterización a 1.000 hogares,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 través de FUCEPAZ. Identificación de necesidades educativas en alfabetización para la población adulta en los territorios de los municipios donde se implementa el proyecto.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Vinculación de </a:t>
            </a: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un asesor pedagógico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fortalecimiento capacidades nuevas atención Cesar- Comunidad Yukpa.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Vinculación de </a:t>
            </a: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5 consultores Arando la educación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dedicado a la cualificación de la malla curricular y fortalecimiento de capacidades en las Instituciones educativas.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380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079B4C0C-6D2E-4F88-B5CB-3A298E87E306}"/>
              </a:ext>
            </a:extLst>
          </p:cNvPr>
          <p:cNvSpPr/>
          <p:nvPr/>
        </p:nvSpPr>
        <p:spPr>
          <a:xfrm>
            <a:off x="-156754" y="2192436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8A299F-F61D-4E80-8B28-1424EDDE3592}"/>
              </a:ext>
            </a:extLst>
          </p:cNvPr>
          <p:cNvSpPr/>
          <p:nvPr/>
        </p:nvSpPr>
        <p:spPr>
          <a:xfrm>
            <a:off x="5860868" y="2223445"/>
            <a:ext cx="5355771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0904966-35DE-F079-615F-2CE9EBC052A6}"/>
              </a:ext>
            </a:extLst>
          </p:cNvPr>
          <p:cNvSpPr txBox="1"/>
          <p:nvPr/>
        </p:nvSpPr>
        <p:spPr>
          <a:xfrm>
            <a:off x="1233998" y="1208439"/>
            <a:ext cx="10196002" cy="547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Cronograma para el desarrollo del proyecto</a:t>
            </a:r>
            <a:endParaRPr lang="es-CO" sz="28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E32AA8D-ADE6-926D-00AA-A3060A745171}"/>
              </a:ext>
            </a:extLst>
          </p:cNvPr>
          <p:cNvSpPr txBox="1"/>
          <p:nvPr/>
        </p:nvSpPr>
        <p:spPr>
          <a:xfrm>
            <a:off x="6144331" y="2572152"/>
            <a:ext cx="47888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AutoNum type="arabicPeriod" startAt="2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Alistamiento</a:t>
            </a:r>
          </a:p>
          <a:p>
            <a:pPr lvl="0"/>
            <a:endParaRPr lang="es-C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Selección, contratación y capacitación de los profesionales requeridos para el desarrollo del convenio, equipo de líderes, Personal Servicio de educativo de apoyo-SAE (tutores).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Focalización y caracterización de la población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Alistamiento de contenidos, materiales y metodologías.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Organización Operativa del equipo de trabajo.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CBC095-2AE5-4BD1-9E3D-821F6FB3DB9E}"/>
              </a:ext>
            </a:extLst>
          </p:cNvPr>
          <p:cNvSpPr txBox="1"/>
          <p:nvPr/>
        </p:nvSpPr>
        <p:spPr>
          <a:xfrm>
            <a:off x="1018902" y="2572152"/>
            <a:ext cx="380564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Planeación operativa</a:t>
            </a:r>
          </a:p>
          <a:p>
            <a:pPr marL="342900" lvl="0" indent="-342900">
              <a:buFont typeface="+mj-lt"/>
              <a:buAutoNum type="arabicPeriod"/>
            </a:pPr>
            <a:endParaRPr lang="es-CO" sz="1600" b="1" dirty="0">
              <a:solidFill>
                <a:schemeClr val="accent1">
                  <a:lumMod val="7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Elaboración de documento de plan de acción y cronograma de actividades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con Entidades Territoriales Certificadas e Instituciones Educativas de la continuidad del proyecto Arando la educación en los territorios.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523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Right 4">
            <a:extLst>
              <a:ext uri="{FF2B5EF4-FFF2-40B4-BE49-F238E27FC236}">
                <a16:creationId xmlns:a16="http://schemas.microsoft.com/office/drawing/2014/main" id="{F1FDE8FF-D7A4-4CC0-A34B-37033596BAEA}"/>
              </a:ext>
            </a:extLst>
          </p:cNvPr>
          <p:cNvSpPr/>
          <p:nvPr/>
        </p:nvSpPr>
        <p:spPr>
          <a:xfrm>
            <a:off x="-1391469" y="1365122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E04187D-30D9-EAAB-3ECE-17DBF24AF4C3}"/>
              </a:ext>
            </a:extLst>
          </p:cNvPr>
          <p:cNvSpPr txBox="1"/>
          <p:nvPr/>
        </p:nvSpPr>
        <p:spPr>
          <a:xfrm>
            <a:off x="1486713" y="1703026"/>
            <a:ext cx="9599298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3. Implementación</a:t>
            </a:r>
          </a:p>
          <a:p>
            <a:pPr lvl="0" algn="just"/>
            <a:endParaRPr lang="es-ES" sz="1600" dirty="0">
              <a:solidFill>
                <a:schemeClr val="accent1">
                  <a:lumMod val="75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  <a:p>
            <a:pPr lvl="0" algn="just"/>
            <a:endParaRPr lang="es-CO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Proceso de inducción, definición de agenda de trabajo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NRC articulado con el MEN, ETC e IE y aliados.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de los avances del proyecto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 las ETC y a las instituciones que se identifiquen como aliados en cada una de las zonas de implementación. Se propondrá un cronograma con las ETC y las IE de acuerdo a las concertaciones adelantadas en territorio.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Reuniones de seguimiento bimensuales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Secretarías, Instituciones Educativas y tutores.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Revisión de las adaptaciones realizadas por el equipo consultor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que estará desarrollando la transversalización del enfoque étnico, discapacidad, construcción de paz, género y la revisión del enfoque ambiental.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Entregar los listados de atención de las personas en proceso de reincorporación al MEN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forma mensual para los procesos de la ARN en lo relacionado a la renta Básica. Las fechas serán acordadas en el marco del comité técnico.  Todos los 10 de cada mes, cuando sea sábado o domingo o festivo se enviarán el viernes anterior.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2C7942-28FA-4811-A3A4-243BB780EF9C}"/>
              </a:ext>
            </a:extLst>
          </p:cNvPr>
          <p:cNvSpPr/>
          <p:nvPr/>
        </p:nvSpPr>
        <p:spPr>
          <a:xfrm>
            <a:off x="4547776" y="1365122"/>
            <a:ext cx="4195630" cy="9456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0073A8-4C15-4C40-9AF5-DA6F9C3781D9}"/>
              </a:ext>
            </a:extLst>
          </p:cNvPr>
          <p:cNvSpPr txBox="1"/>
          <p:nvPr/>
        </p:nvSpPr>
        <p:spPr>
          <a:xfrm>
            <a:off x="4932457" y="1545572"/>
            <a:ext cx="38109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Desarrollo del Censo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Plan de Formación Docente.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718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Necesitamos de tu apoyo para hacerlo realidad.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6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141B66-9F33-4D6C-BB81-D59145DE8661}"/>
              </a:ext>
            </a:extLst>
          </p:cNvPr>
          <p:cNvSpPr/>
          <p:nvPr/>
        </p:nvSpPr>
        <p:spPr>
          <a:xfrm>
            <a:off x="582956" y="4672906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374266" y="629506"/>
            <a:ext cx="762538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Definir y acompañar los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procedimientos para el proceso de gestión de la cobertura educativa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cada establecimiento educativo.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calidad y veracidad de la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Acompañar desde el área de cobertura, con apoyo de la oficina de inspección y vigilancia, a los establecimientos educativos, en los procesos técnicos para la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vinculación de los MEF al PEI.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Emitir la resolución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autorización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la atención de CLEI en los Establecimientos.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Reportar la información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la matrícula en el sistema de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correspondiente y hacer los  seguimientos y auditorías al proceso, verificando que los documentos de matrícula de los estudiantes reposen en el establecimiento educativo y se lleve un proceso de gestión documental organizado, el cual será el soporte frente a los procesos de auditoría de las entidades de control y el Ministerio de Educación Nacional.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Acordar los espacios de </a:t>
            </a:r>
            <a:r>
              <a:rPr lang="es-ES_tradnl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reunión</a:t>
            </a: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con el NRC.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Implementación propia de los establecimientos educativos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su modalidad de atención para jóvenes en extra edad y adultos “CLEI”.</a:t>
            </a:r>
            <a:endParaRPr lang="es-MX" dirty="0">
              <a:latin typeface="Times New Roman" panose="020206030504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A4F9E6B-9F27-407A-8B28-BAF303FD7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041" y="1458674"/>
            <a:ext cx="1309879" cy="13098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777112-33D4-4470-986E-AAEF71B1D2BB}"/>
              </a:ext>
            </a:extLst>
          </p:cNvPr>
          <p:cNvSpPr txBox="1"/>
          <p:nvPr/>
        </p:nvSpPr>
        <p:spPr>
          <a:xfrm>
            <a:off x="686180" y="2953021"/>
            <a:ext cx="2133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Secretarías de Educación </a:t>
            </a:r>
          </a:p>
          <a:p>
            <a:endParaRPr lang="es-C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2A3112-CDC8-40DA-8349-734B284C7CE6}"/>
              </a:ext>
            </a:extLst>
          </p:cNvPr>
          <p:cNvSpPr txBox="1"/>
          <p:nvPr/>
        </p:nvSpPr>
        <p:spPr>
          <a:xfrm>
            <a:off x="629575" y="4800042"/>
            <a:ext cx="22468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de tu SED O SEM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BF2AC9B-E4F2-4E20-A05C-2F1CC6954C9C}"/>
              </a:ext>
            </a:extLst>
          </p:cNvPr>
          <p:cNvSpPr/>
          <p:nvPr/>
        </p:nvSpPr>
        <p:spPr>
          <a:xfrm rot="5400000">
            <a:off x="1376783" y="3855128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5649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499410" y="591680"/>
            <a:ext cx="7471953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en la modalidad propia de educación para jóvenes y adultos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calidad y veracidad de la información 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Hacer seguimiento y control permanente al registro de información en SIMAT, registrar debidamente los estudiantes aprobados y los estudiantes no aprobados.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Certificar a los jóvenes y adultos del ciclo I al VI. La información del seguimiento de cada uno de los estudiantes debe ser organizada en el archivo del establecimiento educativo para contar con soporte de boletines académicos y del seguimiento en general.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Mantener contacto con docentes que implementan el proceso para verificar los aspectos de atención y acuerdos en relación con tiempos, jornada de trabajo y disposición de la infraestructura.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Apoyar la articulación de la implementación directa con el Proyecto Educativo Institucional (PEI), la estructura curricular y el Sistema de evaluación institucional estudiantil (SIEE) del establecimiento educativo, con el fin de lograr una articulación permanente y la calidad del proceso educativo.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s-MX" sz="1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5FA720A-02FD-4CF1-897C-5A521B7C4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5058" y="1346194"/>
            <a:ext cx="1643451" cy="15874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162F87-A371-4EBF-B4F3-19905E97D0B3}"/>
              </a:ext>
            </a:extLst>
          </p:cNvPr>
          <p:cNvSpPr txBox="1"/>
          <p:nvPr/>
        </p:nvSpPr>
        <p:spPr>
          <a:xfrm>
            <a:off x="850041" y="3105834"/>
            <a:ext cx="22293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Establecimientos Educativos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A9ED1F-B96F-47F8-A2D1-90B3ED3111DB}"/>
              </a:ext>
            </a:extLst>
          </p:cNvPr>
          <p:cNvSpPr/>
          <p:nvPr/>
        </p:nvSpPr>
        <p:spPr>
          <a:xfrm>
            <a:off x="739387" y="4621275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1711B-728B-44DD-ADE9-6A97DD6A69F5}"/>
              </a:ext>
            </a:extLst>
          </p:cNvPr>
          <p:cNvSpPr txBox="1"/>
          <p:nvPr/>
        </p:nvSpPr>
        <p:spPr>
          <a:xfrm>
            <a:off x="763814" y="4854386"/>
            <a:ext cx="22468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Realizar registro en el SIMAT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CE73470-C402-4F8D-B5D9-C1A7975EAE83}"/>
              </a:ext>
            </a:extLst>
          </p:cNvPr>
          <p:cNvSpPr/>
          <p:nvPr/>
        </p:nvSpPr>
        <p:spPr>
          <a:xfrm rot="5400000">
            <a:off x="1533214" y="3803497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3955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297228"/>
              </p:ext>
            </p:extLst>
          </p:nvPr>
        </p:nvGraphicFramePr>
        <p:xfrm>
          <a:off x="1948208" y="5295741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22 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6149"/>
              </p:ext>
            </p:extLst>
          </p:nvPr>
        </p:nvGraphicFramePr>
        <p:xfrm>
          <a:off x="526137" y="1219450"/>
          <a:ext cx="11375572" cy="3876532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1394242">
                  <a:extLst>
                    <a:ext uri="{9D8B030D-6E8A-4147-A177-3AD203B41FA5}">
                      <a16:colId xmlns:a16="http://schemas.microsoft.com/office/drawing/2014/main" val="3279389889"/>
                    </a:ext>
                  </a:extLst>
                </a:gridCol>
                <a:gridCol w="2140967">
                  <a:extLst>
                    <a:ext uri="{9D8B030D-6E8A-4147-A177-3AD203B41FA5}">
                      <a16:colId xmlns:a16="http://schemas.microsoft.com/office/drawing/2014/main" val="1343787702"/>
                    </a:ext>
                  </a:extLst>
                </a:gridCol>
                <a:gridCol w="1994734">
                  <a:extLst>
                    <a:ext uri="{9D8B030D-6E8A-4147-A177-3AD203B41FA5}">
                      <a16:colId xmlns:a16="http://schemas.microsoft.com/office/drawing/2014/main" val="2946793394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val="542282250"/>
                    </a:ext>
                  </a:extLst>
                </a:gridCol>
                <a:gridCol w="2079171">
                  <a:extLst>
                    <a:ext uri="{9D8B030D-6E8A-4147-A177-3AD203B41FA5}">
                      <a16:colId xmlns:a16="http://schemas.microsoft.com/office/drawing/2014/main" val="1457850139"/>
                    </a:ext>
                  </a:extLst>
                </a:gridCol>
                <a:gridCol w="2231572">
                  <a:extLst>
                    <a:ext uri="{9D8B030D-6E8A-4147-A177-3AD203B41FA5}">
                      <a16:colId xmlns:a16="http://schemas.microsoft.com/office/drawing/2014/main" val="933375346"/>
                    </a:ext>
                  </a:extLst>
                </a:gridCol>
              </a:tblGrid>
              <a:tr h="63812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err="1">
                          <a:effectLst/>
                        </a:rPr>
                        <a:t>N°</a:t>
                      </a:r>
                      <a:r>
                        <a:rPr lang="es-CO" sz="1800" dirty="0">
                          <a:effectLst/>
                        </a:rPr>
                        <a:t>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N°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51153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14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20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23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29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32999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21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27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30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05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76048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3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28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03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06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12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851025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4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13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19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346452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5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11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17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20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d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30252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6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18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03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935623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7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25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01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04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4118348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8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02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08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084705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9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09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15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18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917413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16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22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10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23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27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8058354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8835776" y="5286445"/>
            <a:ext cx="240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hlinkClick r:id="rId2"/>
              </a:rPr>
              <a:t>Calendario general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FOCALIZACIÓN</a:t>
            </a:r>
            <a:endParaRPr lang="es-CO" dirty="0"/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9985328"/>
              </p:ext>
            </p:extLst>
          </p:nvPr>
        </p:nvGraphicFramePr>
        <p:xfrm>
          <a:off x="838200" y="1451730"/>
          <a:ext cx="10515600" cy="4159973"/>
        </p:xfrm>
        <a:graphic>
          <a:graphicData uri="http://schemas.openxmlformats.org/drawingml/2006/table">
            <a:tbl>
              <a:tblPr/>
              <a:tblGrid>
                <a:gridCol w="1832072">
                  <a:extLst>
                    <a:ext uri="{9D8B030D-6E8A-4147-A177-3AD203B41FA5}">
                      <a16:colId xmlns:a16="http://schemas.microsoft.com/office/drawing/2014/main" val="1940341959"/>
                    </a:ext>
                  </a:extLst>
                </a:gridCol>
                <a:gridCol w="1907365">
                  <a:extLst>
                    <a:ext uri="{9D8B030D-6E8A-4147-A177-3AD203B41FA5}">
                      <a16:colId xmlns:a16="http://schemas.microsoft.com/office/drawing/2014/main" val="2654445079"/>
                    </a:ext>
                  </a:extLst>
                </a:gridCol>
                <a:gridCol w="2283817">
                  <a:extLst>
                    <a:ext uri="{9D8B030D-6E8A-4147-A177-3AD203B41FA5}">
                      <a16:colId xmlns:a16="http://schemas.microsoft.com/office/drawing/2014/main" val="2422716151"/>
                    </a:ext>
                  </a:extLst>
                </a:gridCol>
                <a:gridCol w="2283817">
                  <a:extLst>
                    <a:ext uri="{9D8B030D-6E8A-4147-A177-3AD203B41FA5}">
                      <a16:colId xmlns:a16="http://schemas.microsoft.com/office/drawing/2014/main" val="2425097123"/>
                    </a:ext>
                  </a:extLst>
                </a:gridCol>
                <a:gridCol w="727811">
                  <a:extLst>
                    <a:ext uri="{9D8B030D-6E8A-4147-A177-3AD203B41FA5}">
                      <a16:colId xmlns:a16="http://schemas.microsoft.com/office/drawing/2014/main" val="489362332"/>
                    </a:ext>
                  </a:extLst>
                </a:gridCol>
                <a:gridCol w="740359">
                  <a:extLst>
                    <a:ext uri="{9D8B030D-6E8A-4147-A177-3AD203B41FA5}">
                      <a16:colId xmlns:a16="http://schemas.microsoft.com/office/drawing/2014/main" val="3465127580"/>
                    </a:ext>
                  </a:extLst>
                </a:gridCol>
                <a:gridCol w="740359">
                  <a:extLst>
                    <a:ext uri="{9D8B030D-6E8A-4147-A177-3AD203B41FA5}">
                      <a16:colId xmlns:a16="http://schemas.microsoft.com/office/drawing/2014/main" val="415508807"/>
                    </a:ext>
                  </a:extLst>
                </a:gridCol>
              </a:tblGrid>
              <a:tr h="2691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Departamento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FOCALIZADOS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6317739"/>
                  </a:ext>
                </a:extLst>
              </a:tr>
              <a:tr h="45558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CONTINUIDAD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NUEVOS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975821"/>
                  </a:ext>
                </a:extLst>
              </a:tr>
              <a:tr h="269155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TOLIMA</a:t>
                      </a:r>
                    </a:p>
                  </a:txBody>
                  <a:tcPr marL="5919" marR="5919" marT="5919" marB="4261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PLANADAS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EL OSO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ANTONIO NARIÑO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073734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ICONONZO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LA FILA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LA FILA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954559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BALCONES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LA FILA (SEDE BALCONCITOS)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6224160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CHAPARRAL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SIMON BOLIVAR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8667986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LA MARINA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SIMON BOLIVAR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814343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NAR SAN JOSÉ DE LAS HERMOSAS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ALVARO MOLINA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8358534"/>
                  </a:ext>
                </a:extLst>
              </a:tr>
              <a:tr h="4745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RIOBLANCO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NAR HERRERA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TÉCNICA AGROPECUARIA SAN RAFAEL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8665072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NAR GAITAN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JESUS ANTONIO AMEZQUITA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3336868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DOLORES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NAR LAS VEGAS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SAN PEDRO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314514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PURIFICACIÓN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TÉCNICA PÉREZ Y ALDANA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435505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SAN ANTONIO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CASCO URBANO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IE JOSE MARIA CARBONELL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3841312"/>
                  </a:ext>
                </a:extLst>
              </a:tr>
              <a:tr h="2691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 TOLIMA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5919" marR="5919" marT="5919" marB="4261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5919" marR="5919" marT="5919" marB="4261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5919" marR="5919" marT="5919" marB="42614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179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FOCALIZACIÓN Y FORMALIZACIÓN DE MATRÍCULA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Depende de los requerimientos de cada Institución Educativa</a:t>
            </a:r>
          </a:p>
          <a:p>
            <a:r>
              <a:rPr lang="es-MX" dirty="0"/>
              <a:t>Posibles documentos:</a:t>
            </a:r>
          </a:p>
          <a:p>
            <a:r>
              <a:rPr lang="es-MX" dirty="0"/>
              <a:t>Fotocopia de la cédula</a:t>
            </a:r>
          </a:p>
          <a:p>
            <a:r>
              <a:rPr lang="es-MX" dirty="0"/>
              <a:t>Certificado de estudios (anteriores)</a:t>
            </a:r>
          </a:p>
          <a:p>
            <a:r>
              <a:rPr lang="es-MX" dirty="0"/>
              <a:t>Afiliación SISBEN o EPS</a:t>
            </a:r>
          </a:p>
          <a:p>
            <a:endParaRPr lang="es-MX" dirty="0"/>
          </a:p>
          <a:p>
            <a:r>
              <a:rPr lang="es-MX" dirty="0">
                <a:hlinkClick r:id="rId2"/>
              </a:rPr>
              <a:t>Matriz cuantitativa Arando 2023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3037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teaching a class&#10;&#10;Description automatically generated with low confidence">
            <a:extLst>
              <a:ext uri="{FF2B5EF4-FFF2-40B4-BE49-F238E27FC236}">
                <a16:creationId xmlns:a16="http://schemas.microsoft.com/office/drawing/2014/main" id="{3FE98C7D-362F-2ED5-E8EB-B274624888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931" r="-1" b="12613"/>
          <a:stretch/>
        </p:blipFill>
        <p:spPr>
          <a:xfrm>
            <a:off x="0" y="-88865"/>
            <a:ext cx="8115300" cy="4335792"/>
          </a:xfrm>
          <a:prstGeom prst="rect">
            <a:avLst/>
          </a:prstGeom>
        </p:spPr>
      </p:pic>
      <p:pic>
        <p:nvPicPr>
          <p:cNvPr id="15" name="Picture 14" descr="A group of women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0D68F602-A752-9544-7CDE-F8954CFB86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09" r="14904" b="2"/>
          <a:stretch/>
        </p:blipFill>
        <p:spPr>
          <a:xfrm>
            <a:off x="8115300" y="0"/>
            <a:ext cx="4076700" cy="4470815"/>
          </a:xfrm>
          <a:prstGeom prst="rect">
            <a:avLst/>
          </a:prstGeom>
        </p:spPr>
      </p:pic>
      <p:pic>
        <p:nvPicPr>
          <p:cNvPr id="9" name="Content Placeholder 8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49AFB694-645E-D8C6-4FF0-F8A3043DAA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r="2" b="21113"/>
          <a:stretch/>
        </p:blipFill>
        <p:spPr bwMode="auto">
          <a:xfrm>
            <a:off x="8115300" y="4246927"/>
            <a:ext cx="4076700" cy="241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69683" y="4454471"/>
            <a:ext cx="7551656" cy="1325563"/>
          </a:xfrm>
        </p:spPr>
        <p:txBody>
          <a:bodyPr>
            <a:normAutofit/>
          </a:bodyPr>
          <a:lstStyle/>
          <a:p>
            <a:r>
              <a:rPr lang="es-ES" sz="3600" b="1" dirty="0">
                <a:solidFill>
                  <a:srgbClr val="B43737"/>
                </a:solidFill>
              </a:rPr>
              <a:t>REUNIONES DE SEGUIMIENTO</a:t>
            </a: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435055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60764-9236-35ED-02B2-833AD6E8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842"/>
            <a:ext cx="10515600" cy="954389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rgbClr val="B43737"/>
                </a:solidFill>
              </a:rPr>
              <a:t>FORMACIÓN DOCENTE</a:t>
            </a:r>
            <a:endParaRPr lang="es-CO" sz="2800" b="1" dirty="0">
              <a:solidFill>
                <a:srgbClr val="1856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D8E81A-4F63-5026-4968-13DDE9A879B8}"/>
              </a:ext>
            </a:extLst>
          </p:cNvPr>
          <p:cNvSpPr txBox="1"/>
          <p:nvPr/>
        </p:nvSpPr>
        <p:spPr>
          <a:xfrm>
            <a:off x="5628449" y="1147445"/>
            <a:ext cx="6290581" cy="4730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800" dirty="0">
                <a:latin typeface="+mn-lt"/>
                <a:cs typeface="Times New Roman" panose="02020603050405020304" pitchFamily="18" charset="0"/>
              </a:rPr>
              <a:t>Se desarrollaron jornadas de capacitación docente con 13 staff contratados para el Tolima: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ETCR Marquetalia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2 ETCR La Fila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ETCR Balcones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Herrera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2 NAR Gaitán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Purificación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Chaparral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La Marina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2 NAR Las Hermosas</a:t>
            </a:r>
          </a:p>
          <a:p>
            <a:pPr marL="0" indent="0" algn="just">
              <a:lnSpc>
                <a:spcPct val="107000"/>
              </a:lnSpc>
              <a:spcAft>
                <a:spcPts val="1067"/>
              </a:spcAft>
              <a:buFont typeface="Arial"/>
              <a:buNone/>
            </a:pPr>
            <a:r>
              <a:rPr lang="es-MX" sz="1600" dirty="0">
                <a:cs typeface="Times New Roman" panose="02020603050405020304" pitchFamily="18" charset="0"/>
              </a:rPr>
              <a:t>1 NAR San Antonio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F56C4D-D009-F442-803B-D3E905E74466}"/>
              </a:ext>
            </a:extLst>
          </p:cNvPr>
          <p:cNvSpPr txBox="1"/>
          <p:nvPr/>
        </p:nvSpPr>
        <p:spPr>
          <a:xfrm>
            <a:off x="8669696" y="1898256"/>
            <a:ext cx="3411379" cy="4628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07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El encuentro se desarrolló </a:t>
            </a:r>
            <a:r>
              <a:rPr lang="es-MX" dirty="0">
                <a:latin typeface="Calibri" panose="020F0502020204030204" pitchFamily="34" charset="0"/>
                <a:cs typeface="Times New Roman" panose="02020603050405020304" pitchFamily="18" charset="0"/>
              </a:rPr>
              <a:t>del </a:t>
            </a:r>
            <a:r>
              <a:rPr lang="es-MX" b="1" dirty="0">
                <a:latin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s-MX" sz="1800" b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b="1" dirty="0">
                <a:latin typeface="Calibri" panose="020F0502020204030204" pitchFamily="34" charset="0"/>
                <a:cs typeface="Times New Roman" panose="02020603050405020304" pitchFamily="18" charset="0"/>
              </a:rPr>
              <a:t>al</a:t>
            </a:r>
            <a:r>
              <a:rPr lang="es-MX" sz="1800" b="1" dirty="0">
                <a:latin typeface="Calibri" panose="020F0502020204030204" pitchFamily="34" charset="0"/>
                <a:cs typeface="Times New Roman" panose="02020603050405020304" pitchFamily="18" charset="0"/>
              </a:rPr>
              <a:t> 11 de agosto de 2023</a:t>
            </a: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, en </a:t>
            </a:r>
            <a:r>
              <a:rPr lang="es-MX" dirty="0">
                <a:latin typeface="Calibri" panose="020F0502020204030204" pitchFamily="34" charset="0"/>
                <a:cs typeface="Times New Roman" panose="02020603050405020304" pitchFamily="18" charset="0"/>
              </a:rPr>
              <a:t>Chaparral</a:t>
            </a: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. Temáticas: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Código de conducta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Prevención del abuso sexual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Condiciones contractuales y seguridad en el trabajo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Educación en riesgo de minas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dirty="0">
                <a:latin typeface="Calibri" panose="020F0502020204030204" pitchFamily="34" charset="0"/>
                <a:cs typeface="Times New Roman" panose="02020603050405020304" pitchFamily="18" charset="0"/>
              </a:rPr>
              <a:t>Seguridad en territorio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Primeros auxilios</a:t>
            </a:r>
          </a:p>
          <a:p>
            <a:pPr marL="36000" indent="0" algn="just">
              <a:lnSpc>
                <a:spcPct val="120000"/>
              </a:lnSpc>
              <a:spcAft>
                <a:spcPts val="1067"/>
              </a:spcAft>
              <a:buNone/>
            </a:pPr>
            <a:r>
              <a:rPr lang="es-MX" dirty="0">
                <a:latin typeface="Calibri" panose="020F0502020204030204" pitchFamily="34" charset="0"/>
                <a:cs typeface="Times New Roman" panose="02020603050405020304" pitchFamily="18" charset="0"/>
              </a:rPr>
              <a:t>Implementación directa</a:t>
            </a:r>
            <a:endParaRPr lang="es-MX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663" y="1517716"/>
            <a:ext cx="5046632" cy="378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561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2DE14-79B0-B895-1257-A2AA63729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pPr algn="ctr"/>
            <a:r>
              <a:rPr lang="es-ES" sz="4000" b="1" dirty="0">
                <a:solidFill>
                  <a:srgbClr val="B43737"/>
                </a:solidFill>
              </a:rPr>
              <a:t>SEMANA DE LAS CIENCIAS</a:t>
            </a:r>
            <a:endParaRPr lang="es-CO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9E65484-1965-83F3-9712-671B83C61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algn="just"/>
            <a:r>
              <a:rPr lang="es-MX" sz="2200" dirty="0">
                <a:ea typeface="Calibri" panose="020F0502020204030204" pitchFamily="34" charset="0"/>
                <a:cs typeface="Arial" panose="020B0604020202020204" pitchFamily="34" charset="0"/>
              </a:rPr>
              <a:t>Durante la vigencia se planea realizar una semana que busca incentivar el interés y los aprendizajes de los estudiantes a las Ciencias Naturales.</a:t>
            </a:r>
          </a:p>
          <a:p>
            <a:pPr algn="just"/>
            <a:r>
              <a:rPr lang="es-MX" sz="22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Semana de las matemáticas</a:t>
            </a:r>
          </a:p>
          <a:p>
            <a:pPr algn="just"/>
            <a:r>
              <a:rPr lang="es-MX" sz="2200" dirty="0">
                <a:ea typeface="Calibri" panose="020F0502020204030204" pitchFamily="34" charset="0"/>
                <a:cs typeface="Arial" panose="020B0604020202020204" pitchFamily="34" charset="0"/>
              </a:rPr>
              <a:t>Semana de la lectura</a:t>
            </a:r>
          </a:p>
          <a:p>
            <a:pPr marL="0" indent="0" algn="just">
              <a:buNone/>
            </a:pPr>
            <a:endParaRPr lang="es-CO" sz="22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s-CO" sz="2200" dirty="0"/>
          </a:p>
        </p:txBody>
      </p:sp>
      <p:pic>
        <p:nvPicPr>
          <p:cNvPr id="9" name="Picture 8" descr="A picture containing text, person, several&#10;&#10;Description automatically generated">
            <a:extLst>
              <a:ext uri="{FF2B5EF4-FFF2-40B4-BE49-F238E27FC236}">
                <a16:creationId xmlns:a16="http://schemas.microsoft.com/office/drawing/2014/main" id="{ABCFA94C-880F-A39C-3FEA-8C0DFEC1D2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3"/>
          <a:stretch/>
        </p:blipFill>
        <p:spPr>
          <a:xfrm>
            <a:off x="6777872" y="10"/>
            <a:ext cx="5412605" cy="6099132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AutoShape 4" descr="Buenas tardes les comparto fotos de la semana de las matemáticas NAR Balcones">
            <a:extLst>
              <a:ext uri="{FF2B5EF4-FFF2-40B4-BE49-F238E27FC236}">
                <a16:creationId xmlns:a16="http://schemas.microsoft.com/office/drawing/2014/main" id="{BCB940CE-064C-7EBF-1315-83B94A7EA6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033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AutoNum type="arabicPeriod"/>
            </a:pPr>
            <a:r>
              <a:rPr lang="es-MX" dirty="0"/>
              <a:t>Bienvenida y presentación</a:t>
            </a:r>
          </a:p>
          <a:p>
            <a:pPr marL="457200" indent="-457200">
              <a:buAutoNum type="arabicPeriod"/>
            </a:pPr>
            <a:r>
              <a:rPr lang="es-MX" dirty="0"/>
              <a:t>Educación para jóvenes y adultos en el marco del PND (MEN)</a:t>
            </a:r>
          </a:p>
          <a:p>
            <a:pPr marL="457200" indent="-457200">
              <a:buAutoNum type="arabicPeriod"/>
            </a:pPr>
            <a:r>
              <a:rPr lang="es-MX" dirty="0"/>
              <a:t>Antecedentes</a:t>
            </a:r>
          </a:p>
          <a:p>
            <a:pPr marL="457200" indent="-457200">
              <a:buAutoNum type="arabicPeriod"/>
            </a:pPr>
            <a:r>
              <a:rPr lang="es-MX" dirty="0"/>
              <a:t>Nuestra implementación 2023</a:t>
            </a:r>
          </a:p>
          <a:p>
            <a:pPr marL="457200" indent="-457200">
              <a:buAutoNum type="arabicPeriod"/>
            </a:pPr>
            <a:r>
              <a:rPr lang="es-MX" dirty="0"/>
              <a:t>Vigencia 9 agosto a diciembre de 2023</a:t>
            </a:r>
          </a:p>
          <a:p>
            <a:pPr marL="457200" indent="-457200">
              <a:buAutoNum type="arabicPeriod"/>
            </a:pPr>
            <a:r>
              <a:rPr lang="es-MX" dirty="0"/>
              <a:t>Preguntas</a:t>
            </a:r>
          </a:p>
          <a:p>
            <a:pPr marL="457200" indent="-457200">
              <a:buAutoNum type="arabicPeriod"/>
            </a:pPr>
            <a:r>
              <a:rPr lang="es-MX" dirty="0"/>
              <a:t>Cierre</a:t>
            </a:r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149745-89F6-41C9-8675-094128DC89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42" r="17759"/>
          <a:stretch/>
        </p:blipFill>
        <p:spPr>
          <a:xfrm>
            <a:off x="7364078" y="0"/>
            <a:ext cx="4827922" cy="6857999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D4E9F9-043B-EDA5-8DB5-75811D55AB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030" r="15554"/>
          <a:stretch/>
        </p:blipFill>
        <p:spPr>
          <a:xfrm>
            <a:off x="3119360" y="18"/>
            <a:ext cx="4966290" cy="6857999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224" y="475537"/>
            <a:ext cx="2804504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z="2800" b="1" dirty="0">
                <a:solidFill>
                  <a:srgbClr val="B43737"/>
                </a:solidFill>
              </a:rPr>
              <a:t>CENTROS DE INTERÉS</a:t>
            </a:r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009CB-5BF4-0C24-2BE4-1969D34F59C7}"/>
              </a:ext>
            </a:extLst>
          </p:cNvPr>
          <p:cNvSpPr txBox="1"/>
          <p:nvPr/>
        </p:nvSpPr>
        <p:spPr>
          <a:xfrm>
            <a:off x="244235" y="1875934"/>
            <a:ext cx="3377779" cy="46026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200" dirty="0"/>
              <a:t>Es un método que facilita al docente y a sus estudiantes el tratamiento de un conjunto de contenidos que se agrupan según el tema central, elegidos en función de sus propias necesidades e intereses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2200" dirty="0"/>
              <a:t>Los centros de interés se ubican en los distintos ciclos de la etapa educativa siguiendo una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2200" dirty="0"/>
              <a:t>secuencia definida: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2200" dirty="0"/>
              <a:t>Ejemplos:</a:t>
            </a:r>
            <a:endParaRPr lang="en-US" sz="2200" dirty="0"/>
          </a:p>
          <a:p>
            <a:pPr marL="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Con aroma de café</a:t>
            </a:r>
          </a:p>
          <a:p>
            <a:pPr marL="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/>
              <a:t>Aprender</a:t>
            </a:r>
            <a:r>
              <a:rPr lang="en-US" sz="2200" dirty="0"/>
              <a:t> </a:t>
            </a:r>
            <a:r>
              <a:rPr lang="en-US" sz="2200" dirty="0" err="1"/>
              <a:t>haciendo</a:t>
            </a:r>
            <a:endParaRPr lang="en-US" sz="2200" dirty="0"/>
          </a:p>
          <a:p>
            <a:pPr marL="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err="1"/>
              <a:t>Labrando</a:t>
            </a:r>
            <a:r>
              <a:rPr lang="en-US" sz="2200" dirty="0"/>
              <a:t> y </a:t>
            </a:r>
            <a:r>
              <a:rPr lang="en-US" sz="2200" dirty="0" err="1"/>
              <a:t>aprendiendo</a:t>
            </a:r>
            <a:endParaRPr lang="en-US" sz="2200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CAFEC52F-AD7C-CB31-B7E0-A713D1DA5F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llage of a person&#10;&#10;Description automatically generated with low confidence">
            <a:extLst>
              <a:ext uri="{FF2B5EF4-FFF2-40B4-BE49-F238E27FC236}">
                <a16:creationId xmlns:a16="http://schemas.microsoft.com/office/drawing/2014/main" id="{E8A0A0D1-733B-7579-CB3D-11D8A9B438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041" b="14036"/>
          <a:stretch/>
        </p:blipFill>
        <p:spPr>
          <a:xfrm>
            <a:off x="6598762" y="10"/>
            <a:ext cx="5593235" cy="57880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468" y="874172"/>
            <a:ext cx="3822189" cy="1899912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rgbClr val="B43737"/>
                </a:solidFill>
              </a:rPr>
              <a:t>SERVICIO SOCIAL</a:t>
            </a:r>
            <a:endParaRPr lang="es-CO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" descr="Buenos días les compartimos fotos del servicio social">
            <a:extLst>
              <a:ext uri="{FF2B5EF4-FFF2-40B4-BE49-F238E27FC236}">
                <a16:creationId xmlns:a16="http://schemas.microsoft.com/office/drawing/2014/main" id="{83BE933F-1E6C-30B8-38F1-ACF5807ECF91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838200" y="3084651"/>
            <a:ext cx="3822189" cy="270340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just"/>
            <a:r>
              <a:rPr lang="es-CO" sz="2000" dirty="0"/>
              <a:t>El servicio social estudiantil obligatorio como parte integral del currículo y del proyecto educativo institucional en cada uno de los establecimientos educativos.</a:t>
            </a:r>
          </a:p>
        </p:txBody>
      </p:sp>
    </p:spTree>
    <p:extLst>
      <p:ext uri="{BB962C8B-B14F-4D97-AF65-F5344CB8AC3E}">
        <p14:creationId xmlns:p14="http://schemas.microsoft.com/office/powerpoint/2010/main" val="22271100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5" y="4475089"/>
            <a:ext cx="5034573" cy="172269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z="4000" b="1" dirty="0">
                <a:solidFill>
                  <a:srgbClr val="B43737"/>
                </a:solidFill>
              </a:rPr>
              <a:t>CERTIFICACIONES Y GRADOS</a:t>
            </a:r>
            <a:endParaRPr lang="en-US" sz="3800" b="1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2BD1D52-BA1D-43C4-0241-BC80D8D7D8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113" y="294742"/>
            <a:ext cx="2807826" cy="39270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F2CDD2-36BC-D800-5333-EF88C4D81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30" y="0"/>
            <a:ext cx="4962428" cy="49624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2E3387-348A-F1E4-A626-12FBA97B9C07}"/>
              </a:ext>
            </a:extLst>
          </p:cNvPr>
          <p:cNvSpPr txBox="1"/>
          <p:nvPr/>
        </p:nvSpPr>
        <p:spPr>
          <a:xfrm>
            <a:off x="4229458" y="1396911"/>
            <a:ext cx="3066890" cy="17226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ESTUDIANTES</a:t>
            </a:r>
          </a:p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Aprobados</a:t>
            </a: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: </a:t>
            </a:r>
            <a:r>
              <a:rPr lang="en-US" sz="2200" dirty="0"/>
              <a:t>24</a:t>
            </a:r>
            <a:endParaRPr kumimoji="0" lang="en-US" sz="22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lang="en-US" sz="2200" dirty="0"/>
              <a:t>No a</a:t>
            </a:r>
            <a:r>
              <a:rPr kumimoji="0" lang="en-US" sz="22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probados</a:t>
            </a: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: 0 </a:t>
            </a:r>
          </a:p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/>
              <a:t>D</a:t>
            </a:r>
            <a:r>
              <a:rPr kumimoji="0" lang="en-US" sz="22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eserción</a:t>
            </a:r>
            <a:r>
              <a:rPr kumimoji="0" lang="en-US" sz="22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: 2</a:t>
            </a:r>
          </a:p>
          <a:p>
            <a:pPr marR="0" lvl="0" indent="-228600" defTabSz="9144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 err="1"/>
              <a:t>Graduados</a:t>
            </a:r>
            <a:r>
              <a:rPr lang="en-US" sz="2200" dirty="0"/>
              <a:t>: 8</a:t>
            </a:r>
            <a:endParaRPr kumimoji="0" lang="en-US" sz="22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9" name="AutoShape 6">
            <a:extLst>
              <a:ext uri="{FF2B5EF4-FFF2-40B4-BE49-F238E27FC236}">
                <a16:creationId xmlns:a16="http://schemas.microsoft.com/office/drawing/2014/main" id="{6F8E4AEB-0D8D-4BAF-51D7-09DDF845BC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42512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CDF4AB89-2ADF-5078-392A-A110CFECF8F5}"/>
              </a:ext>
            </a:extLst>
          </p:cNvPr>
          <p:cNvSpPr txBox="1"/>
          <p:nvPr/>
        </p:nvSpPr>
        <p:spPr>
          <a:xfrm>
            <a:off x="793581" y="967312"/>
            <a:ext cx="8185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Educación para Jóvenes y Adultos en el marco del PND (2022-2026)</a:t>
            </a:r>
            <a:endParaRPr lang="es-CO" sz="36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C6C65A4-8364-3DE8-C3C0-3C7E4BF2A703}"/>
              </a:ext>
            </a:extLst>
          </p:cNvPr>
          <p:cNvSpPr txBox="1"/>
          <p:nvPr/>
        </p:nvSpPr>
        <p:spPr>
          <a:xfrm>
            <a:off x="793581" y="2318140"/>
            <a:ext cx="85293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Dirección de Cobertura y Equidad</a:t>
            </a:r>
          </a:p>
          <a:p>
            <a:r>
              <a:rPr lang="es-MX" sz="24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Subdirección de Permanencia</a:t>
            </a:r>
            <a:endParaRPr lang="es-C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ES_tradnl" sz="2400" dirty="0">
                <a:solidFill>
                  <a:srgbClr val="767171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Grupo de Educación en el Medio Rural y para Jóvenes y Adultos.</a:t>
            </a:r>
            <a:endParaRPr lang="es-CO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91B408C3-91FA-FC5D-B290-698C66D36642}"/>
              </a:ext>
            </a:extLst>
          </p:cNvPr>
          <p:cNvSpPr txBox="1"/>
          <p:nvPr/>
        </p:nvSpPr>
        <p:spPr>
          <a:xfrm>
            <a:off x="4497486" y="4038299"/>
            <a:ext cx="36426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8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Luis Mauricio Julio </a:t>
            </a:r>
            <a:r>
              <a:rPr lang="es-MX" sz="1800" dirty="0" err="1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Cucanchon</a:t>
            </a:r>
            <a:endParaRPr lang="es-MX" sz="1800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Coordinador del Equipo EMRJA</a:t>
            </a:r>
            <a:endParaRPr lang="es-MX" sz="1800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861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1B1B6A4-05D1-AC8D-6E41-455101EDD85C}"/>
              </a:ext>
            </a:extLst>
          </p:cNvPr>
          <p:cNvSpPr txBox="1"/>
          <p:nvPr/>
        </p:nvSpPr>
        <p:spPr>
          <a:xfrm>
            <a:off x="2651760" y="853440"/>
            <a:ext cx="8188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¿Cuál es el gran objetivo del PND</a:t>
            </a:r>
            <a:r>
              <a:rPr lang="es-CO" sz="3200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es-CO" sz="32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A90B72A-AF7E-D8A2-D4A1-E23390CFDBF3}"/>
              </a:ext>
            </a:extLst>
          </p:cNvPr>
          <p:cNvSpPr txBox="1"/>
          <p:nvPr/>
        </p:nvSpPr>
        <p:spPr>
          <a:xfrm>
            <a:off x="4977011" y="2141295"/>
            <a:ext cx="672258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4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“Que todos y todas podamos vivir una vida digna y construyamos un nuevo contrato social que propicie la superación de injusticias y exclusiones históricas, la no repetición del conflicto, el cambio de nuestra forma de relacionarnos con el ambiente, y una transformación productiva sustentada en el conocimiento y en la armonía con la naturaleza”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39B1BC5-DC31-1E3A-CB65-E6F0B0D173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715" t="20966" r="19988" b="22029"/>
          <a:stretch/>
        </p:blipFill>
        <p:spPr>
          <a:xfrm>
            <a:off x="1296808" y="1737361"/>
            <a:ext cx="3702865" cy="30469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49839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8551159-1C05-5CFF-3C34-00A96E2E3A68}"/>
              </a:ext>
            </a:extLst>
          </p:cNvPr>
          <p:cNvSpPr txBox="1"/>
          <p:nvPr/>
        </p:nvSpPr>
        <p:spPr>
          <a:xfrm>
            <a:off x="2356371" y="380880"/>
            <a:ext cx="77496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Eje: Educación de Calidad…</a:t>
            </a:r>
            <a:endParaRPr lang="es-CO" sz="36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FFDCFF0-FDC9-7A43-5759-2430E9ED12B3}"/>
              </a:ext>
            </a:extLst>
          </p:cNvPr>
          <p:cNvSpPr txBox="1"/>
          <p:nvPr/>
        </p:nvSpPr>
        <p:spPr>
          <a:xfrm rot="16200000">
            <a:off x="-2543295" y="3492182"/>
            <a:ext cx="6175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Educación de calidad para reducir la desigualdad</a:t>
            </a:r>
            <a:endParaRPr lang="es-CO" b="1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7C5A0C8-CACB-D253-B7DB-AE4D91EC84C4}"/>
              </a:ext>
            </a:extLst>
          </p:cNvPr>
          <p:cNvSpPr txBox="1"/>
          <p:nvPr/>
        </p:nvSpPr>
        <p:spPr>
          <a:xfrm>
            <a:off x="1200816" y="1325288"/>
            <a:ext cx="62980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s-MX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Primera infancia feliz y protegida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0DF35D5-E01E-9A0D-58BD-ACEC7CCBAADB}"/>
              </a:ext>
            </a:extLst>
          </p:cNvPr>
          <p:cNvSpPr txBox="1"/>
          <p:nvPr/>
        </p:nvSpPr>
        <p:spPr>
          <a:xfrm>
            <a:off x="1200816" y="166891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s-MX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Resignificación de la jornada escolar: más que tiempo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4F837CD-09AB-60FD-52E3-B2AEA8B60AD5}"/>
              </a:ext>
            </a:extLst>
          </p:cNvPr>
          <p:cNvSpPr txBox="1"/>
          <p:nvPr/>
        </p:nvSpPr>
        <p:spPr>
          <a:xfrm>
            <a:off x="1200818" y="203824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Dignificación formación y desarrollo de la profesión docente para una educación de calidad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80F6D13-A2F9-F42C-5E2C-591E06DB5BA5}"/>
              </a:ext>
            </a:extLst>
          </p:cNvPr>
          <p:cNvSpPr txBox="1"/>
          <p:nvPr/>
        </p:nvSpPr>
        <p:spPr>
          <a:xfrm>
            <a:off x="1200818" y="270413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Movilización social por la educación en los territorios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253C1AA-E6A3-9FA9-77F1-659DB7871E73}"/>
              </a:ext>
            </a:extLst>
          </p:cNvPr>
          <p:cNvSpPr txBox="1"/>
          <p:nvPr/>
        </p:nvSpPr>
        <p:spPr>
          <a:xfrm>
            <a:off x="1200818" y="309303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Currículos para la justicia social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7161EF4-5D5D-7F27-FDD1-6947D7AA4FBA}"/>
              </a:ext>
            </a:extLst>
          </p:cNvPr>
          <p:cNvSpPr txBox="1"/>
          <p:nvPr/>
        </p:nvSpPr>
        <p:spPr>
          <a:xfrm>
            <a:off x="1200818" y="348461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Gestión territorial educativa y comunitaria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DAD45C7-AAA1-1B3B-FEC3-624801161966}"/>
              </a:ext>
            </a:extLst>
          </p:cNvPr>
          <p:cNvSpPr txBox="1"/>
          <p:nvPr/>
        </p:nvSpPr>
        <p:spPr>
          <a:xfrm>
            <a:off x="1200817" y="3876199"/>
            <a:ext cx="68101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Educación Media para la construcción de proyectos de vida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5893CDD-9CFE-E074-D585-CD083CC286EE}"/>
              </a:ext>
            </a:extLst>
          </p:cNvPr>
          <p:cNvSpPr txBox="1"/>
          <p:nvPr/>
        </p:nvSpPr>
        <p:spPr>
          <a:xfrm>
            <a:off x="1200816" y="4284661"/>
            <a:ext cx="8387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Hacia la erradicación de los analfabetismos y el cierre de inequidades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A2A43EE-8770-D180-E13D-7F3966A12D9C}"/>
              </a:ext>
            </a:extLst>
          </p:cNvPr>
          <p:cNvSpPr txBox="1"/>
          <p:nvPr/>
        </p:nvSpPr>
        <p:spPr>
          <a:xfrm>
            <a:off x="1200816" y="4681486"/>
            <a:ext cx="68101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Programa de educación intercultural y Bilingüe 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5CAF527-945C-83AB-738B-43B0451D8AF1}"/>
              </a:ext>
            </a:extLst>
          </p:cNvPr>
          <p:cNvSpPr txBox="1"/>
          <p:nvPr/>
        </p:nvSpPr>
        <p:spPr>
          <a:xfrm>
            <a:off x="1200816" y="5090472"/>
            <a:ext cx="107958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Por un programa de alimentación escolar (PAE) más equitativo que contribuya al bienestar y la seguridad alimentaria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887FCFC-4175-F3E7-AF15-8867E2E09093}"/>
              </a:ext>
            </a:extLst>
          </p:cNvPr>
          <p:cNvSpPr txBox="1"/>
          <p:nvPr/>
        </p:nvSpPr>
        <p:spPr>
          <a:xfrm>
            <a:off x="1209980" y="5666196"/>
            <a:ext cx="107958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k. </a:t>
            </a:r>
            <a:r>
              <a:rPr lang="es-CL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Educación superior como un derecho</a:t>
            </a:r>
            <a:endParaRPr lang="es-CO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B40E43B0-9D69-234C-0CC6-234E43C15152}"/>
              </a:ext>
            </a:extLst>
          </p:cNvPr>
          <p:cNvSpPr/>
          <p:nvPr/>
        </p:nvSpPr>
        <p:spPr>
          <a:xfrm>
            <a:off x="868017" y="1509954"/>
            <a:ext cx="332801" cy="5015024"/>
          </a:xfrm>
          <a:prstGeom prst="rightArrow">
            <a:avLst/>
          </a:prstGeom>
          <a:noFill/>
        </p:spPr>
        <p:txBody>
          <a:bodyPr wrap="square">
            <a:spAutoFit/>
          </a:bodyPr>
          <a:lstStyle/>
          <a:p>
            <a:endParaRPr lang="es-CO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27F9C65-D39E-6385-0DF6-C7EF60BB6EA2}"/>
              </a:ext>
            </a:extLst>
          </p:cNvPr>
          <p:cNvSpPr txBox="1"/>
          <p:nvPr/>
        </p:nvSpPr>
        <p:spPr>
          <a:xfrm rot="16200000">
            <a:off x="-173865" y="3702430"/>
            <a:ext cx="7951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</a:t>
            </a:r>
            <a:endParaRPr lang="es-CO" b="1" dirty="0">
              <a:solidFill>
                <a:srgbClr val="C00000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30BFBF4-CC12-2CE2-E357-AA07035EB112}"/>
              </a:ext>
            </a:extLst>
          </p:cNvPr>
          <p:cNvSpPr txBox="1"/>
          <p:nvPr/>
        </p:nvSpPr>
        <p:spPr>
          <a:xfrm>
            <a:off x="3491948" y="1031222"/>
            <a:ext cx="16035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Líneas</a:t>
            </a:r>
            <a:endParaRPr lang="es-CO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833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60E39EA-1E3F-3988-2491-5BDE5727C2A7}"/>
              </a:ext>
            </a:extLst>
          </p:cNvPr>
          <p:cNvSpPr txBox="1"/>
          <p:nvPr/>
        </p:nvSpPr>
        <p:spPr>
          <a:xfrm>
            <a:off x="416563" y="863725"/>
            <a:ext cx="101236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36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Línea 8. Hacia la erradicación de los…</a:t>
            </a:r>
            <a:endParaRPr lang="es-CO" sz="36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1C81FB8-C262-E765-99BE-C3AC25EAD8B2}"/>
              </a:ext>
            </a:extLst>
          </p:cNvPr>
          <p:cNvSpPr txBox="1"/>
          <p:nvPr/>
        </p:nvSpPr>
        <p:spPr>
          <a:xfrm>
            <a:off x="279590" y="1840751"/>
            <a:ext cx="64326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Hacia la erradicación de los analfabetismos y el cierre de inequidades</a:t>
            </a:r>
            <a:endParaRPr lang="es-CO" sz="1600" b="1" i="1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AB63A92-D150-5215-DE8C-FD5E7E0FFD77}"/>
              </a:ext>
            </a:extLst>
          </p:cNvPr>
          <p:cNvSpPr txBox="1"/>
          <p:nvPr/>
        </p:nvSpPr>
        <p:spPr>
          <a:xfrm>
            <a:off x="703660" y="2583874"/>
            <a:ext cx="5823036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Fortalecimiento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las Entidades Territoriales Certificadas en Educación-ETC para la </a:t>
            </a:r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ampliación de la atención educativa dirigida a la población joven, adulta y mayor</a:t>
            </a:r>
            <a:r>
              <a:rPr lang="es-MX" sz="1600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con apuestas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hacia la educación virtual, que involucre </a:t>
            </a:r>
            <a:r>
              <a:rPr lang="es-MX" sz="1600" b="1" i="1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procesos de emprendimiento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De igual manera se propende a la búsqueda activa de la población analfabeta, dando prioridad a la población rural y a la población excluida. Así mismo se fortalecerá el Plan Nacional de Lectura, Escritura y Oralidad- PNLEO con diversas modalidades para crear ambientes de aprendizaje, a través de una oferta de servicios y programas diversos, con mayor dotación de materiales bibliográficos para promoción de la lectura, la investigación y el diálogo comunitario.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79D161F8-F02C-74F3-739D-59EE43511513}"/>
              </a:ext>
            </a:extLst>
          </p:cNvPr>
          <p:cNvCxnSpPr/>
          <p:nvPr/>
        </p:nvCxnSpPr>
        <p:spPr>
          <a:xfrm>
            <a:off x="411670" y="2583874"/>
            <a:ext cx="0" cy="148549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2F41F5F0-6DCF-C55E-43B9-2A5E28AA9D63}"/>
              </a:ext>
            </a:extLst>
          </p:cNvPr>
          <p:cNvSpPr txBox="1"/>
          <p:nvPr/>
        </p:nvSpPr>
        <p:spPr>
          <a:xfrm>
            <a:off x="8020230" y="1395528"/>
            <a:ext cx="3844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L" b="1" dirty="0">
                <a:solidFill>
                  <a:srgbClr val="7671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4. Educación de Calidad </a:t>
            </a:r>
            <a:endParaRPr lang="es-CO" b="1" dirty="0">
              <a:solidFill>
                <a:srgbClr val="76717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86C15EF-5EAB-6F45-CB45-FB7C52C32FEB}"/>
              </a:ext>
            </a:extLst>
          </p:cNvPr>
          <p:cNvSpPr txBox="1"/>
          <p:nvPr/>
        </p:nvSpPr>
        <p:spPr>
          <a:xfrm>
            <a:off x="8090453" y="1897570"/>
            <a:ext cx="37039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alfabetizadas a través de estrategias educativas con enfoque diferencial para la vida.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3A3A630-16B4-7C2E-E86D-31DB8B29862F}"/>
              </a:ext>
            </a:extLst>
          </p:cNvPr>
          <p:cNvSpPr txBox="1"/>
          <p:nvPr/>
        </p:nvSpPr>
        <p:spPr>
          <a:xfrm>
            <a:off x="8348870" y="3022506"/>
            <a:ext cx="3445565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800.000</a:t>
            </a:r>
            <a:r>
              <a:rPr lang="es-MX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personas </a:t>
            </a:r>
          </a:p>
          <a:p>
            <a:endParaRPr lang="es-MX" dirty="0">
              <a:solidFill>
                <a:srgbClr val="767171"/>
              </a:solidFill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reducir el porcentaje de población campesina que no sabe leer y escribir de </a:t>
            </a:r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9.3%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(2020) en </a:t>
            </a:r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4.3%</a:t>
            </a:r>
            <a:r>
              <a:rPr lang="es-MX" dirty="0">
                <a:solidFill>
                  <a:srgbClr val="767171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(2026)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2A68F37-F0DE-C30A-0FB9-BCEDEBA2FFD9}"/>
              </a:ext>
            </a:extLst>
          </p:cNvPr>
          <p:cNvSpPr txBox="1"/>
          <p:nvPr/>
        </p:nvSpPr>
        <p:spPr>
          <a:xfrm>
            <a:off x="8348870" y="4916845"/>
            <a:ext cx="35570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7671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 16, Paz, justicia e instituciones sólidas.</a:t>
            </a:r>
            <a:endParaRPr lang="es-CO" b="1" dirty="0">
              <a:solidFill>
                <a:srgbClr val="76717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40F956C-0D80-DD74-F372-E44D348F29E8}"/>
              </a:ext>
            </a:extLst>
          </p:cNvPr>
          <p:cNvSpPr txBox="1"/>
          <p:nvPr/>
        </p:nvSpPr>
        <p:spPr>
          <a:xfrm>
            <a:off x="8804249" y="5934670"/>
            <a:ext cx="280277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C0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mil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jóvenes beneficiarios del programa jóvenes en paz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5BF6CF48-94C2-33AF-7D4E-889BF09D6E0A}"/>
              </a:ext>
            </a:extLst>
          </p:cNvPr>
          <p:cNvCxnSpPr/>
          <p:nvPr/>
        </p:nvCxnSpPr>
        <p:spPr>
          <a:xfrm flipV="1">
            <a:off x="7235687" y="1670724"/>
            <a:ext cx="0" cy="255975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A4EAD63C-8012-9BDF-61DE-319BD54AF44C}"/>
              </a:ext>
            </a:extLst>
          </p:cNvPr>
          <p:cNvCxnSpPr/>
          <p:nvPr/>
        </p:nvCxnSpPr>
        <p:spPr>
          <a:xfrm>
            <a:off x="7238116" y="4230478"/>
            <a:ext cx="0" cy="93882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8FFF5BEE-F66F-6C7F-F71A-72AB311CE399}"/>
              </a:ext>
            </a:extLst>
          </p:cNvPr>
          <p:cNvCxnSpPr>
            <a:cxnSpLocks/>
          </p:cNvCxnSpPr>
          <p:nvPr/>
        </p:nvCxnSpPr>
        <p:spPr>
          <a:xfrm>
            <a:off x="7235687" y="5169298"/>
            <a:ext cx="140473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echa: hacia abajo 15">
            <a:extLst>
              <a:ext uri="{FF2B5EF4-FFF2-40B4-BE49-F238E27FC236}">
                <a16:creationId xmlns:a16="http://schemas.microsoft.com/office/drawing/2014/main" id="{CF939C87-F5FB-936C-B9BA-B85A99BD2C33}"/>
              </a:ext>
            </a:extLst>
          </p:cNvPr>
          <p:cNvSpPr/>
          <p:nvPr/>
        </p:nvSpPr>
        <p:spPr>
          <a:xfrm>
            <a:off x="9859617" y="5646377"/>
            <a:ext cx="569844" cy="230706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Flecha: hacia abajo 16">
            <a:extLst>
              <a:ext uri="{FF2B5EF4-FFF2-40B4-BE49-F238E27FC236}">
                <a16:creationId xmlns:a16="http://schemas.microsoft.com/office/drawing/2014/main" id="{11AA851A-1122-DC82-65B4-9DB9AE98EF85}"/>
              </a:ext>
            </a:extLst>
          </p:cNvPr>
          <p:cNvSpPr/>
          <p:nvPr/>
        </p:nvSpPr>
        <p:spPr>
          <a:xfrm>
            <a:off x="9574695" y="2791800"/>
            <a:ext cx="569844" cy="230706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F871FEFF-DB9C-88C7-3FCA-AF0C5FC4215F}"/>
              </a:ext>
            </a:extLst>
          </p:cNvPr>
          <p:cNvCxnSpPr/>
          <p:nvPr/>
        </p:nvCxnSpPr>
        <p:spPr>
          <a:xfrm>
            <a:off x="9942442" y="3406759"/>
            <a:ext cx="0" cy="21534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6DE44854-201F-3D24-70F6-B7CD32C3A17D}"/>
              </a:ext>
            </a:extLst>
          </p:cNvPr>
          <p:cNvCxnSpPr/>
          <p:nvPr/>
        </p:nvCxnSpPr>
        <p:spPr>
          <a:xfrm>
            <a:off x="7235687" y="1670724"/>
            <a:ext cx="64273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9B8A315F-08D7-4FB7-7F4F-F8ACE9484BD2}"/>
              </a:ext>
            </a:extLst>
          </p:cNvPr>
          <p:cNvCxnSpPr/>
          <p:nvPr/>
        </p:nvCxnSpPr>
        <p:spPr>
          <a:xfrm>
            <a:off x="401510" y="4068954"/>
            <a:ext cx="424070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608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17588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47923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2225584" y="2284619"/>
            <a:ext cx="360045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15.225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se han beneficiado del  proyecto (en diferentes ciclos Educativos); </a:t>
            </a:r>
            <a:r>
              <a:rPr lang="es-419" sz="2000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3.529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en reincorporación. </a:t>
            </a:r>
          </a:p>
          <a:p>
            <a:endParaRPr lang="es-419" dirty="0">
              <a:solidFill>
                <a:srgbClr val="FFC000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4.904</a:t>
            </a:r>
            <a:r>
              <a:rPr lang="es-419" dirty="0">
                <a:solidFill>
                  <a:srgbClr val="FFC00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se han graduado como bachilleres;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sz="2000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1.174</a:t>
            </a:r>
            <a:r>
              <a:rPr lang="es-419" b="1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en reincorporación.</a:t>
            </a:r>
            <a:endParaRPr lang="es-419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2D0C008-424A-3377-5B94-F5A66FA0664C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641DAB9-CE2D-4E91-83B8-F8C84D151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8133" y="2659641"/>
            <a:ext cx="643491" cy="64349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BE14E71-E189-431C-88D6-085885D693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12818" y="2428196"/>
            <a:ext cx="746105" cy="74416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02ECBB0-71C7-4457-B3E2-CB326227EA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64126" y="4256524"/>
            <a:ext cx="643491" cy="59017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EC85C614-6D7E-4602-991E-D585F5BA65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16778" y="4125750"/>
            <a:ext cx="666202" cy="64349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8ABA13F-A266-481E-A004-CF440C28D279}"/>
              </a:ext>
            </a:extLst>
          </p:cNvPr>
          <p:cNvSpPr txBox="1"/>
          <p:nvPr/>
        </p:nvSpPr>
        <p:spPr>
          <a:xfrm>
            <a:off x="7520142" y="2546228"/>
            <a:ext cx="29475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14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Secretarías de educación vinculadas.</a:t>
            </a:r>
          </a:p>
          <a:p>
            <a:endParaRPr lang="es-419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419" sz="3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61</a:t>
            </a:r>
            <a:r>
              <a:rPr lang="es-419" b="1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Establecimientos educativos vinculados al proyecto.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AA1E71-F9AE-4747-92E2-C02E4C1A78EB}"/>
              </a:ext>
            </a:extLst>
          </p:cNvPr>
          <p:cNvSpPr/>
          <p:nvPr/>
        </p:nvSpPr>
        <p:spPr>
          <a:xfrm>
            <a:off x="5852160" y="2055223"/>
            <a:ext cx="45719" cy="37272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17329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0CD10DF-7CA5-4B99-B768-708C9260C12A}"/>
</file>

<file path=customXml/itemProps2.xml><?xml version="1.0" encoding="utf-8"?>
<ds:datastoreItem xmlns:ds="http://schemas.openxmlformats.org/officeDocument/2006/customXml" ds:itemID="{C10CE289-C852-49A3-B362-3A394D47F128}">
  <ds:schemaRefs>
    <ds:schemaRef ds:uri="http://schemas.microsoft.com/office/2006/documentManagement/types"/>
    <ds:schemaRef ds:uri="5ae07c8e-5967-4b38-8aae-d7f170bf469f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41916a25-4c7e-497d-a665-91bfc60a036a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3825</TotalTime>
  <Words>2556</Words>
  <Application>Microsoft Office PowerPoint</Application>
  <PresentationFormat>Panorámica</PresentationFormat>
  <Paragraphs>354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3" baseType="lpstr">
      <vt:lpstr>Arial</vt:lpstr>
      <vt:lpstr>Calibri</vt:lpstr>
      <vt:lpstr>Franklin Gothic Book</vt:lpstr>
      <vt:lpstr>Helvetica</vt:lpstr>
      <vt:lpstr>Roboto Light</vt:lpstr>
      <vt:lpstr>Roboto Medium</vt:lpstr>
      <vt:lpstr>Symbol</vt:lpstr>
      <vt:lpstr>Times New Roman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Nuestra implementación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Necesitamos de tu apoyo para hacerlo realidad.</vt:lpstr>
      <vt:lpstr>Presentación de PowerPoint</vt:lpstr>
      <vt:lpstr>Presentación de PowerPoint</vt:lpstr>
      <vt:lpstr>Vigencia 9  Agosto a diciembre de 2023</vt:lpstr>
      <vt:lpstr>CALENDARIO ACADÉMICO</vt:lpstr>
      <vt:lpstr>FOCALIZACIÓN</vt:lpstr>
      <vt:lpstr>FOCALIZACIÓN Y FORMALIZACIÓN DE MATRÍCULA</vt:lpstr>
      <vt:lpstr>Estrategias pedagógicas</vt:lpstr>
      <vt:lpstr>REUNIONES DE SEGUIMIENTO</vt:lpstr>
      <vt:lpstr>FORMACIÓN DOCENTE</vt:lpstr>
      <vt:lpstr>SEMANA DE LAS CIENCIAS</vt:lpstr>
      <vt:lpstr>CENTROS DE INTERÉS</vt:lpstr>
      <vt:lpstr>SERVICIO SOCIAL</vt:lpstr>
      <vt:lpstr>CERTIFICACIONES Y GRADOS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Jenny Amanda Burgos Damian</cp:lastModifiedBy>
  <cp:revision>43</cp:revision>
  <dcterms:created xsi:type="dcterms:W3CDTF">2023-05-08T00:34:42Z</dcterms:created>
  <dcterms:modified xsi:type="dcterms:W3CDTF">2023-08-16T23:42:30Z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