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6" r:id="rId5"/>
    <p:sldId id="269" r:id="rId6"/>
    <p:sldId id="312" r:id="rId7"/>
    <p:sldId id="355" r:id="rId8"/>
    <p:sldId id="346" r:id="rId9"/>
    <p:sldId id="347" r:id="rId10"/>
    <p:sldId id="366" r:id="rId11"/>
    <p:sldId id="358" r:id="rId12"/>
    <p:sldId id="349" r:id="rId13"/>
    <p:sldId id="351" r:id="rId14"/>
    <p:sldId id="354" r:id="rId15"/>
    <p:sldId id="352" r:id="rId16"/>
    <p:sldId id="359" r:id="rId17"/>
    <p:sldId id="261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2C3882-7EA1-4FBB-B6DA-4DF7D746A7FA}" v="1" dt="2024-04-10T21:38:22.2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0" d="100"/>
          <a:sy n="60" d="100"/>
        </p:scale>
        <p:origin x="8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o Rodriguez" userId="111b23d3-e44b-4bdb-b7c3-7bc0b247393c" providerId="ADAL" clId="{7B2C3882-7EA1-4FBB-B6DA-4DF7D746A7FA}"/>
    <pc:docChg chg="addSld delSld modSld">
      <pc:chgData name="Rolando Rodriguez" userId="111b23d3-e44b-4bdb-b7c3-7bc0b247393c" providerId="ADAL" clId="{7B2C3882-7EA1-4FBB-B6DA-4DF7D746A7FA}" dt="2024-04-10T22:15:33.361" v="206" actId="6549"/>
      <pc:docMkLst>
        <pc:docMk/>
      </pc:docMkLst>
      <pc:sldChg chg="modSp mod">
        <pc:chgData name="Rolando Rodriguez" userId="111b23d3-e44b-4bdb-b7c3-7bc0b247393c" providerId="ADAL" clId="{7B2C3882-7EA1-4FBB-B6DA-4DF7D746A7FA}" dt="2024-04-10T21:18:13.417" v="189" actId="5793"/>
        <pc:sldMkLst>
          <pc:docMk/>
          <pc:sldMk cId="1620484080" sldId="347"/>
        </pc:sldMkLst>
        <pc:spChg chg="mod">
          <ac:chgData name="Rolando Rodriguez" userId="111b23d3-e44b-4bdb-b7c3-7bc0b247393c" providerId="ADAL" clId="{7B2C3882-7EA1-4FBB-B6DA-4DF7D746A7FA}" dt="2024-04-10T21:10:58.944" v="0" actId="14100"/>
          <ac:spMkLst>
            <pc:docMk/>
            <pc:sldMk cId="1620484080" sldId="347"/>
            <ac:spMk id="2" creationId="{E9F4CB7A-96B9-5FA1-F6C3-2B9B68604DC8}"/>
          </ac:spMkLst>
        </pc:spChg>
        <pc:spChg chg="mod">
          <ac:chgData name="Rolando Rodriguez" userId="111b23d3-e44b-4bdb-b7c3-7bc0b247393c" providerId="ADAL" clId="{7B2C3882-7EA1-4FBB-B6DA-4DF7D746A7FA}" dt="2024-04-10T21:12:49.783" v="12" actId="20577"/>
          <ac:spMkLst>
            <pc:docMk/>
            <pc:sldMk cId="1620484080" sldId="347"/>
            <ac:spMk id="8" creationId="{5CF4925C-F421-D618-6A02-EA85287AB968}"/>
          </ac:spMkLst>
        </pc:spChg>
        <pc:spChg chg="mod">
          <ac:chgData name="Rolando Rodriguez" userId="111b23d3-e44b-4bdb-b7c3-7bc0b247393c" providerId="ADAL" clId="{7B2C3882-7EA1-4FBB-B6DA-4DF7D746A7FA}" dt="2024-04-10T21:17:20.036" v="122" actId="20577"/>
          <ac:spMkLst>
            <pc:docMk/>
            <pc:sldMk cId="1620484080" sldId="347"/>
            <ac:spMk id="14" creationId="{2D93ED45-889F-2112-2941-82E4BC690BE9}"/>
          </ac:spMkLst>
        </pc:spChg>
        <pc:spChg chg="mod">
          <ac:chgData name="Rolando Rodriguez" userId="111b23d3-e44b-4bdb-b7c3-7bc0b247393c" providerId="ADAL" clId="{7B2C3882-7EA1-4FBB-B6DA-4DF7D746A7FA}" dt="2024-04-10T21:18:13.417" v="189" actId="5793"/>
          <ac:spMkLst>
            <pc:docMk/>
            <pc:sldMk cId="1620484080" sldId="347"/>
            <ac:spMk id="19" creationId="{24DEF48C-36BE-16D0-5C0E-06B91FA865B5}"/>
          </ac:spMkLst>
        </pc:spChg>
      </pc:sldChg>
      <pc:sldChg chg="modSp mod">
        <pc:chgData name="Rolando Rodriguez" userId="111b23d3-e44b-4bdb-b7c3-7bc0b247393c" providerId="ADAL" clId="{7B2C3882-7EA1-4FBB-B6DA-4DF7D746A7FA}" dt="2024-04-10T22:03:49.049" v="196" actId="20577"/>
        <pc:sldMkLst>
          <pc:docMk/>
          <pc:sldMk cId="2047110805" sldId="349"/>
        </pc:sldMkLst>
        <pc:spChg chg="mod">
          <ac:chgData name="Rolando Rodriguez" userId="111b23d3-e44b-4bdb-b7c3-7bc0b247393c" providerId="ADAL" clId="{7B2C3882-7EA1-4FBB-B6DA-4DF7D746A7FA}" dt="2024-04-10T22:03:49.049" v="196" actId="20577"/>
          <ac:spMkLst>
            <pc:docMk/>
            <pc:sldMk cId="2047110805" sldId="349"/>
            <ac:spMk id="3" creationId="{08790FB4-7D8D-9A5E-D9DD-947DFF6A795D}"/>
          </ac:spMkLst>
        </pc:spChg>
      </pc:sldChg>
      <pc:sldChg chg="modSp mod">
        <pc:chgData name="Rolando Rodriguez" userId="111b23d3-e44b-4bdb-b7c3-7bc0b247393c" providerId="ADAL" clId="{7B2C3882-7EA1-4FBB-B6DA-4DF7D746A7FA}" dt="2024-04-10T22:15:33.361" v="206" actId="6549"/>
        <pc:sldMkLst>
          <pc:docMk/>
          <pc:sldMk cId="3743765767" sldId="352"/>
        </pc:sldMkLst>
        <pc:spChg chg="mod">
          <ac:chgData name="Rolando Rodriguez" userId="111b23d3-e44b-4bdb-b7c3-7bc0b247393c" providerId="ADAL" clId="{7B2C3882-7EA1-4FBB-B6DA-4DF7D746A7FA}" dt="2024-04-10T22:13:03.467" v="198" actId="20577"/>
          <ac:spMkLst>
            <pc:docMk/>
            <pc:sldMk cId="3743765767" sldId="352"/>
            <ac:spMk id="2" creationId="{44F5BD5B-C909-228A-A8F9-9BF1D572B60F}"/>
          </ac:spMkLst>
        </pc:spChg>
        <pc:spChg chg="mod">
          <ac:chgData name="Rolando Rodriguez" userId="111b23d3-e44b-4bdb-b7c3-7bc0b247393c" providerId="ADAL" clId="{7B2C3882-7EA1-4FBB-B6DA-4DF7D746A7FA}" dt="2024-04-10T22:15:27.544" v="205" actId="6549"/>
          <ac:spMkLst>
            <pc:docMk/>
            <pc:sldMk cId="3743765767" sldId="352"/>
            <ac:spMk id="8" creationId="{3E01D542-EDDC-B66C-EDCD-070BA8256807}"/>
          </ac:spMkLst>
        </pc:spChg>
        <pc:spChg chg="mod">
          <ac:chgData name="Rolando Rodriguez" userId="111b23d3-e44b-4bdb-b7c3-7bc0b247393c" providerId="ADAL" clId="{7B2C3882-7EA1-4FBB-B6DA-4DF7D746A7FA}" dt="2024-04-10T22:15:33.361" v="206" actId="6549"/>
          <ac:spMkLst>
            <pc:docMk/>
            <pc:sldMk cId="3743765767" sldId="352"/>
            <ac:spMk id="13" creationId="{F21ED6F9-8FCE-8680-714E-B9E88CB7BB4E}"/>
          </ac:spMkLst>
        </pc:spChg>
      </pc:sldChg>
      <pc:sldChg chg="modSp mod">
        <pc:chgData name="Rolando Rodriguez" userId="111b23d3-e44b-4bdb-b7c3-7bc0b247393c" providerId="ADAL" clId="{7B2C3882-7EA1-4FBB-B6DA-4DF7D746A7FA}" dt="2024-04-10T22:14:01.524" v="204" actId="6549"/>
        <pc:sldMkLst>
          <pc:docMk/>
          <pc:sldMk cId="174757054" sldId="355"/>
        </pc:sldMkLst>
        <pc:spChg chg="mod">
          <ac:chgData name="Rolando Rodriguez" userId="111b23d3-e44b-4bdb-b7c3-7bc0b247393c" providerId="ADAL" clId="{7B2C3882-7EA1-4FBB-B6DA-4DF7D746A7FA}" dt="2024-04-10T22:14:01.524" v="204" actId="6549"/>
          <ac:spMkLst>
            <pc:docMk/>
            <pc:sldMk cId="174757054" sldId="355"/>
            <ac:spMk id="3" creationId="{04DC5CCE-AE9A-B477-4A3E-016450B4C6E2}"/>
          </ac:spMkLst>
        </pc:spChg>
      </pc:sldChg>
      <pc:sldChg chg="del">
        <pc:chgData name="Rolando Rodriguez" userId="111b23d3-e44b-4bdb-b7c3-7bc0b247393c" providerId="ADAL" clId="{7B2C3882-7EA1-4FBB-B6DA-4DF7D746A7FA}" dt="2024-04-10T21:38:29.423" v="191" actId="47"/>
        <pc:sldMkLst>
          <pc:docMk/>
          <pc:sldMk cId="1836800467" sldId="356"/>
        </pc:sldMkLst>
      </pc:sldChg>
      <pc:sldChg chg="modSp add mod">
        <pc:chgData name="Rolando Rodriguez" userId="111b23d3-e44b-4bdb-b7c3-7bc0b247393c" providerId="ADAL" clId="{7B2C3882-7EA1-4FBB-B6DA-4DF7D746A7FA}" dt="2024-04-10T22:13:52.679" v="201" actId="6549"/>
        <pc:sldMkLst>
          <pc:docMk/>
          <pc:sldMk cId="2563982137" sldId="366"/>
        </pc:sldMkLst>
        <pc:spChg chg="mod">
          <ac:chgData name="Rolando Rodriguez" userId="111b23d3-e44b-4bdb-b7c3-7bc0b247393c" providerId="ADAL" clId="{7B2C3882-7EA1-4FBB-B6DA-4DF7D746A7FA}" dt="2024-04-10T22:13:52.679" v="201" actId="6549"/>
          <ac:spMkLst>
            <pc:docMk/>
            <pc:sldMk cId="2563982137" sldId="366"/>
            <ac:spMk id="4" creationId="{2DEF51CB-0118-F915-36B0-306C1A44821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10/04/2024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5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40B63-034D-CFFC-71E1-A7A081D72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7B1C0A75-1B5A-03FD-8406-226CCE4F6F13}"/>
              </a:ext>
            </a:extLst>
          </p:cNvPr>
          <p:cNvSpPr txBox="1">
            <a:spLocks/>
          </p:cNvSpPr>
          <p:nvPr/>
        </p:nvSpPr>
        <p:spPr>
          <a:xfrm>
            <a:off x="3839929" y="910855"/>
            <a:ext cx="4329286" cy="4726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000" b="1" dirty="0">
                <a:solidFill>
                  <a:srgbClr val="B43737"/>
                </a:solidFill>
              </a:rPr>
              <a:t>Avances en articulación PEI</a:t>
            </a:r>
            <a:endParaRPr lang="es-CO" sz="2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C35AF1-ED37-E234-CE4F-B624C2263B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24077"/>
              </p:ext>
            </p:extLst>
          </p:nvPr>
        </p:nvGraphicFramePr>
        <p:xfrm>
          <a:off x="2573079" y="2509284"/>
          <a:ext cx="6894771" cy="2568335"/>
        </p:xfrm>
        <a:graphic>
          <a:graphicData uri="http://schemas.openxmlformats.org/drawingml/2006/table">
            <a:tbl>
              <a:tblPr firstRow="1" bandRow="1"/>
              <a:tblGrid>
                <a:gridCol w="2116474">
                  <a:extLst>
                    <a:ext uri="{9D8B030D-6E8A-4147-A177-3AD203B41FA5}">
                      <a16:colId xmlns:a16="http://schemas.microsoft.com/office/drawing/2014/main" val="2155949132"/>
                    </a:ext>
                  </a:extLst>
                </a:gridCol>
                <a:gridCol w="4778297">
                  <a:extLst>
                    <a:ext uri="{9D8B030D-6E8A-4147-A177-3AD203B41FA5}">
                      <a16:colId xmlns:a16="http://schemas.microsoft.com/office/drawing/2014/main" val="2682475350"/>
                    </a:ext>
                  </a:extLst>
                </a:gridCol>
              </a:tblGrid>
              <a:tr h="66670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INSTITUCIÓN EDUCATIVA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RESULTADO DEL PROCESO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909422"/>
                  </a:ext>
                </a:extLst>
              </a:tr>
              <a:tr h="190162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Ricaurte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7C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Revisión del documento e inclusión del modelo Etnoeducativo para comunidades negras del pacífico colombiano, falta completar algunos aspectos en el componente pedagógico y administrativo desde el aula regular. Trabajo articulado con el consejo académico de la IE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3262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4003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67A43-9FA3-8ACC-D182-3E2B019B41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10DE58-977A-0F21-88B4-E304A5ACF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5861" y="826951"/>
            <a:ext cx="5614622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Cronograma articulación PEI</a:t>
            </a:r>
            <a:endParaRPr lang="es-CO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46F9A5B-CC7F-42C4-F0C7-625289131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367106"/>
              </p:ext>
            </p:extLst>
          </p:nvPr>
        </p:nvGraphicFramePr>
        <p:xfrm>
          <a:off x="2159000" y="2190307"/>
          <a:ext cx="7846240" cy="3218144"/>
        </p:xfrm>
        <a:graphic>
          <a:graphicData uri="http://schemas.openxmlformats.org/drawingml/2006/table">
            <a:tbl>
              <a:tblPr firstRow="1" bandRow="1"/>
              <a:tblGrid>
                <a:gridCol w="2986632">
                  <a:extLst>
                    <a:ext uri="{9D8B030D-6E8A-4147-A177-3AD203B41FA5}">
                      <a16:colId xmlns:a16="http://schemas.microsoft.com/office/drawing/2014/main" val="1468753081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928801473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226191059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47681520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3374446739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107998608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250526439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718893557"/>
                    </a:ext>
                  </a:extLst>
                </a:gridCol>
                <a:gridCol w="607451">
                  <a:extLst>
                    <a:ext uri="{9D8B030D-6E8A-4147-A177-3AD203B41FA5}">
                      <a16:colId xmlns:a16="http://schemas.microsoft.com/office/drawing/2014/main" val="1009859881"/>
                    </a:ext>
                  </a:extLst>
                </a:gridCol>
              </a:tblGrid>
              <a:tr h="14667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ACTIVIDAD A REALIZAR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MARZO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065810"/>
                  </a:ext>
                </a:extLst>
              </a:tr>
              <a:tr h="21783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1F0C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223938"/>
                  </a:ext>
                </a:extLst>
              </a:tr>
              <a:tr h="2178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SEGUIMIENTO AL PLAN DE ACCIÓN IE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988473"/>
                  </a:ext>
                </a:extLst>
              </a:tr>
              <a:tr h="297708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ESPACIOS DE SOCIALIZACIÓN A RECTORIAS ENTRANTES Y CONSEJOS DIRECTIVOS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3476732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REUNIONES DE SOCIALIZACIÓN DEL DOCUMENTO FINAL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9556071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MESAS DE TRABAJO IE- JORNADAS ACOMPAÑAMIENTO 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322270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ENVÍO DOCUMENTOS DE ARTICULACIÓN AL PEI RECTORES - NRC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2284555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DEFINICIÓN DE PLAN DE ACCIÓN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913505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SOCIALIZACIÓN A LA SED DE DOCUMENTOS ANEXOS AL PEI DE LAS IE FOCALIZADAS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B3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6211177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DEFINICION DE ACTO ADMINISTRATIVO PARA LAS INSTITUCIONES EDUCATIVAS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853845"/>
                  </a:ext>
                </a:extLst>
              </a:tr>
              <a:tr h="3340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SEGUIMIENTO EMISIÓN ACTOS ADMINISTRATIVOS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674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0407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703890" y="2740447"/>
            <a:ext cx="4329285" cy="34368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Deserción escolar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Incidentes de seguridad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Gestión para matrícula SIMAT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1502896" y="2018036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6746682" y="2298738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023314" y="2846161"/>
            <a:ext cx="5081566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Casos especiales para matricula (documentación, estado SIMAT)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Movilidad de SAE y estudiantes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D5F6AB4C-C6EC-0553-913A-33E6051B7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57674" y="4708349"/>
            <a:ext cx="968937" cy="968937"/>
          </a:xfrm>
          <a:prstGeom prst="rect">
            <a:avLst/>
          </a:prstGeom>
        </p:spPr>
      </p:pic>
      <p:pic>
        <p:nvPicPr>
          <p:cNvPr id="5" name="Gráfico 4" descr="Preguntas contorno">
            <a:extLst>
              <a:ext uri="{FF2B5EF4-FFF2-40B4-BE49-F238E27FC236}">
                <a16:creationId xmlns:a16="http://schemas.microsoft.com/office/drawing/2014/main" id="{3B0F899E-9577-F54C-E2C3-D20E0775B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2640" y="4895254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Resultados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Proceso inclusión MEF o Metodología Institucional en PEI de las IE</a:t>
            </a:r>
          </a:p>
          <a:p>
            <a:pPr marL="457200" indent="-457200" algn="just"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11 de marzo de 2024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62952" y="690561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2491812" y="3647163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38%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4782977" y="3748515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25%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6846333" y="3676415"/>
            <a:ext cx="1801870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Aprobación 76% 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5C2F1C9-C2F8-A0B4-ABCB-AEEA4418BE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806146"/>
              </p:ext>
            </p:extLst>
          </p:nvPr>
        </p:nvGraphicFramePr>
        <p:xfrm>
          <a:off x="835023" y="2076698"/>
          <a:ext cx="9458578" cy="1239737"/>
        </p:xfrm>
        <a:graphic>
          <a:graphicData uri="http://schemas.openxmlformats.org/drawingml/2006/table">
            <a:tbl>
              <a:tblPr/>
              <a:tblGrid>
                <a:gridCol w="1396352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879223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683693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1286492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722704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764484">
                  <a:extLst>
                    <a:ext uri="{9D8B030D-6E8A-4147-A177-3AD203B41FA5}">
                      <a16:colId xmlns:a16="http://schemas.microsoft.com/office/drawing/2014/main" val="1680909542"/>
                    </a:ext>
                  </a:extLst>
                </a:gridCol>
                <a:gridCol w="745945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904240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1055516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1019929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889786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Matrícula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Pendientes de matrícula después de deserción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ETCR/NAR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Nariño</a:t>
                      </a:r>
                      <a:endParaRPr lang="es-CO" sz="16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endParaRPr lang="es-CO" sz="1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    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13         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</a:tbl>
          </a:graphicData>
        </a:graphic>
      </p:graphicFrame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9599" y="3484294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8775720" y="5141067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 3 . Instituciones Educativas</a:t>
            </a:r>
          </a:p>
        </p:txBody>
      </p:sp>
    </p:spTree>
    <p:extLst>
      <p:ext uri="{BB962C8B-B14F-4D97-AF65-F5344CB8AC3E}">
        <p14:creationId xmlns:p14="http://schemas.microsoft.com/office/powerpoint/2010/main" val="1747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8E196-0154-1136-F835-B43F96C76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785" y="384148"/>
            <a:ext cx="7876935" cy="1811547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3100" b="1" dirty="0">
                <a:solidFill>
                  <a:srgbClr val="B43737"/>
                </a:solidFill>
              </a:rPr>
              <a:t>Desagregación resultados por IE</a:t>
            </a:r>
            <a:br>
              <a:rPr lang="es-ES" sz="6000" b="1" dirty="0">
                <a:solidFill>
                  <a:srgbClr val="B43737"/>
                </a:solidFill>
              </a:rPr>
            </a:br>
            <a:endParaRPr lang="es-CO" dirty="0"/>
          </a:p>
        </p:txBody>
      </p:sp>
      <p:pic>
        <p:nvPicPr>
          <p:cNvPr id="13" name="Gráfico 12" descr="Perfil de hombre con relleno sólido">
            <a:extLst>
              <a:ext uri="{FF2B5EF4-FFF2-40B4-BE49-F238E27FC236}">
                <a16:creationId xmlns:a16="http://schemas.microsoft.com/office/drawing/2014/main" id="{A85E7A79-A643-0C15-1E7D-C2C14D417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711" y="5100910"/>
            <a:ext cx="664234" cy="664234"/>
          </a:xfrm>
          <a:prstGeom prst="rect">
            <a:avLst/>
          </a:prstGeom>
        </p:spPr>
      </p:pic>
      <p:pic>
        <p:nvPicPr>
          <p:cNvPr id="15" name="Gráfico 14" descr="Perfil de mujer con relleno sólido">
            <a:extLst>
              <a:ext uri="{FF2B5EF4-FFF2-40B4-BE49-F238E27FC236}">
                <a16:creationId xmlns:a16="http://schemas.microsoft.com/office/drawing/2014/main" id="{6F028304-EE29-36CD-A221-C40D39C2CF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73964" y="5154893"/>
            <a:ext cx="664234" cy="664234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D6A0BB68-F0E0-38ED-B0B6-061CAFE2DC5B}"/>
              </a:ext>
            </a:extLst>
          </p:cNvPr>
          <p:cNvSpPr/>
          <p:nvPr/>
        </p:nvSpPr>
        <p:spPr>
          <a:xfrm>
            <a:off x="1488501" y="5378573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67%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5228CAC-CCC0-94E2-3B83-B58BBAAD2D8C}"/>
              </a:ext>
            </a:extLst>
          </p:cNvPr>
          <p:cNvSpPr/>
          <p:nvPr/>
        </p:nvSpPr>
        <p:spPr>
          <a:xfrm>
            <a:off x="3287532" y="5378572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33%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4354CF21-1219-668A-61CE-A015B7A0F5BD}"/>
              </a:ext>
            </a:extLst>
          </p:cNvPr>
          <p:cNvSpPr/>
          <p:nvPr/>
        </p:nvSpPr>
        <p:spPr>
          <a:xfrm>
            <a:off x="5005336" y="5199478"/>
            <a:ext cx="1475827" cy="424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PER 0%</a:t>
            </a: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D2278C5A-3F3B-0EE1-E124-F9ABFAC1C883}"/>
              </a:ext>
            </a:extLst>
          </p:cNvPr>
          <p:cNvSpPr/>
          <p:nvPr/>
        </p:nvSpPr>
        <p:spPr>
          <a:xfrm>
            <a:off x="7145397" y="5172218"/>
            <a:ext cx="1783129" cy="4514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Comunidad 100%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3B792015-98B0-DD90-5C38-C0AA2121B1AD}"/>
              </a:ext>
            </a:extLst>
          </p:cNvPr>
          <p:cNvSpPr/>
          <p:nvPr/>
        </p:nvSpPr>
        <p:spPr>
          <a:xfrm>
            <a:off x="9436160" y="5172218"/>
            <a:ext cx="1783129" cy="6469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Graduados 96%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BF6D6D5-7497-1BDA-39EC-F3FC67058C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533693"/>
              </p:ext>
            </p:extLst>
          </p:nvPr>
        </p:nvGraphicFramePr>
        <p:xfrm>
          <a:off x="1117600" y="2427288"/>
          <a:ext cx="995680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6" imgW="9956800" imgH="2000250" progId="Excel.Sheet.12">
                  <p:embed/>
                </p:oleObj>
              </mc:Choice>
              <mc:Fallback>
                <p:oleObj name="Worksheet" r:id="rId6" imgW="9956800" imgH="2000250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BF6D6D5-7497-1BDA-39EC-F3FC67058C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17600" y="2427288"/>
                        <a:ext cx="9956800" cy="200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054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191387"/>
            <a:ext cx="7174737" cy="462248"/>
          </a:xfrm>
        </p:spPr>
        <p:txBody>
          <a:bodyPr>
            <a:noAutofit/>
          </a:bodyPr>
          <a:lstStyle/>
          <a:p>
            <a:pPr algn="ctr"/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r>
              <a:rPr lang="es-CO" sz="2800" b="1" dirty="0">
                <a:solidFill>
                  <a:srgbClr val="B43737"/>
                </a:solidFill>
              </a:rPr>
              <a:t>Permanencia, intermitencia y deserción</a:t>
            </a:r>
            <a:endParaRPr lang="es-CO" sz="660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0" y="1414801"/>
            <a:ext cx="1196431" cy="488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9.9%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4"/>
            <a:chOff x="1280533" y="3497425"/>
            <a:chExt cx="6264859" cy="2106014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05139"/>
              <a:ext cx="4022442" cy="1798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</a:p>
            <a:p>
              <a:pPr algn="just"/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566210"/>
            <a:ext cx="2397098" cy="1990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Limitaciones económicas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Necesidades laborales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Responsabilidades familiares o comunitarias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Baja motivación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salud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movilidad rural por presencia de actores armados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Implementación de </a:t>
            </a:r>
            <a:r>
              <a:rPr lang="es-CO" sz="1100" b="1" dirty="0">
                <a:solidFill>
                  <a:schemeClr val="tx1"/>
                </a:solidFill>
              </a:rPr>
              <a:t>horarios de clase flexibles </a:t>
            </a:r>
            <a:r>
              <a:rPr lang="es-CO" sz="1100" dirty="0">
                <a:solidFill>
                  <a:schemeClr val="tx1"/>
                </a:solidFill>
              </a:rPr>
              <a:t>con las responsabilidades laborales y familiares.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Apoyo con cartillas del modelo</a:t>
            </a:r>
            <a:r>
              <a:rPr lang="es-CO" sz="1100" b="1" dirty="0">
                <a:solidFill>
                  <a:schemeClr val="tx1"/>
                </a:solidFill>
              </a:rPr>
              <a:t> </a:t>
            </a:r>
            <a:r>
              <a:rPr lang="es-CO" sz="1100" dirty="0">
                <a:solidFill>
                  <a:schemeClr val="tx1"/>
                </a:solidFill>
              </a:rPr>
              <a:t>a los estudiantes (kits escolares).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Seguimiento sistemático a la inasistencia, deserción escolar acompañamiento. 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 visitas familiares y acompañamiento tutorial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Proyectos pedagógicos productivos para estudiantes de ciclo V y VI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pic>
        <p:nvPicPr>
          <p:cNvPr id="9" name="Gráfico 8" descr="Preguntas contorno">
            <a:extLst>
              <a:ext uri="{FF2B5EF4-FFF2-40B4-BE49-F238E27FC236}">
                <a16:creationId xmlns:a16="http://schemas.microsoft.com/office/drawing/2014/main" id="{DFF72E5D-2BC5-A60C-E4CB-9F5A585A0A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06764" y="5125109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840286" y="285673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CARACTERIZACIÓN NECESIDADES EDUCATIVAS EN ALFABETIZACIÓN DE JOVENES Y ADULTOS QUE NO LEEN NI ESCRIBEN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2725647-5B03-ECDC-3EEB-240EE83E8C7B}"/>
              </a:ext>
            </a:extLst>
          </p:cNvPr>
          <p:cNvSpPr txBox="1"/>
          <p:nvPr/>
        </p:nvSpPr>
        <p:spPr>
          <a:xfrm>
            <a:off x="315083" y="2761206"/>
            <a:ext cx="26869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</a:rPr>
              <a:t>5% </a:t>
            </a:r>
            <a:r>
              <a:rPr lang="es-MX" sz="1400" dirty="0"/>
              <a:t>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dirty="0"/>
              <a:t>1 PcD visual</a:t>
            </a:r>
          </a:p>
          <a:p>
            <a:pPr algn="ctr"/>
            <a:r>
              <a:rPr lang="es-MX" sz="1400" dirty="0"/>
              <a:t>3 PcD múltiple </a:t>
            </a:r>
          </a:p>
          <a:p>
            <a:pPr algn="ctr"/>
            <a:r>
              <a:rPr lang="es-MX" sz="1400" dirty="0"/>
              <a:t>1 PcD física</a:t>
            </a:r>
          </a:p>
          <a:p>
            <a:pPr algn="ctr"/>
            <a:r>
              <a:rPr lang="es-MX" sz="1400" dirty="0"/>
              <a:t>2 PcD auditiva</a:t>
            </a:r>
          </a:p>
          <a:p>
            <a:pPr algn="ctr"/>
            <a:endParaRPr lang="es-MX" sz="1400" dirty="0"/>
          </a:p>
        </p:txBody>
      </p:sp>
      <p:pic>
        <p:nvPicPr>
          <p:cNvPr id="3" name="Gráfico 2" descr="Perfil de hombre con relleno sólido">
            <a:extLst>
              <a:ext uri="{FF2B5EF4-FFF2-40B4-BE49-F238E27FC236}">
                <a16:creationId xmlns:a16="http://schemas.microsoft.com/office/drawing/2014/main" id="{6916022B-51F0-6BF3-A345-24D1076E8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6" name="Gráfico 5" descr="Perfil de mujer con relleno sólido">
            <a:extLst>
              <a:ext uri="{FF2B5EF4-FFF2-40B4-BE49-F238E27FC236}">
                <a16:creationId xmlns:a16="http://schemas.microsoft.com/office/drawing/2014/main" id="{398EA7EF-EAF1-4CB6-64F2-2006BB605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851A81D-92C1-0C09-46B1-9F686095E494}"/>
              </a:ext>
            </a:extLst>
          </p:cNvPr>
          <p:cNvSpPr/>
          <p:nvPr/>
        </p:nvSpPr>
        <p:spPr>
          <a:xfrm>
            <a:off x="11228970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44%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(57)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D93701B-A3B5-DD32-3448-FB061F85D684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56%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(72)</a:t>
            </a:r>
          </a:p>
        </p:txBody>
      </p:sp>
      <p:pic>
        <p:nvPicPr>
          <p:cNvPr id="17" name="Imagen 1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0260261-3B65-CA17-3FC8-1CD7939AD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3" y="1424335"/>
            <a:ext cx="1628355" cy="1206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9210548-6F6B-4AE4-35B8-AF39B98CA0B1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3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60C1E2BE-AE17-D03A-2E47-797B17FDE254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15%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71%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14%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E63B4DC-F26B-16E6-DA05-349624EA149A}"/>
              </a:ext>
            </a:extLst>
          </p:cNvPr>
          <p:cNvSpPr txBox="1"/>
          <p:nvPr/>
        </p:nvSpPr>
        <p:spPr>
          <a:xfrm>
            <a:off x="8814473" y="2976649"/>
            <a:ext cx="31403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desescolaridad: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02F9279-CF92-C106-9C0D-455B9AA7057A}"/>
              </a:ext>
            </a:extLst>
          </p:cNvPr>
          <p:cNvGraphicFramePr>
            <a:graphicFrameLocks noGrp="1"/>
          </p:cNvGraphicFramePr>
          <p:nvPr/>
        </p:nvGraphicFramePr>
        <p:xfrm>
          <a:off x="3186049" y="1357387"/>
          <a:ext cx="5007550" cy="274701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NARIÑO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Tumaco, Ricaurte y  Cumbal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TUMACO (48):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VARIANTE KM54,</a:t>
                      </a: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Nupa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Paraíso.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RICAURTE (2):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Resguardo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Cuaiquer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Viejo y Cabildo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Palbí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Gualtal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CUMBAL (79):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Resguardo del gran Cumbal (</a:t>
                      </a:r>
                      <a:r>
                        <a:rPr lang="es-CO" sz="11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), Chucán,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La Unión NAR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Tallambí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Dorado,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Tallambí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Resguardo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Mayasquer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FEDC9963-A41E-6C5F-1624-3DF2075D5A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" y="4457003"/>
            <a:ext cx="3718578" cy="230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82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4. ACCIONES DE SOSTENIBILIDAD CON ETC - IE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2AB73AF-28C5-1AA4-0D49-111929A1123B}"/>
              </a:ext>
            </a:extLst>
          </p:cNvPr>
          <p:cNvSpPr/>
          <p:nvPr/>
        </p:nvSpPr>
        <p:spPr>
          <a:xfrm>
            <a:off x="1297172" y="1360967"/>
            <a:ext cx="9197163" cy="44444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La primera semana de marzo se llevó a cabo un taller de formación con funcionarios de la entidad territorial certificada en temas de Andragogía, normatividad de educación de jóvenes y adultos y MEF Etnoeducativo para comunidades negras.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Durante la implementación del proyecto las tres IE han recibido formación en temas relacionados de Andragogía, normatividad de educación de jóvenes y adultos y MEF Etnoeducativo para comunidades negras.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A las 3 IE durante la implementación se le ha realizado entrega de material como cartillas de todos los ciclos de formación al igual que los manuales de implementación guía docente, generalidades del modelo y el componente pedagógico. 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Se realizó una entrega en especie para el fortalecimiento de los proyectos pedagógicos productivos a estudiantes de ciclo V y VI de los territorios de </a:t>
            </a:r>
            <a:r>
              <a:rPr lang="es-CO" dirty="0" err="1">
                <a:solidFill>
                  <a:schemeClr val="tx1"/>
                </a:solidFill>
              </a:rPr>
              <a:t>Tallambi</a:t>
            </a:r>
            <a:r>
              <a:rPr lang="es-CO" dirty="0">
                <a:solidFill>
                  <a:schemeClr val="tx1"/>
                </a:solidFill>
              </a:rPr>
              <a:t> y Cumbe, los materiales fueron: un congelador con capacidad de  114 litros y unos materiales para granja palas, azadones, carreta y  fumigadora.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3" name="Gráfico 2" descr="Cabeza con engranajes contorno">
            <a:extLst>
              <a:ext uri="{FF2B5EF4-FFF2-40B4-BE49-F238E27FC236}">
                <a16:creationId xmlns:a16="http://schemas.microsoft.com/office/drawing/2014/main" id="{F6301139-673C-217E-05AB-34B5D9858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68130" y="992504"/>
            <a:ext cx="736925" cy="736925"/>
          </a:xfrm>
          <a:prstGeom prst="rect">
            <a:avLst/>
          </a:prstGeom>
        </p:spPr>
      </p:pic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54D52C0D-4201-760D-F2B2-02808E9DB3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68130" y="5381027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9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D7027-1FC1-ED11-C8F9-ABF0BD22D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47AFE1-F0EC-3814-D4C6-C208AA1E9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8171" y="1635568"/>
            <a:ext cx="4329286" cy="472677"/>
          </a:xfrm>
        </p:spPr>
        <p:txBody>
          <a:bodyPr>
            <a:noAutofit/>
          </a:bodyPr>
          <a:lstStyle/>
          <a:p>
            <a:pPr algn="ctr"/>
            <a:r>
              <a:rPr lang="es-CO" sz="2000" b="1" dirty="0">
                <a:solidFill>
                  <a:srgbClr val="B43737"/>
                </a:solidFill>
              </a:rPr>
              <a:t>Avances en articulación PEI</a:t>
            </a:r>
            <a:endParaRPr lang="es-CO" sz="2000" dirty="0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8790FB4-7D8D-9A5E-D9DD-947DFF6A795D}"/>
              </a:ext>
            </a:extLst>
          </p:cNvPr>
          <p:cNvSpPr txBox="1">
            <a:spLocks/>
          </p:cNvSpPr>
          <p:nvPr/>
        </p:nvSpPr>
        <p:spPr>
          <a:xfrm>
            <a:off x="2353416" y="720105"/>
            <a:ext cx="7686137" cy="6795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MX" sz="600" b="1" dirty="0">
                <a:solidFill>
                  <a:srgbClr val="B43737"/>
                </a:solidFill>
              </a:rPr>
            </a:br>
            <a:br>
              <a:rPr lang="es-CO" sz="1600" b="1" dirty="0">
                <a:solidFill>
                  <a:srgbClr val="B43737"/>
                </a:solidFill>
              </a:rPr>
            </a:br>
            <a:r>
              <a:rPr lang="es-MX" sz="2000" b="1" dirty="0">
                <a:solidFill>
                  <a:srgbClr val="B43737"/>
                </a:solidFill>
              </a:rPr>
              <a:t>PROCESO INCLUSIÓN MEF o METODOLOGÍA INSTITUCIONAL EN PEI DE LAS IE</a:t>
            </a:r>
          </a:p>
          <a:p>
            <a:endParaRPr lang="es-CO" sz="7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853C193-95C5-9FC1-36C1-4BD4A2326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387454"/>
              </p:ext>
            </p:extLst>
          </p:nvPr>
        </p:nvGraphicFramePr>
        <p:xfrm>
          <a:off x="2445488" y="2668772"/>
          <a:ext cx="7028712" cy="2053247"/>
        </p:xfrm>
        <a:graphic>
          <a:graphicData uri="http://schemas.openxmlformats.org/drawingml/2006/table">
            <a:tbl>
              <a:tblPr firstRow="1" bandRow="1"/>
              <a:tblGrid>
                <a:gridCol w="2246017">
                  <a:extLst>
                    <a:ext uri="{9D8B030D-6E8A-4147-A177-3AD203B41FA5}">
                      <a16:colId xmlns:a16="http://schemas.microsoft.com/office/drawing/2014/main" val="2474343777"/>
                    </a:ext>
                  </a:extLst>
                </a:gridCol>
                <a:gridCol w="2246017">
                  <a:extLst>
                    <a:ext uri="{9D8B030D-6E8A-4147-A177-3AD203B41FA5}">
                      <a16:colId xmlns:a16="http://schemas.microsoft.com/office/drawing/2014/main" val="3597688778"/>
                    </a:ext>
                  </a:extLst>
                </a:gridCol>
                <a:gridCol w="2536678">
                  <a:extLst>
                    <a:ext uri="{9D8B030D-6E8A-4147-A177-3AD203B41FA5}">
                      <a16:colId xmlns:a16="http://schemas.microsoft.com/office/drawing/2014/main" val="553665932"/>
                    </a:ext>
                  </a:extLst>
                </a:gridCol>
              </a:tblGrid>
              <a:tr h="3437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Institución Educativa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Resultado del proceso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776350"/>
                  </a:ext>
                </a:extLst>
              </a:tr>
              <a:tr h="90451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I.E Inmaculada de Tallambi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Resolución N° 4971 DEL 11 de Dic. 2023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Cuenta con la inclusión del modelo Etnoeducativo para comunidades negras del pacifico colombiano en sus PEI y PEC respectivamente.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358632"/>
                  </a:ext>
                </a:extLst>
              </a:tr>
              <a:tr h="80501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I.E Técnica Agropecuaria Indígena Cumbe 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Resolución </a:t>
                      </a:r>
                      <a:r>
                        <a:rPr lang="es-MX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N°</a:t>
                      </a:r>
                      <a:r>
                        <a:rPr lang="es-MX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 4973 DEL 11 de Dic. 2023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2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924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71108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56991C-C75B-4104-AFEA-C8D6646E07F6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c0458d6c-65f1-46c7-943f-9803ee6960c2"/>
    <ds:schemaRef ds:uri="http://schemas.microsoft.com/office/2006/documentManagement/types"/>
    <ds:schemaRef ds:uri="http://schemas.openxmlformats.org/package/2006/metadata/core-properties"/>
    <ds:schemaRef ds:uri="309b9092-b14d-47b6-a987-345b65a2fae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10976</TotalTime>
  <Words>1079</Words>
  <Application>Microsoft Office PowerPoint</Application>
  <PresentationFormat>Widescreen</PresentationFormat>
  <Paragraphs>272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Aptos Narrow</vt:lpstr>
      <vt:lpstr>Arial</vt:lpstr>
      <vt:lpstr>Calibri</vt:lpstr>
      <vt:lpstr>Calibri Light</vt:lpstr>
      <vt:lpstr>Helvetica</vt:lpstr>
      <vt:lpstr>Roboto Light</vt:lpstr>
      <vt:lpstr>Roboto Medium</vt:lpstr>
      <vt:lpstr>Wingdings</vt:lpstr>
      <vt:lpstr>Tema de Office</vt:lpstr>
      <vt:lpstr>Worksheet</vt:lpstr>
      <vt:lpstr>PowerPoint Presentation</vt:lpstr>
      <vt:lpstr>Convenio de Cooperación CO1.PCCNTR.5253650  NRC – MEN 2023. Socio Implementador FUCEPAZ</vt:lpstr>
      <vt:lpstr>AGENDA</vt:lpstr>
      <vt:lpstr>PowerPoint Presentation</vt:lpstr>
      <vt:lpstr>       Desagregación resultados por IE </vt:lpstr>
      <vt:lpstr>       Permanencia, intermitencia y deserción</vt:lpstr>
      <vt:lpstr>PowerPoint Presentation</vt:lpstr>
      <vt:lpstr>       4. ACCIONES DE SOSTENIBILIDAD CON ETC - IE</vt:lpstr>
      <vt:lpstr>Avances en articulación PEI</vt:lpstr>
      <vt:lpstr>PowerPoint Presentation</vt:lpstr>
      <vt:lpstr>      Cronograma articulación PEI</vt:lpstr>
      <vt:lpstr>       RETOS Y DIFICULTADES EN LA IMPLEMENTACIÓN</vt:lpstr>
      <vt:lpstr>       ESPACIO DE  PREGUNTAS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Rolando Rodriguez</cp:lastModifiedBy>
  <cp:revision>115</cp:revision>
  <dcterms:created xsi:type="dcterms:W3CDTF">2023-05-08T00:34:42Z</dcterms:created>
  <dcterms:modified xsi:type="dcterms:W3CDTF">2024-04-10T22:15:36Z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</Properties>
</file>