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6" r:id="rId5"/>
    <p:sldId id="269" r:id="rId6"/>
    <p:sldId id="296" r:id="rId7"/>
    <p:sldId id="284" r:id="rId8"/>
    <p:sldId id="281" r:id="rId9"/>
    <p:sldId id="282" r:id="rId10"/>
    <p:sldId id="283" r:id="rId11"/>
    <p:sldId id="290" r:id="rId12"/>
    <p:sldId id="275" r:id="rId13"/>
    <p:sldId id="274" r:id="rId14"/>
    <p:sldId id="292" r:id="rId15"/>
    <p:sldId id="270" r:id="rId16"/>
    <p:sldId id="272" r:id="rId17"/>
    <p:sldId id="278" r:id="rId18"/>
    <p:sldId id="293" r:id="rId19"/>
    <p:sldId id="294" r:id="rId20"/>
    <p:sldId id="295" r:id="rId21"/>
    <p:sldId id="261" r:id="rId2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0"/>
  </p:normalViewPr>
  <p:slideViewPr>
    <p:cSldViewPr snapToGrid="0">
      <p:cViewPr varScale="1">
        <p:scale>
          <a:sx n="67" d="100"/>
          <a:sy n="67" d="100"/>
        </p:scale>
        <p:origin x="6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16/08/2023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2F91AB3-635A-5668-42BA-C365E91D3E53}"/>
              </a:ext>
            </a:extLst>
          </p:cNvPr>
          <p:cNvSpPr txBox="1">
            <a:spLocks/>
          </p:cNvSpPr>
          <p:nvPr/>
        </p:nvSpPr>
        <p:spPr>
          <a:xfrm>
            <a:off x="951213" y="483431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Metas 2023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8C23C3D-1F15-0F1B-E48B-2B9428E767CD}"/>
              </a:ext>
            </a:extLst>
          </p:cNvPr>
          <p:cNvSpPr txBox="1">
            <a:spLocks/>
          </p:cNvSpPr>
          <p:nvPr/>
        </p:nvSpPr>
        <p:spPr>
          <a:xfrm>
            <a:off x="716322" y="1756795"/>
            <a:ext cx="3914401" cy="334440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lnSpc>
                <a:spcPct val="120000"/>
              </a:lnSpc>
              <a:buAutoNum type="arabicPeriod"/>
            </a:pPr>
            <a:r>
              <a:rPr lang="es-ES" sz="3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Prestar el servicio educativo a </a:t>
            </a:r>
            <a:r>
              <a:rPr lang="es-ES" sz="3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2.267 personas </a:t>
            </a:r>
            <a:r>
              <a:rPr lang="es-ES" sz="30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jóvenes, adultas y mayores excombatientes y de comunidades aledañas</a:t>
            </a:r>
            <a:r>
              <a:rPr lang="es-ES" sz="3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 través de los CLEI I al VI, continuidad de trayectoria educativa, de 15 entidades territoriales certificadas en educación: </a:t>
            </a:r>
          </a:p>
          <a:p>
            <a:pPr algn="l">
              <a:lnSpc>
                <a:spcPct val="120000"/>
              </a:lnSpc>
            </a:pPr>
            <a:endParaRPr lang="es-ES" sz="30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l">
              <a:lnSpc>
                <a:spcPct val="120000"/>
              </a:lnSpc>
            </a:pPr>
            <a:endParaRPr lang="es-ES" sz="30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285A029-F7EA-416D-BE5D-5007FAC22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99233" y="1756795"/>
            <a:ext cx="2793533" cy="38087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043321-9405-4D5E-956F-325FB9C0212E}"/>
              </a:ext>
            </a:extLst>
          </p:cNvPr>
          <p:cNvSpPr txBox="1"/>
          <p:nvPr/>
        </p:nvSpPr>
        <p:spPr>
          <a:xfrm>
            <a:off x="7930652" y="1548079"/>
            <a:ext cx="3431797" cy="5052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Cesar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La Guajira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Norte De Santander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Tolima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Antioquia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Meta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Guaviare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Caquetá 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Putumayo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 Cauca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Quibdó,  </a:t>
            </a:r>
            <a:r>
              <a:rPr lang="es-ES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SED</a:t>
            </a: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Chocó</a:t>
            </a:r>
          </a:p>
          <a:p>
            <a:pPr marL="514350" indent="-51435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Tumaco, SED Nariño.</a:t>
            </a:r>
          </a:p>
          <a:p>
            <a:pPr marL="514350" indent="-5143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SEM Soacha, Cundinamarca (nueva)</a:t>
            </a:r>
          </a:p>
          <a:p>
            <a:pPr algn="l">
              <a:lnSpc>
                <a:spcPct val="120000"/>
              </a:lnSpc>
            </a:pPr>
            <a:endParaRPr lang="es-ES" sz="18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043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2F91AB3-635A-5668-42BA-C365E91D3E53}"/>
              </a:ext>
            </a:extLst>
          </p:cNvPr>
          <p:cNvSpPr txBox="1">
            <a:spLocks/>
          </p:cNvSpPr>
          <p:nvPr/>
        </p:nvSpPr>
        <p:spPr>
          <a:xfrm>
            <a:off x="951213" y="483431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Metas 2023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8C23C3D-1F15-0F1B-E48B-2B9428E767CD}"/>
              </a:ext>
            </a:extLst>
          </p:cNvPr>
          <p:cNvSpPr txBox="1">
            <a:spLocks/>
          </p:cNvSpPr>
          <p:nvPr/>
        </p:nvSpPr>
        <p:spPr>
          <a:xfrm>
            <a:off x="1254035" y="1759372"/>
            <a:ext cx="7498080" cy="39799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2. Implementación de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MEF </a:t>
            </a:r>
            <a:r>
              <a:rPr lang="es-ES" sz="1500" b="1" dirty="0" err="1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Etnoeducativo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para Comunidades Negras del Pacífico Colombiano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y la metodología institucional 3011 estructurada por los EE en el marco de su PEI. Entrega de kits escolares (cartillas, guías o material pedagógico).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3.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24 Iniciativas comunes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- modalidad Aprendizaje Basados en Proyectos o Proyectos Pedagógicos Productivos-PPP. Fortalecimiento del trabajo en equipo y procesos de reconciliación en las comunidades focalizadas. 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4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Equipo base para la ejecución del proyecto: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 coordinadores de educación para las tres zonas (Nororiente, Occidente y Centro URR), 3 Gerentes de Educación, 16 Líderes de Equipo de Educación, 3 Oficiales Técnicos, 2 Asistentes Técnicos de Educación, 1 Oficial Técnico de </a:t>
            </a:r>
            <a:r>
              <a:rPr lang="es-ES" sz="1500" dirty="0" err="1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Grants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7 asesores pedagógicos, 141 tutores (43 Nororiente, 53 Centro URR, 45 Occidente).</a:t>
            </a:r>
          </a:p>
          <a:p>
            <a:pPr algn="l">
              <a:lnSpc>
                <a:spcPct val="120000"/>
              </a:lnSpc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5. </a:t>
            </a:r>
            <a:r>
              <a:rPr lang="es-ES" sz="15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30 kits pedagógicos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fortalecimiento de los ETCR y NAR focalizadas.</a:t>
            </a:r>
            <a:endParaRPr lang="es-CO" sz="15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C869610-900C-4CA9-8742-A5F05B0BF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5400" y="2504889"/>
            <a:ext cx="2022565" cy="201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43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B593B5B-26CD-51B1-6B30-2ABBB108708D}"/>
              </a:ext>
            </a:extLst>
          </p:cNvPr>
          <p:cNvSpPr txBox="1"/>
          <p:nvPr/>
        </p:nvSpPr>
        <p:spPr>
          <a:xfrm>
            <a:off x="870734" y="973306"/>
            <a:ext cx="108486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ES" sz="28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Fortalecimiento las Instituciones Educativas articuladas para la sostenibilidad del proyecto en los territorios</a:t>
            </a:r>
            <a:endParaRPr lang="es-CO" sz="28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F40B6D3-8892-D6E9-9D13-70DC7A54ED2E}"/>
              </a:ext>
            </a:extLst>
          </p:cNvPr>
          <p:cNvSpPr txBox="1"/>
          <p:nvPr/>
        </p:nvSpPr>
        <p:spPr>
          <a:xfrm>
            <a:off x="815083" y="2335747"/>
            <a:ext cx="1056183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Formación docente para educación de jóvenes y adultos: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5 docentes de 20 instituciones educativas.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Cualificación de la malla curricular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enfoque étnico, genero, discapacidad y construcción de paz. 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Fortalecimiento del plan de estudios,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cualificación del material con enfoque ambiental y de paz ya trabajado en los departamentos de Meta- Guaviare- Caquetá y Putumayo.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Caracterización a 1.000 hogares,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 través de FUCEPAZ. Identificación de necesidades educativas en alfabetización para la población adulta en los territorios de los municipios donde se implementa el proyecto.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Vinculación de </a:t>
            </a: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un asesor pedagógico 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fortalecimiento capacidades nuevas atención Cesar- Comunidad Yukpa.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Vinculación de </a:t>
            </a:r>
            <a:r>
              <a:rPr lang="es-ES" sz="15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5 consultores Arando la educación</a:t>
            </a:r>
            <a:r>
              <a:rPr lang="es-ES" sz="15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dedicado a la cualificación de la malla curricular y fortalecimiento de capacidades en las Instituciones educativas. </a:t>
            </a:r>
            <a:endParaRPr lang="es-CO" sz="15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380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079B4C0C-6D2E-4F88-B5CB-3A298E87E306}"/>
              </a:ext>
            </a:extLst>
          </p:cNvPr>
          <p:cNvSpPr/>
          <p:nvPr/>
        </p:nvSpPr>
        <p:spPr>
          <a:xfrm>
            <a:off x="-156754" y="2192436"/>
            <a:ext cx="5756365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68A299F-F61D-4E80-8B28-1424EDDE3592}"/>
              </a:ext>
            </a:extLst>
          </p:cNvPr>
          <p:cNvSpPr/>
          <p:nvPr/>
        </p:nvSpPr>
        <p:spPr>
          <a:xfrm>
            <a:off x="5860868" y="2223445"/>
            <a:ext cx="5355771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0904966-35DE-F079-615F-2CE9EBC052A6}"/>
              </a:ext>
            </a:extLst>
          </p:cNvPr>
          <p:cNvSpPr txBox="1"/>
          <p:nvPr/>
        </p:nvSpPr>
        <p:spPr>
          <a:xfrm>
            <a:off x="1233998" y="1208439"/>
            <a:ext cx="10196002" cy="547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s-ES" sz="28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Cronograma para el desarrollo del proyecto</a:t>
            </a:r>
            <a:endParaRPr lang="es-CO" sz="2800" b="1" dirty="0">
              <a:solidFill>
                <a:srgbClr val="B43737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E32AA8D-ADE6-926D-00AA-A3060A745171}"/>
              </a:ext>
            </a:extLst>
          </p:cNvPr>
          <p:cNvSpPr txBox="1"/>
          <p:nvPr/>
        </p:nvSpPr>
        <p:spPr>
          <a:xfrm>
            <a:off x="6144331" y="2572152"/>
            <a:ext cx="478884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AutoNum type="arabicPeriod" startAt="2"/>
            </a:pPr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Alistamiento</a:t>
            </a:r>
          </a:p>
          <a:p>
            <a:pPr lvl="0"/>
            <a:endParaRPr lang="es-C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Selección, contratación y capacitación de los profesionales requeridos para el desarrollo del convenio, equipo de líderes, Personal Servicio de educativo de apoyo-SAE (tutores).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Focalización y caracterización de la población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Alistamiento de contenidos, materiales y metodologías.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Organización Operativa del equipo de trabajo.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CBC095-2AE5-4BD1-9E3D-821F6FB3DB9E}"/>
              </a:ext>
            </a:extLst>
          </p:cNvPr>
          <p:cNvSpPr txBox="1"/>
          <p:nvPr/>
        </p:nvSpPr>
        <p:spPr>
          <a:xfrm>
            <a:off x="1018902" y="2572152"/>
            <a:ext cx="380564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Planeación operativa</a:t>
            </a:r>
          </a:p>
          <a:p>
            <a:pPr marL="342900" lvl="0" indent="-342900">
              <a:buFont typeface="+mj-lt"/>
              <a:buAutoNum type="arabicPeriod"/>
            </a:pPr>
            <a:endParaRPr lang="es-CO" sz="1600" b="1" dirty="0">
              <a:solidFill>
                <a:schemeClr val="accent1">
                  <a:lumMod val="7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Elaboración de documento de plan de acción y cronograma de actividades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 con Entidades Territoriales Certificadas e Instituciones Educativas de la continuidad del proyecto Arando la educación en los territorios.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523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Right 4">
            <a:extLst>
              <a:ext uri="{FF2B5EF4-FFF2-40B4-BE49-F238E27FC236}">
                <a16:creationId xmlns:a16="http://schemas.microsoft.com/office/drawing/2014/main" id="{F1FDE8FF-D7A4-4CC0-A34B-37033596BAEA}"/>
              </a:ext>
            </a:extLst>
          </p:cNvPr>
          <p:cNvSpPr/>
          <p:nvPr/>
        </p:nvSpPr>
        <p:spPr>
          <a:xfrm>
            <a:off x="-1391469" y="1365122"/>
            <a:ext cx="5756365" cy="945677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E04187D-30D9-EAAB-3ECE-17DBF24AF4C3}"/>
              </a:ext>
            </a:extLst>
          </p:cNvPr>
          <p:cNvSpPr txBox="1"/>
          <p:nvPr/>
        </p:nvSpPr>
        <p:spPr>
          <a:xfrm>
            <a:off x="1486713" y="1703026"/>
            <a:ext cx="9599298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s-ES" sz="16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3. Implementación</a:t>
            </a:r>
          </a:p>
          <a:p>
            <a:pPr lvl="0" algn="just"/>
            <a:endParaRPr lang="es-ES" sz="1600" dirty="0">
              <a:solidFill>
                <a:schemeClr val="accent1">
                  <a:lumMod val="75000"/>
                </a:schemeClr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  <a:p>
            <a:pPr lvl="0" algn="just"/>
            <a:endParaRPr lang="es-CO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Proceso de inducción, definición de agenda de trabajo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NRC articulado con el MEN, ETC e IE y aliados.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 de los avances del proyecto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a las ETC y a las instituciones que se identifiquen como aliados en cada una de las zonas de implementación. Se propondrá un cronograma con las ETC y las IE de acuerdo a las concertaciones adelantadas en territorio.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Reuniones de seguimiento bimensuales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 Secretarías, Instituciones Educativas y tutores.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Revisión de las adaptaciones realizadas por el equipo consultor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que estará desarrollando la transversalización del enfoque étnico, discapacidad, construcción de paz, género y la revisión del enfoque ambiental.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Entregar los listados de atención de las personas en proceso de reincorporación al MEN </a:t>
            </a: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forma mensual para los procesos de la ARN en lo relacionado a la renta Básica. Las fechas serán acordadas en el marco del comité técnico.  Todos los 10 de cada mes, cuando sea sábado o domingo o festivo se enviarán el viernes anterior.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2C7942-28FA-4811-A3A4-243BB780EF9C}"/>
              </a:ext>
            </a:extLst>
          </p:cNvPr>
          <p:cNvSpPr/>
          <p:nvPr/>
        </p:nvSpPr>
        <p:spPr>
          <a:xfrm>
            <a:off x="4547776" y="1365122"/>
            <a:ext cx="4195630" cy="94567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0073A8-4C15-4C40-9AF5-DA6F9C3781D9}"/>
              </a:ext>
            </a:extLst>
          </p:cNvPr>
          <p:cNvSpPr txBox="1"/>
          <p:nvPr/>
        </p:nvSpPr>
        <p:spPr>
          <a:xfrm>
            <a:off x="4932457" y="1545572"/>
            <a:ext cx="38109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Desarrollo del Censo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s-ES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Plan de Formación Docente. 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718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Necesitamos de tu apoyo para hacerlo realidad.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63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141B66-9F33-4D6C-BB81-D59145DE8661}"/>
              </a:ext>
            </a:extLst>
          </p:cNvPr>
          <p:cNvSpPr/>
          <p:nvPr/>
        </p:nvSpPr>
        <p:spPr>
          <a:xfrm>
            <a:off x="582956" y="4672906"/>
            <a:ext cx="2340048" cy="1085271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6512F04-F4A2-A523-9412-87DA52CAF3C0}"/>
              </a:ext>
            </a:extLst>
          </p:cNvPr>
          <p:cNvSpPr txBox="1"/>
          <p:nvPr/>
        </p:nvSpPr>
        <p:spPr>
          <a:xfrm>
            <a:off x="3411973" y="1028343"/>
            <a:ext cx="762538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Definir y acompañar los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procedimientos para el proceso de gestión de la cobertura educativa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cada establecimiento educativo.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Garantizar la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calidad y veracidad de la información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en el SIMAT.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Acompañar desde el área de cobertura, con apoyo de la oficina de inspección y vigilancia, a los establecimientos educativos, en los procesos técnicos para la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vinculación de los MEF al PEI.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Emitir la resolución de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autorización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para la atención de CLEI en los Establecimientos.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Reportar la información de </a:t>
            </a: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la matrícula en el sistema de información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correspondiente y hacer los  seguimientos y auditorías al proceso, verificando que los documentos de matrícula de los estudiantes reposen en el establecimiento educativo y se lleve un proceso de gestión documental organizado, el cual será el soporte frente a los procesos de auditoría de las entidades de control y el Ministerio de Educación Nacional.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Acordar los espacios de </a:t>
            </a:r>
            <a:r>
              <a:rPr lang="es-ES_tradnl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reunión</a:t>
            </a:r>
            <a:r>
              <a:rPr lang="es-ES_tradnl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con el NRC.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Implementación propia de los establecimientos educativos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 su modalidad de atención para jóvenes en extra edad y adultos “CLEI”.</a:t>
            </a:r>
            <a:endParaRPr lang="es-MX" dirty="0">
              <a:latin typeface="Times New Roman" panose="020206030504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A4F9E6B-9F27-407A-8B28-BAF303FD7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8041" y="1458674"/>
            <a:ext cx="1309879" cy="13098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777112-33D4-4470-986E-AAEF71B1D2BB}"/>
              </a:ext>
            </a:extLst>
          </p:cNvPr>
          <p:cNvSpPr txBox="1"/>
          <p:nvPr/>
        </p:nvSpPr>
        <p:spPr>
          <a:xfrm>
            <a:off x="686180" y="2953021"/>
            <a:ext cx="2133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Secretarías de Educación </a:t>
            </a:r>
          </a:p>
          <a:p>
            <a:endParaRPr lang="es-CO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2A3112-CDC8-40DA-8349-734B284C7CE6}"/>
              </a:ext>
            </a:extLst>
          </p:cNvPr>
          <p:cNvSpPr txBox="1"/>
          <p:nvPr/>
        </p:nvSpPr>
        <p:spPr>
          <a:xfrm>
            <a:off x="629575" y="4800042"/>
            <a:ext cx="22468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Habilitar la oferta educativa de tu SED O SEM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BF2AC9B-E4F2-4E20-A05C-2F1CC6954C9C}"/>
              </a:ext>
            </a:extLst>
          </p:cNvPr>
          <p:cNvSpPr/>
          <p:nvPr/>
        </p:nvSpPr>
        <p:spPr>
          <a:xfrm rot="5400000">
            <a:off x="1376783" y="3855128"/>
            <a:ext cx="752394" cy="78071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56491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6512F04-F4A2-A523-9412-87DA52CAF3C0}"/>
              </a:ext>
            </a:extLst>
          </p:cNvPr>
          <p:cNvSpPr txBox="1"/>
          <p:nvPr/>
        </p:nvSpPr>
        <p:spPr>
          <a:xfrm>
            <a:off x="3518264" y="1151453"/>
            <a:ext cx="7471953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Habilitar la oferta educativa en la modalidad propia de educación para jóvenes y adultos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Garantizar la calidad y veracidad de la información en el SIMAT.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Hacer seguimiento y control permanente al registro de información en SIMAT, registrar debidamente los estudiantes aprobados y los estudiantes no aprobados.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Certificar a los jóvenes y adultos del ciclo I al VI. La información del seguimiento de cada uno de los estudiantes debe ser organizada en el archivo del establecimiento educativo para contar con soporte de boletines académicos y del seguimiento en general.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Mantener contacto con docentes que implementan el proceso para verificar los aspectos de atención y acuerdos en relación con tiempos, jornada de trabajo y disposición de la infraestructura.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Apoyar la articulación de la implementación directa con el Proyecto Educativo Institucional (PEI), la estructura curricular y el Sistema de evaluación institucional estudiantil (SIEE) del establecimiento educativo, con el fin de lograr una articulación permanente y la calidad del proceso educativo.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s-MX" sz="1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5FA720A-02FD-4CF1-897C-5A521B7C4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5058" y="1346194"/>
            <a:ext cx="1643451" cy="15874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162F87-A371-4EBF-B4F3-19905E97D0B3}"/>
              </a:ext>
            </a:extLst>
          </p:cNvPr>
          <p:cNvSpPr txBox="1"/>
          <p:nvPr/>
        </p:nvSpPr>
        <p:spPr>
          <a:xfrm>
            <a:off x="850041" y="3105834"/>
            <a:ext cx="22293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800" dirty="0">
                <a:solidFill>
                  <a:schemeClr val="accent1">
                    <a:lumMod val="75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Establecimientos Educativos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A9ED1F-B96F-47F8-A2D1-90B3ED3111DB}"/>
              </a:ext>
            </a:extLst>
          </p:cNvPr>
          <p:cNvSpPr/>
          <p:nvPr/>
        </p:nvSpPr>
        <p:spPr>
          <a:xfrm>
            <a:off x="739387" y="4621275"/>
            <a:ext cx="2340048" cy="1085271"/>
          </a:xfrm>
          <a:prstGeom prst="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1711B-728B-44DD-ADE9-6A97DD6A69F5}"/>
              </a:ext>
            </a:extLst>
          </p:cNvPr>
          <p:cNvSpPr txBox="1"/>
          <p:nvPr/>
        </p:nvSpPr>
        <p:spPr>
          <a:xfrm>
            <a:off x="763814" y="4854386"/>
            <a:ext cx="22468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Realizar registro en el SIMAT</a:t>
            </a:r>
            <a:endParaRPr lang="es-CO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CE73470-C402-4F8D-B5D9-C1A7975EAE83}"/>
              </a:ext>
            </a:extLst>
          </p:cNvPr>
          <p:cNvSpPr/>
          <p:nvPr/>
        </p:nvSpPr>
        <p:spPr>
          <a:xfrm rot="5400000">
            <a:off x="1533214" y="3803497"/>
            <a:ext cx="752394" cy="78071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3955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918714"/>
            <a:ext cx="11868150" cy="9958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Agenda</a:t>
            </a:r>
          </a:p>
          <a:p>
            <a:r>
              <a:rPr lang="es-CO" sz="2400" b="1" dirty="0">
                <a:solidFill>
                  <a:srgbClr val="FFC000"/>
                </a:solidFill>
              </a:rPr>
              <a:t>Martes 8 de agosto de 2023 – 8:00 a.m. Virtual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B9F7988-F240-6BAA-A0EC-C93313EFEFDD}"/>
              </a:ext>
            </a:extLst>
          </p:cNvPr>
          <p:cNvSpPr txBox="1"/>
          <p:nvPr/>
        </p:nvSpPr>
        <p:spPr>
          <a:xfrm>
            <a:off x="2447924" y="2324699"/>
            <a:ext cx="8258175" cy="2768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2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Introducción y saludo</a:t>
            </a:r>
          </a:p>
          <a:p>
            <a:pPr marL="342900" lvl="0" indent="-342900" algn="just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2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Palabras del viceministro de Educación Básica y Medía (Dr. Oscar Sanchez)</a:t>
            </a: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2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Palabras de Director de País NRC (Giovanni Rizzo)</a:t>
            </a: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2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Presentación sobre las líneas generales del proyecto (Antecedentes- Implementación) 2017 a hoy NRC- Jenny Burgos.</a:t>
            </a:r>
          </a:p>
          <a:p>
            <a:pPr marL="342900" lvl="0" indent="-3429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s-CO" sz="20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Cierre. </a:t>
            </a:r>
          </a:p>
        </p:txBody>
      </p:sp>
    </p:spTree>
    <p:extLst>
      <p:ext uri="{BB962C8B-B14F-4D97-AF65-F5344CB8AC3E}">
        <p14:creationId xmlns:p14="http://schemas.microsoft.com/office/powerpoint/2010/main" val="4269627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17588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47923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2225584" y="2284619"/>
            <a:ext cx="360045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15.225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se han beneficiado del  proyecto (en diferentes ciclos Educativos); </a:t>
            </a:r>
            <a:r>
              <a:rPr lang="es-419" sz="2000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3.529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en reincorporación. </a:t>
            </a:r>
          </a:p>
          <a:p>
            <a:endParaRPr lang="es-419" dirty="0">
              <a:solidFill>
                <a:srgbClr val="FFC000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4.904</a:t>
            </a:r>
            <a:r>
              <a:rPr lang="es-419" dirty="0">
                <a:solidFill>
                  <a:srgbClr val="FFC000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se han graduado como bachilleres;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sz="2000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1.174</a:t>
            </a:r>
            <a:r>
              <a:rPr lang="es-419" b="1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personas en reincorporación.</a:t>
            </a:r>
            <a:endParaRPr lang="es-419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2D0C008-424A-3377-5B94-F5A66FA0664C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641DAB9-CE2D-4E91-83B8-F8C84D151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8133" y="2659641"/>
            <a:ext cx="643491" cy="64349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BE14E71-E189-431C-88D6-085885D693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12818" y="2428196"/>
            <a:ext cx="746105" cy="744162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02ECBB0-71C7-4457-B3E2-CB326227EA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64126" y="4256524"/>
            <a:ext cx="643491" cy="59017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EC85C614-6D7E-4602-991E-D585F5BA65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16778" y="4125750"/>
            <a:ext cx="666202" cy="64349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8ABA13F-A266-481E-A004-CF440C28D279}"/>
              </a:ext>
            </a:extLst>
          </p:cNvPr>
          <p:cNvSpPr txBox="1"/>
          <p:nvPr/>
        </p:nvSpPr>
        <p:spPr>
          <a:xfrm>
            <a:off x="7520142" y="2546228"/>
            <a:ext cx="294756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14</a:t>
            </a:r>
            <a:r>
              <a:rPr lang="es-419" dirty="0">
                <a:latin typeface="Roboto Light" panose="02000000000000000000" pitchFamily="2" charset="0"/>
                <a:ea typeface="Roboto Light" panose="02000000000000000000" pitchFamily="2" charset="0"/>
              </a:rPr>
              <a:t> 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Secretarías de educación vinculadas.</a:t>
            </a:r>
          </a:p>
          <a:p>
            <a:endParaRPr lang="es-419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419" sz="3200" b="1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r>
              <a:rPr lang="es-419" sz="2800" b="1" dirty="0">
                <a:solidFill>
                  <a:srgbClr val="FFC000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61</a:t>
            </a:r>
            <a:r>
              <a:rPr lang="es-419" b="1" dirty="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Establecimientos educativos vinculados al proyecto.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AA1E71-F9AE-4747-92E2-C02E4C1A78EB}"/>
              </a:ext>
            </a:extLst>
          </p:cNvPr>
          <p:cNvSpPr/>
          <p:nvPr/>
        </p:nvSpPr>
        <p:spPr>
          <a:xfrm>
            <a:off x="5852160" y="2055223"/>
            <a:ext cx="45719" cy="37272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1732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E3B53618-F0A7-C19D-497B-87BB31473C9E}"/>
              </a:ext>
            </a:extLst>
          </p:cNvPr>
          <p:cNvSpPr/>
          <p:nvPr/>
        </p:nvSpPr>
        <p:spPr>
          <a:xfrm>
            <a:off x="7210431" y="1996795"/>
            <a:ext cx="29932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consejo Comunitario y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junta de acción comunal beneficiados con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mejoramiento de infraestructura.</a:t>
            </a:r>
          </a:p>
          <a:p>
            <a:endParaRPr lang="es-419" b="1" dirty="0">
              <a:solidFill>
                <a:schemeClr val="accent1">
                  <a:lumMod val="75000"/>
                </a:schemeClr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 evaluaciones externas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han apoyado el mejoramiento de las acciones del proyecto. 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680D2015-A6DF-415C-90D0-435D7183D5B5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2E667E-75B1-423C-BC33-EEF50F252B43}"/>
              </a:ext>
            </a:extLst>
          </p:cNvPr>
          <p:cNvSpPr txBox="1"/>
          <p:nvPr/>
        </p:nvSpPr>
        <p:spPr>
          <a:xfrm>
            <a:off x="1353030" y="2073498"/>
            <a:ext cx="3048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17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ETCR y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25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Instituciones Educativas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dotadas con mobiliario y/o equipos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15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Instituciones Educativas apoyadas  con </a:t>
            </a: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mejoramiento de Aulas y Baterías Sanitarias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419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A5F3A23-54FB-4C7D-8522-CBCC44B9F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3514" y="3016101"/>
            <a:ext cx="1186400" cy="11459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81D1C31-B583-4454-8C26-8CD648E8888A}"/>
              </a:ext>
            </a:extLst>
          </p:cNvPr>
          <p:cNvSpPr txBox="1"/>
          <p:nvPr/>
        </p:nvSpPr>
        <p:spPr>
          <a:xfrm>
            <a:off x="4401030" y="4272158"/>
            <a:ext cx="24819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419" b="1" dirty="0">
                <a:solidFill>
                  <a:schemeClr val="accent1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  aulas nuevas </a:t>
            </a:r>
            <a:r>
              <a:rPr lang="es-419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construidas </a:t>
            </a:r>
          </a:p>
        </p:txBody>
      </p:sp>
    </p:spTree>
    <p:extLst>
      <p:ext uri="{BB962C8B-B14F-4D97-AF65-F5344CB8AC3E}">
        <p14:creationId xmlns:p14="http://schemas.microsoft.com/office/powerpoint/2010/main" val="4107556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F3D0513-83B7-4FDB-A0B6-669D1D691D3E}"/>
              </a:ext>
            </a:extLst>
          </p:cNvPr>
          <p:cNvSpPr/>
          <p:nvPr/>
        </p:nvSpPr>
        <p:spPr>
          <a:xfrm>
            <a:off x="825025" y="1941811"/>
            <a:ext cx="3474628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B0777725-A539-2E5F-7B44-CF05DB9743A3}"/>
              </a:ext>
            </a:extLst>
          </p:cNvPr>
          <p:cNvSpPr/>
          <p:nvPr/>
        </p:nvSpPr>
        <p:spPr>
          <a:xfrm>
            <a:off x="857944" y="2057569"/>
            <a:ext cx="3363186" cy="1547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 algn="ctr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36 canastas educativas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adicionales entregadas en el 2022. </a:t>
            </a:r>
          </a:p>
          <a:p>
            <a:pPr marL="35999" algn="ctr">
              <a:lnSpc>
                <a:spcPts val="2280"/>
              </a:lnSpc>
            </a:pP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(18 de estas fueron en el Marco de la Política de Reconciliación, convivencia y no estigmatización).  </a:t>
            </a:r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8BCE541E-BED6-442B-BE30-FD4FF58DE38C}"/>
              </a:ext>
            </a:extLst>
          </p:cNvPr>
          <p:cNvSpPr txBox="1">
            <a:spLocks/>
          </p:cNvSpPr>
          <p:nvPr/>
        </p:nvSpPr>
        <p:spPr>
          <a:xfrm>
            <a:off x="0" y="867279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Lo que hemos logrado hasta hoy: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655294-B965-4665-AFF4-7BCF41B674FA}"/>
              </a:ext>
            </a:extLst>
          </p:cNvPr>
          <p:cNvSpPr/>
          <p:nvPr/>
        </p:nvSpPr>
        <p:spPr>
          <a:xfrm>
            <a:off x="4741513" y="2016768"/>
            <a:ext cx="2731454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86C0C8-D771-479C-8A81-E83BEDFE77DC}"/>
              </a:ext>
            </a:extLst>
          </p:cNvPr>
          <p:cNvSpPr/>
          <p:nvPr/>
        </p:nvSpPr>
        <p:spPr>
          <a:xfrm>
            <a:off x="8060731" y="1877657"/>
            <a:ext cx="2731454" cy="24734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04B90759-5395-DFBB-1A78-FC1A3268B43C}"/>
              </a:ext>
            </a:extLst>
          </p:cNvPr>
          <p:cNvSpPr/>
          <p:nvPr/>
        </p:nvSpPr>
        <p:spPr>
          <a:xfrm>
            <a:off x="5127694" y="2132526"/>
            <a:ext cx="1959092" cy="183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373  docentes 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de las Instituciones Educativas han sido </a:t>
            </a: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formadas en educación de jóvenes y adultos</a:t>
            </a:r>
            <a:endParaRPr lang="es-419" sz="1600" b="1" dirty="0">
              <a:solidFill>
                <a:schemeClr val="accent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pic>
        <p:nvPicPr>
          <p:cNvPr id="22" name="Imagen 21" descr="Imagen que contiene interior, tabla, comida, alimentos&#10;&#10;Descripción generada automáticamente">
            <a:extLst>
              <a:ext uri="{FF2B5EF4-FFF2-40B4-BE49-F238E27FC236}">
                <a16:creationId xmlns:a16="http://schemas.microsoft.com/office/drawing/2014/main" id="{E2F4FD63-5267-3D6B-6061-5261E6CA0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990" y="4128647"/>
            <a:ext cx="2603517" cy="164273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A28CF35C-2FAB-F242-C617-088C8EEED6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6"/>
          <a:stretch/>
        </p:blipFill>
        <p:spPr>
          <a:xfrm>
            <a:off x="6189176" y="4077087"/>
            <a:ext cx="3133022" cy="1642730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F3B6F38-E5A8-9E93-CCE8-5EF42EA78489}"/>
              </a:ext>
            </a:extLst>
          </p:cNvPr>
          <p:cNvSpPr/>
          <p:nvPr/>
        </p:nvSpPr>
        <p:spPr>
          <a:xfrm>
            <a:off x="8479789" y="2205045"/>
            <a:ext cx="1847734" cy="1544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999" algn="ctr">
              <a:lnSpc>
                <a:spcPts val="2280"/>
              </a:lnSpc>
            </a:pPr>
            <a:r>
              <a:rPr lang="es-MX" sz="1600" b="1" dirty="0">
                <a:solidFill>
                  <a:schemeClr val="accent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Socialización</a:t>
            </a:r>
            <a:r>
              <a:rPr lang="es-MX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 de la política de reconciliación, convivencia y no estigmatización. </a:t>
            </a:r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898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0CE289-C852-49A3-B362-3A394D47F128}">
  <ds:schemaRefs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41916a25-4c7e-497d-a665-91bfc60a036a"/>
    <ds:schemaRef ds:uri="http://purl.org/dc/dcmitype/"/>
    <ds:schemaRef ds:uri="http://schemas.microsoft.com/office/2006/metadata/properties"/>
    <ds:schemaRef ds:uri="http://schemas.microsoft.com/office/infopath/2007/PartnerControls"/>
    <ds:schemaRef ds:uri="5ae07c8e-5967-4b38-8aae-d7f170bf469f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821CB97-A614-410F-997F-25B159081E34}"/>
</file>

<file path=docProps/app.xml><?xml version="1.0" encoding="utf-8"?>
<Properties xmlns="http://schemas.openxmlformats.org/officeDocument/2006/extended-properties" xmlns:vt="http://schemas.openxmlformats.org/officeDocument/2006/docPropsVTypes">
  <TotalTime>3600</TotalTime>
  <Words>1573</Words>
  <Application>Microsoft Office PowerPoint</Application>
  <PresentationFormat>Panorámica</PresentationFormat>
  <Paragraphs>125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7" baseType="lpstr">
      <vt:lpstr>Arial</vt:lpstr>
      <vt:lpstr>Calibri</vt:lpstr>
      <vt:lpstr>Helvetica</vt:lpstr>
      <vt:lpstr>Roboto Light</vt:lpstr>
      <vt:lpstr>Roboto Medium</vt:lpstr>
      <vt:lpstr>Symbol</vt:lpstr>
      <vt:lpstr>Times New Roman</vt:lpstr>
      <vt:lpstr>Wingdings</vt:lpstr>
      <vt:lpstr>Tema de Office</vt:lpstr>
      <vt:lpstr>Presentación de PowerPoint</vt:lpstr>
      <vt:lpstr>Convenio de Cooperación CO1.PCCNTR.5253650  NRC – MEN 2023. Socio Implementador FUCEPAZ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Nuestra implementación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Necesitamos de tu apoyo para hacerlo realidad.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Maicol Gerardo Nieto Garcia</cp:lastModifiedBy>
  <cp:revision>27</cp:revision>
  <dcterms:created xsi:type="dcterms:W3CDTF">2023-05-08T00:34:42Z</dcterms:created>
  <dcterms:modified xsi:type="dcterms:W3CDTF">2023-08-16T13:51:45Z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