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69" r:id="rId6"/>
    <p:sldId id="312" r:id="rId7"/>
    <p:sldId id="364" r:id="rId8"/>
    <p:sldId id="347" r:id="rId9"/>
    <p:sldId id="356" r:id="rId10"/>
    <p:sldId id="358" r:id="rId11"/>
    <p:sldId id="363" r:id="rId12"/>
    <p:sldId id="349" r:id="rId13"/>
    <p:sldId id="360" r:id="rId14"/>
    <p:sldId id="352" r:id="rId15"/>
    <p:sldId id="359" r:id="rId16"/>
    <p:sldId id="261" r:id="rId1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17" autoAdjust="0"/>
    <p:restoredTop sz="94660"/>
  </p:normalViewPr>
  <p:slideViewPr>
    <p:cSldViewPr snapToGrid="0">
      <p:cViewPr varScale="1">
        <p:scale>
          <a:sx n="63" d="100"/>
          <a:sy n="63" d="100"/>
        </p:scale>
        <p:origin x="9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12/03/2024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D7027-1FC1-ED11-C8F9-ABF0BD22D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08790FB4-7D8D-9A5E-D9DD-947DFF6A795D}"/>
              </a:ext>
            </a:extLst>
          </p:cNvPr>
          <p:cNvSpPr txBox="1">
            <a:spLocks/>
          </p:cNvSpPr>
          <p:nvPr/>
        </p:nvSpPr>
        <p:spPr>
          <a:xfrm>
            <a:off x="748990" y="702699"/>
            <a:ext cx="10678051" cy="6795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MX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r>
              <a:rPr lang="es-CO" sz="2000" b="1" dirty="0">
                <a:solidFill>
                  <a:srgbClr val="B43737"/>
                </a:solidFill>
              </a:rPr>
              <a:t>5. RESULTADOS CARACTERIZACIÓN NECESIDADES EDUCATIVAS</a:t>
            </a:r>
            <a:endParaRPr lang="es-CO" sz="20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48FA80F-095B-C2E6-9EAC-3FEC121899E5}"/>
              </a:ext>
            </a:extLst>
          </p:cNvPr>
          <p:cNvSpPr txBox="1"/>
          <p:nvPr/>
        </p:nvSpPr>
        <p:spPr>
          <a:xfrm>
            <a:off x="237195" y="2936760"/>
            <a:ext cx="2534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</a:rPr>
              <a:t>3% </a:t>
            </a:r>
            <a:r>
              <a:rPr lang="es-MX" sz="1400" dirty="0"/>
              <a:t>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dirty="0"/>
              <a:t>4 PcD visual</a:t>
            </a:r>
          </a:p>
          <a:p>
            <a:pPr algn="ctr"/>
            <a:endParaRPr lang="es-MX" sz="1400" dirty="0"/>
          </a:p>
          <a:p>
            <a:pPr algn="ctr"/>
            <a:endParaRPr lang="es-MX" sz="1400" dirty="0"/>
          </a:p>
        </p:txBody>
      </p:sp>
      <p:pic>
        <p:nvPicPr>
          <p:cNvPr id="7" name="Gráfico 6" descr="Perfil de hombre con relleno sólido">
            <a:extLst>
              <a:ext uri="{FF2B5EF4-FFF2-40B4-BE49-F238E27FC236}">
                <a16:creationId xmlns:a16="http://schemas.microsoft.com/office/drawing/2014/main" id="{FAD548E0-8116-9929-04D2-B3E0C3F34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8" name="Gráfico 7" descr="Perfil de mujer con relleno sólido">
            <a:extLst>
              <a:ext uri="{FF2B5EF4-FFF2-40B4-BE49-F238E27FC236}">
                <a16:creationId xmlns:a16="http://schemas.microsoft.com/office/drawing/2014/main" id="{32773D1B-A254-BEDA-9164-A224058E76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37BAACFF-EA0A-183D-ACB7-AEEC1B7EC942}"/>
              </a:ext>
            </a:extLst>
          </p:cNvPr>
          <p:cNvSpPr/>
          <p:nvPr/>
        </p:nvSpPr>
        <p:spPr>
          <a:xfrm>
            <a:off x="11228970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38%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(51)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1B09C4CB-259E-AB10-3573-A838FD79B293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62%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(84)</a:t>
            </a:r>
          </a:p>
        </p:txBody>
      </p:sp>
      <p:pic>
        <p:nvPicPr>
          <p:cNvPr id="11" name="Imagen 10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1B8DF21E-FB0B-7024-7F13-DD1E89345A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90" y="1733795"/>
            <a:ext cx="1628036" cy="1205764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A3D5EFC8-E229-48DB-2860-FE662A61EE8E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2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3469A96-0BC1-43FA-68DF-CC57FA9FEAF5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15%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64%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21%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21522F2-9625-9E82-176D-F87D9EBD110B}"/>
              </a:ext>
            </a:extLst>
          </p:cNvPr>
          <p:cNvSpPr txBox="1"/>
          <p:nvPr/>
        </p:nvSpPr>
        <p:spPr>
          <a:xfrm>
            <a:off x="8814473" y="2976649"/>
            <a:ext cx="31403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desescolaridad: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9BC1CFB-785F-73BE-6841-2BE947F5CCB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8"/>
          <a:stretch/>
        </p:blipFill>
        <p:spPr>
          <a:xfrm>
            <a:off x="0" y="4226611"/>
            <a:ext cx="3871442" cy="2345716"/>
          </a:xfrm>
          <a:prstGeom prst="rect">
            <a:avLst/>
          </a:prstGeom>
        </p:spPr>
      </p:pic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C05A3599-36B6-D2CE-91F7-ADCB72722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502486"/>
              </p:ext>
            </p:extLst>
          </p:nvPr>
        </p:nvGraphicFramePr>
        <p:xfrm>
          <a:off x="3054342" y="1461021"/>
          <a:ext cx="5007550" cy="224409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CAUCA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Caldono (</a:t>
                      </a:r>
                      <a:r>
                        <a:rPr lang="es-CO" sz="11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ptos Narrow" panose="020B0004020202020204" pitchFamily="34" charset="0"/>
                        </a:rPr>
                        <a:t>111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) y Patía (</a:t>
                      </a:r>
                      <a:r>
                        <a:rPr lang="es-CO" sz="11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ptos Narrow" panose="020B0004020202020204" pitchFamily="34" charset="0"/>
                        </a:rPr>
                        <a:t>24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)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CALDONO 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Porvenir (30),</a:t>
                      </a: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 José (21), Altamira (19) y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Anldalucía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(11), San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Antonoino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San Pedro,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Quinchaya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Palmar, Loma Larga, ETCR.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PATÍA: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C. El Estrecho (12), La Barca, Lomitas,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Mamaconde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Popayal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Cedro y El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Vigol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6250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6.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1984050" y="2522654"/>
            <a:ext cx="4329285" cy="34368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chemeClr val="tx1"/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Incidentes de seguridad </a:t>
            </a: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rgbClr val="FF0000"/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3467163" y="2298738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7246216" y="2414361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346002" y="2414361"/>
            <a:ext cx="3637153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Movilidad de SAE y estudiantes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 </a:t>
            </a:r>
          </a:p>
          <a:p>
            <a:pPr algn="ctr"/>
            <a:endParaRPr lang="es-CO" dirty="0">
              <a:solidFill>
                <a:schemeClr val="tx1"/>
              </a:solidFill>
            </a:endParaRPr>
          </a:p>
          <a:p>
            <a:pPr algn="ctr"/>
            <a:endParaRPr lang="es-CO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AutoNum type="arabicPeriod"/>
            </a:pPr>
            <a:r>
              <a:rPr lang="es-MX" dirty="0"/>
              <a:t>Proceso de articulación MEF en PEI de las I.E.</a:t>
            </a:r>
          </a:p>
          <a:p>
            <a:pPr marL="457200" indent="-457200" algn="just">
              <a:buAutoNum type="arabicPeriod"/>
            </a:pPr>
            <a:r>
              <a:rPr lang="es-MX" dirty="0"/>
              <a:t>Resultados de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12 de marzo de 2024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83272" y="246824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841840" y="5588598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93 %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3113777" y="5202027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3%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5336745" y="5151823"/>
            <a:ext cx="1801870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Aprobados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93% 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5C2F1C9-C2F8-A0B4-ABCB-AEEA4418BE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120496"/>
              </p:ext>
            </p:extLst>
          </p:nvPr>
        </p:nvGraphicFramePr>
        <p:xfrm>
          <a:off x="489784" y="1463534"/>
          <a:ext cx="9458576" cy="1086496"/>
        </p:xfrm>
        <a:graphic>
          <a:graphicData uri="http://schemas.openxmlformats.org/drawingml/2006/table">
            <a:tbl>
              <a:tblPr/>
              <a:tblGrid>
                <a:gridCol w="1219985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768171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868524">
                  <a:extLst>
                    <a:ext uri="{9D8B030D-6E8A-4147-A177-3AD203B41FA5}">
                      <a16:colId xmlns:a16="http://schemas.microsoft.com/office/drawing/2014/main" val="550173758"/>
                    </a:ext>
                  </a:extLst>
                </a:gridCol>
                <a:gridCol w="829495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078364932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650240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690880">
                  <a:extLst>
                    <a:ext uri="{9D8B030D-6E8A-4147-A177-3AD203B41FA5}">
                      <a16:colId xmlns:a16="http://schemas.microsoft.com/office/drawing/2014/main" val="168090954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807136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891105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Matriculados y desertaron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versus matrícula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Asistencia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ETCR/NAR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CAUCA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r>
                        <a:rPr lang="es-CO" sz="11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    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</a:tbl>
          </a:graphicData>
        </a:graphic>
      </p:graphicFrame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84865" y="4536059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8985597" y="6093565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3 Instituciones Educativas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09DF360-1004-C5E3-DA17-44052425BC14}"/>
              </a:ext>
            </a:extLst>
          </p:cNvPr>
          <p:cNvSpPr/>
          <p:nvPr/>
        </p:nvSpPr>
        <p:spPr>
          <a:xfrm>
            <a:off x="7604549" y="5151823"/>
            <a:ext cx="2307391" cy="801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Graduados bachilleres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90% 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37/41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B68DAA79-F78E-E020-E20A-BFAEA0C510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489831"/>
              </p:ext>
            </p:extLst>
          </p:nvPr>
        </p:nvGraphicFramePr>
        <p:xfrm>
          <a:off x="399668" y="2893149"/>
          <a:ext cx="9347239" cy="1775913"/>
        </p:xfrm>
        <a:graphic>
          <a:graphicData uri="http://schemas.openxmlformats.org/drawingml/2006/table">
            <a:tbl>
              <a:tblPr/>
              <a:tblGrid>
                <a:gridCol w="1108133">
                  <a:extLst>
                    <a:ext uri="{9D8B030D-6E8A-4147-A177-3AD203B41FA5}">
                      <a16:colId xmlns:a16="http://schemas.microsoft.com/office/drawing/2014/main" val="494499709"/>
                    </a:ext>
                  </a:extLst>
                </a:gridCol>
                <a:gridCol w="1493065">
                  <a:extLst>
                    <a:ext uri="{9D8B030D-6E8A-4147-A177-3AD203B41FA5}">
                      <a16:colId xmlns:a16="http://schemas.microsoft.com/office/drawing/2014/main" val="775471767"/>
                    </a:ext>
                  </a:extLst>
                </a:gridCol>
                <a:gridCol w="1469735">
                  <a:extLst>
                    <a:ext uri="{9D8B030D-6E8A-4147-A177-3AD203B41FA5}">
                      <a16:colId xmlns:a16="http://schemas.microsoft.com/office/drawing/2014/main" val="4290217164"/>
                    </a:ext>
                  </a:extLst>
                </a:gridCol>
                <a:gridCol w="828185">
                  <a:extLst>
                    <a:ext uri="{9D8B030D-6E8A-4147-A177-3AD203B41FA5}">
                      <a16:colId xmlns:a16="http://schemas.microsoft.com/office/drawing/2014/main" val="1897103633"/>
                    </a:ext>
                  </a:extLst>
                </a:gridCol>
                <a:gridCol w="629886">
                  <a:extLst>
                    <a:ext uri="{9D8B030D-6E8A-4147-A177-3AD203B41FA5}">
                      <a16:colId xmlns:a16="http://schemas.microsoft.com/office/drawing/2014/main" val="590160746"/>
                    </a:ext>
                  </a:extLst>
                </a:gridCol>
                <a:gridCol w="553408">
                  <a:extLst>
                    <a:ext uri="{9D8B030D-6E8A-4147-A177-3AD203B41FA5}">
                      <a16:colId xmlns:a16="http://schemas.microsoft.com/office/drawing/2014/main" val="491961662"/>
                    </a:ext>
                  </a:extLst>
                </a:gridCol>
                <a:gridCol w="616973">
                  <a:extLst>
                    <a:ext uri="{9D8B030D-6E8A-4147-A177-3AD203B41FA5}">
                      <a16:colId xmlns:a16="http://schemas.microsoft.com/office/drawing/2014/main" val="3164781117"/>
                    </a:ext>
                  </a:extLst>
                </a:gridCol>
                <a:gridCol w="501576">
                  <a:extLst>
                    <a:ext uri="{9D8B030D-6E8A-4147-A177-3AD203B41FA5}">
                      <a16:colId xmlns:a16="http://schemas.microsoft.com/office/drawing/2014/main" val="599282050"/>
                    </a:ext>
                  </a:extLst>
                </a:gridCol>
                <a:gridCol w="548234">
                  <a:extLst>
                    <a:ext uri="{9D8B030D-6E8A-4147-A177-3AD203B41FA5}">
                      <a16:colId xmlns:a16="http://schemas.microsoft.com/office/drawing/2014/main" val="671862356"/>
                    </a:ext>
                  </a:extLst>
                </a:gridCol>
                <a:gridCol w="548234">
                  <a:extLst>
                    <a:ext uri="{9D8B030D-6E8A-4147-A177-3AD203B41FA5}">
                      <a16:colId xmlns:a16="http://schemas.microsoft.com/office/drawing/2014/main" val="4201135991"/>
                    </a:ext>
                  </a:extLst>
                </a:gridCol>
                <a:gridCol w="501576">
                  <a:extLst>
                    <a:ext uri="{9D8B030D-6E8A-4147-A177-3AD203B41FA5}">
                      <a16:colId xmlns:a16="http://schemas.microsoft.com/office/drawing/2014/main" val="778183006"/>
                    </a:ext>
                  </a:extLst>
                </a:gridCol>
                <a:gridCol w="548234">
                  <a:extLst>
                    <a:ext uri="{9D8B030D-6E8A-4147-A177-3AD203B41FA5}">
                      <a16:colId xmlns:a16="http://schemas.microsoft.com/office/drawing/2014/main" val="2521480690"/>
                    </a:ext>
                  </a:extLst>
                </a:gridCol>
              </a:tblGrid>
              <a:tr h="17314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Matrícula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SITUACIÓN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073282"/>
                  </a:ext>
                </a:extLst>
              </a:tr>
              <a:tr h="33243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PER</a:t>
                      </a:r>
                    </a:p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COMUNIDAD ALEDAÑA</a:t>
                      </a:r>
                    </a:p>
                    <a:p>
                      <a:pPr algn="ctr" fontAlgn="ctr"/>
                      <a:r>
                        <a:rPr lang="es-CO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253136"/>
                  </a:ext>
                </a:extLst>
              </a:tr>
              <a:tr h="2809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Buenos Aires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CARLOS PATIÑO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La Nueva Esperanza, INEDANE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2627608"/>
                  </a:ext>
                </a:extLst>
              </a:tr>
              <a:tr h="28098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Caldono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CARLOS PERDOMO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Monterrendo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286566"/>
                  </a:ext>
                </a:extLst>
              </a:tr>
              <a:tr h="1783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Patía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ALDEMAR GALÁN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de Desarrollo Rural - INEDER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085711"/>
                  </a:ext>
                </a:extLst>
              </a:tr>
              <a:tr h="37975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TOTAL, CAUCA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B9C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989649"/>
                  </a:ext>
                </a:extLst>
              </a:tr>
            </a:tbl>
          </a:graphicData>
        </a:graphic>
      </p:graphicFrame>
      <p:pic>
        <p:nvPicPr>
          <p:cNvPr id="7" name="Gráfico 6" descr="Perfil de hombre con relleno sólido">
            <a:extLst>
              <a:ext uri="{FF2B5EF4-FFF2-40B4-BE49-F238E27FC236}">
                <a16:creationId xmlns:a16="http://schemas.microsoft.com/office/drawing/2014/main" id="{B70C1CFC-81A3-C5CA-F90E-1FE0FFB882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23251" y="1110746"/>
            <a:ext cx="509336" cy="509336"/>
          </a:xfrm>
          <a:prstGeom prst="rect">
            <a:avLst/>
          </a:prstGeom>
        </p:spPr>
      </p:pic>
      <p:pic>
        <p:nvPicPr>
          <p:cNvPr id="9" name="Gráfico 8" descr="Perfil de mujer con relleno sólido">
            <a:extLst>
              <a:ext uri="{FF2B5EF4-FFF2-40B4-BE49-F238E27FC236}">
                <a16:creationId xmlns:a16="http://schemas.microsoft.com/office/drawing/2014/main" id="{39637AD6-D3BD-5DEA-A68F-834FF3D7DB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16411" y="1135040"/>
            <a:ext cx="509336" cy="509336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B7CFA562-FB1F-25F3-FB3A-4F170DABEBD6}"/>
              </a:ext>
            </a:extLst>
          </p:cNvPr>
          <p:cNvSpPr/>
          <p:nvPr/>
        </p:nvSpPr>
        <p:spPr>
          <a:xfrm>
            <a:off x="10503478" y="1217202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40%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C13F7F78-98CA-F134-70F8-04A215C0C3F2}"/>
              </a:ext>
            </a:extLst>
          </p:cNvPr>
          <p:cNvSpPr/>
          <p:nvPr/>
        </p:nvSpPr>
        <p:spPr>
          <a:xfrm>
            <a:off x="11525401" y="120185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227469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345857"/>
            <a:ext cx="7174737" cy="307777"/>
          </a:xfrm>
        </p:spPr>
        <p:txBody>
          <a:bodyPr>
            <a:noAutofit/>
          </a:bodyPr>
          <a:lstStyle/>
          <a:p>
            <a:pPr algn="ctr"/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br>
              <a:rPr lang="es-CO" sz="2800" b="1" dirty="0">
                <a:solidFill>
                  <a:srgbClr val="B43737"/>
                </a:solidFill>
              </a:rPr>
            </a:br>
            <a:r>
              <a:rPr lang="es-CO" sz="2400" b="1" dirty="0">
                <a:solidFill>
                  <a:srgbClr val="B43737"/>
                </a:solidFill>
              </a:rPr>
              <a:t>Permanencia, intermitencia y deserción</a:t>
            </a:r>
            <a:endParaRPr lang="es-CO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1" y="1516509"/>
            <a:ext cx="1192090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3"/>
            <a:chOff x="1280533" y="3497425"/>
            <a:chExt cx="6264859" cy="2106013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17467"/>
              <a:ext cx="3835740" cy="17859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272854"/>
            <a:ext cx="2397098" cy="2283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Limitaciones económicas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Necesidades laborales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Responsabilidades familiares o comunitarias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Baja motivación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Distancia</a:t>
            </a: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Modelos </a:t>
            </a:r>
            <a:r>
              <a:rPr lang="es-CO" sz="1100" b="1" dirty="0" err="1">
                <a:solidFill>
                  <a:schemeClr val="tx1"/>
                </a:solidFill>
              </a:rPr>
              <a:t>etnoeucativo</a:t>
            </a:r>
            <a:r>
              <a:rPr lang="es-CO" sz="1100" b="1" dirty="0">
                <a:solidFill>
                  <a:schemeClr val="tx1"/>
                </a:solidFill>
              </a:rPr>
              <a:t> flexible </a:t>
            </a:r>
            <a:r>
              <a:rPr lang="es-CO" sz="1100" dirty="0">
                <a:solidFill>
                  <a:schemeClr val="tx1"/>
                </a:solidFill>
              </a:rPr>
              <a:t>que se </a:t>
            </a:r>
            <a:r>
              <a:rPr lang="es-CO" sz="1100" b="1" dirty="0">
                <a:solidFill>
                  <a:schemeClr val="tx1"/>
                </a:solidFill>
              </a:rPr>
              <a:t>adaptan</a:t>
            </a:r>
            <a:r>
              <a:rPr lang="es-CO" sz="1100" dirty="0">
                <a:solidFill>
                  <a:schemeClr val="tx1"/>
                </a:solidFill>
              </a:rPr>
              <a:t> a las </a:t>
            </a:r>
            <a:r>
              <a:rPr lang="es-CO" sz="1100" b="1" dirty="0">
                <a:solidFill>
                  <a:schemeClr val="tx1"/>
                </a:solidFill>
              </a:rPr>
              <a:t>necesidades</a:t>
            </a:r>
            <a:r>
              <a:rPr lang="es-CO" sz="1100" dirty="0">
                <a:solidFill>
                  <a:schemeClr val="tx1"/>
                </a:solidFill>
              </a:rPr>
              <a:t>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Apoyo con </a:t>
            </a:r>
            <a:r>
              <a:rPr lang="es-CO" sz="1100" b="1" dirty="0">
                <a:solidFill>
                  <a:schemeClr val="tx1"/>
                </a:solidFill>
              </a:rPr>
              <a:t>materiales didácticos </a:t>
            </a:r>
            <a:r>
              <a:rPr lang="es-CO" sz="1100" dirty="0">
                <a:solidFill>
                  <a:schemeClr val="tx1"/>
                </a:solidFill>
              </a:rPr>
              <a:t>a los estudiantes (kits escolares).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Seguimiento sistemático a la inasistencia, deserción escolar (monitoreo).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aplicar </a:t>
            </a:r>
            <a:r>
              <a:rPr lang="es-CO" sz="1100" b="1" dirty="0">
                <a:solidFill>
                  <a:schemeClr val="tx1"/>
                </a:solidFill>
              </a:rPr>
              <a:t>guías de nivelación</a:t>
            </a:r>
            <a:r>
              <a:rPr lang="es-CO" sz="1100" dirty="0">
                <a:solidFill>
                  <a:schemeClr val="tx1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Acta de compromiso </a:t>
            </a:r>
            <a:r>
              <a:rPr lang="es-CO" sz="1100" dirty="0">
                <a:solidFill>
                  <a:schemeClr val="tx1"/>
                </a:solidFill>
              </a:rPr>
              <a:t>estudiantil y familiar.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Proyectos pedagógicos obligatorios – transversales (iniciativas comunes)</a:t>
            </a:r>
            <a:r>
              <a:rPr lang="es-CO" sz="1100" dirty="0">
                <a:solidFill>
                  <a:schemeClr val="tx1"/>
                </a:solidFill>
              </a:rPr>
              <a:t>. MEF </a:t>
            </a:r>
            <a:r>
              <a:rPr lang="es-CO" sz="1100" dirty="0" err="1">
                <a:solidFill>
                  <a:schemeClr val="tx1"/>
                </a:solidFill>
              </a:rPr>
              <a:t>Etno</a:t>
            </a:r>
            <a:r>
              <a:rPr lang="es-CO" sz="1100" dirty="0">
                <a:solidFill>
                  <a:schemeClr val="tx1"/>
                </a:solidFill>
              </a:rPr>
              <a:t> (Proyectos pedagógicos productivos, mingas de pensamiento, feria intercultural gastronómica).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Seguimiento de casos uno a uno 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973112" y="771841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 </a:t>
            </a:r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Proyectos pedagógicos obligatorios – transversales (iniciativas comunes)</a:t>
            </a:r>
          </a:p>
        </p:txBody>
      </p:sp>
      <p:pic>
        <p:nvPicPr>
          <p:cNvPr id="10" name="Gráfico 9" descr="Cabeza con engranajes contorno">
            <a:extLst>
              <a:ext uri="{FF2B5EF4-FFF2-40B4-BE49-F238E27FC236}">
                <a16:creationId xmlns:a16="http://schemas.microsoft.com/office/drawing/2014/main" id="{E459F4CE-94BD-B3EB-DD66-727DC7E25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95195" y="3119557"/>
            <a:ext cx="1060213" cy="106021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5644254-88AE-7423-2836-46C9D1C4C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668" y="1929912"/>
            <a:ext cx="6448664" cy="394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00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3. ACCIONES DE SOSTENIBILIDAD CON ETC - IE</a:t>
            </a:r>
            <a:endParaRPr lang="es-CO" sz="22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D37F6A8-E657-79A3-79BA-51B414F6B81D}"/>
              </a:ext>
            </a:extLst>
          </p:cNvPr>
          <p:cNvSpPr txBox="1"/>
          <p:nvPr/>
        </p:nvSpPr>
        <p:spPr>
          <a:xfrm>
            <a:off x="336285" y="1762654"/>
            <a:ext cx="575971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dirty="0"/>
              <a:t>10 docentes y 2 directivos docentes en 4 instituciones educativas del Cauca</a:t>
            </a:r>
          </a:p>
          <a:p>
            <a:pPr algn="just"/>
            <a:endParaRPr lang="es-MX" dirty="0"/>
          </a:p>
          <a:p>
            <a:pPr algn="just"/>
            <a:r>
              <a:rPr lang="es-MX" b="1" dirty="0"/>
              <a:t>Temáticas: </a:t>
            </a:r>
            <a:r>
              <a:rPr lang="es-MX" dirty="0"/>
              <a:t>Andragogía, Aprendizaje Basado en Proyectos, Pedagogía Critica, diálogo de saberes, participación comunitaria, Lineamientos normativos internacionales y nacionales de la Educación para Jóvenes y adultos en Colombia.</a:t>
            </a:r>
          </a:p>
          <a:p>
            <a:pPr algn="just"/>
            <a:endParaRPr lang="es-CO" dirty="0">
              <a:solidFill>
                <a:schemeClr val="tx1"/>
              </a:solidFill>
            </a:endParaRPr>
          </a:p>
          <a:p>
            <a:pPr algn="just"/>
            <a:r>
              <a:rPr lang="es-CO" dirty="0">
                <a:solidFill>
                  <a:schemeClr val="tx1"/>
                </a:solidFill>
              </a:rPr>
              <a:t>Conformación mesas de trabajo con IE y ETC en el desarrollo de acciones hacia la articulación de estrategias metodológicas de Arando la Educación en el PEI de las IE, lo anterior a partir de orientaciones pedagógicas del área de calidad.</a:t>
            </a:r>
          </a:p>
          <a:p>
            <a:endParaRPr lang="es-CO" dirty="0">
              <a:solidFill>
                <a:srgbClr val="FF0000"/>
              </a:solidFill>
            </a:endParaRPr>
          </a:p>
          <a:p>
            <a:endParaRPr lang="es-MX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3F11FB35-A181-7351-EB35-657926109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1395" y="1923833"/>
            <a:ext cx="5152083" cy="333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93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/>
          </a:bodyPr>
          <a:lstStyle/>
          <a:p>
            <a:pPr algn="ctr"/>
            <a:r>
              <a:rPr lang="es-CO" sz="2700" b="1" dirty="0">
                <a:solidFill>
                  <a:srgbClr val="B43737"/>
                </a:solidFill>
              </a:rPr>
              <a:t>Jornadas de formación CAUCA</a:t>
            </a:r>
            <a:endParaRPr lang="es-CO" sz="22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DEAD1DF-0FEB-88BC-A990-ED145BC53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35" y="2964581"/>
            <a:ext cx="5574344" cy="2483126"/>
          </a:xfrm>
          <a:prstGeom prst="rect">
            <a:avLst/>
          </a:prstGeom>
        </p:spPr>
      </p:pic>
      <p:pic>
        <p:nvPicPr>
          <p:cNvPr id="4" name="Imagen 3" descr="Tabla&#10;&#10;Descripción generada automáticamente">
            <a:extLst>
              <a:ext uri="{FF2B5EF4-FFF2-40B4-BE49-F238E27FC236}">
                <a16:creationId xmlns:a16="http://schemas.microsoft.com/office/drawing/2014/main" id="{B61AED09-6251-8B9C-AA2B-961EA1245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3116" y="2964581"/>
            <a:ext cx="6285888" cy="231006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DDCFD57-B6BC-CC3C-F351-30F7446FA994}"/>
              </a:ext>
            </a:extLst>
          </p:cNvPr>
          <p:cNvSpPr txBox="1"/>
          <p:nvPr/>
        </p:nvSpPr>
        <p:spPr>
          <a:xfrm>
            <a:off x="703839" y="1487253"/>
            <a:ext cx="1052362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800" b="0" i="0" u="none" strike="noStrike" baseline="0" dirty="0">
                <a:latin typeface="Arial" panose="020B0604020202020204" pitchFamily="34" charset="0"/>
              </a:rPr>
              <a:t>Se detalla a continuación el desarrollo del proceso de formación en instituciones educativas del Cauca en el marco del proyecto "Arando la Educación", llevado a cabo el 14,15 y 16 de febrero de 2024 en la ciudad de Santander de Quilichao. El proceso de formación ha contado con la participación de 12 docentes de 4 instituciones educativas. La diversidad de estas instituciones ha enriquecido el intercambio de experiencias y perspectivas, promoviendo un aprendizaje colectivo: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70126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D7027-1FC1-ED11-C8F9-ABF0BD22D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08790FB4-7D8D-9A5E-D9DD-947DFF6A795D}"/>
              </a:ext>
            </a:extLst>
          </p:cNvPr>
          <p:cNvSpPr txBox="1">
            <a:spLocks/>
          </p:cNvSpPr>
          <p:nvPr/>
        </p:nvSpPr>
        <p:spPr>
          <a:xfrm>
            <a:off x="2353416" y="720105"/>
            <a:ext cx="7686137" cy="6795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br>
              <a:rPr lang="es-MX" sz="2000" b="1" dirty="0">
                <a:solidFill>
                  <a:srgbClr val="B43737"/>
                </a:solidFill>
              </a:rPr>
            </a:br>
            <a:br>
              <a:rPr lang="es-CO" sz="2000" b="1" dirty="0">
                <a:solidFill>
                  <a:srgbClr val="B43737"/>
                </a:solidFill>
              </a:rPr>
            </a:br>
            <a:r>
              <a:rPr lang="es-CO" sz="2000" b="1" dirty="0">
                <a:solidFill>
                  <a:srgbClr val="B43737"/>
                </a:solidFill>
              </a:rPr>
              <a:t>4</a:t>
            </a:r>
            <a:r>
              <a:rPr lang="es-MX" sz="2000" b="1" dirty="0">
                <a:solidFill>
                  <a:srgbClr val="B43737"/>
                </a:solidFill>
              </a:rPr>
              <a:t>. PROCESO DE ARTICULACIÓN MEF EN PEI DE LAS I.E</a:t>
            </a:r>
          </a:p>
          <a:p>
            <a:endParaRPr lang="es-CO" sz="20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7F06DB1-6E01-CEB5-CBE9-BBAD8EF8A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9929" y="1498982"/>
            <a:ext cx="3200596" cy="132679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B3E3223-DF50-C90C-2DE8-E3A598608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033" y="2941226"/>
            <a:ext cx="8687810" cy="256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1108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0CE289-C852-49A3-B362-3A394D47F128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c0458d6c-65f1-46c7-943f-9803ee6960c2"/>
    <ds:schemaRef ds:uri="http://schemas.microsoft.com/office/2006/documentManagement/types"/>
    <ds:schemaRef ds:uri="http://schemas.openxmlformats.org/package/2006/metadata/core-properties"/>
    <ds:schemaRef ds:uri="309b9092-b14d-47b6-a987-345b65a2fae9"/>
  </ds:schemaRefs>
</ds:datastoreItem>
</file>

<file path=customXml/itemProps2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11BE58-8ED2-484B-AED1-5A22AEC877D7}"/>
</file>

<file path=docProps/app.xml><?xml version="1.0" encoding="utf-8"?>
<Properties xmlns="http://schemas.openxmlformats.org/officeDocument/2006/extended-properties" xmlns:vt="http://schemas.openxmlformats.org/officeDocument/2006/docPropsVTypes">
  <TotalTime>8616</TotalTime>
  <Words>927</Words>
  <Application>Microsoft Office PowerPoint</Application>
  <PresentationFormat>Panorámica</PresentationFormat>
  <Paragraphs>232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2" baseType="lpstr">
      <vt:lpstr>Aptos Narrow</vt:lpstr>
      <vt:lpstr>Arial</vt:lpstr>
      <vt:lpstr>Calibri</vt:lpstr>
      <vt:lpstr>Calibri Light</vt:lpstr>
      <vt:lpstr>Helvetica</vt:lpstr>
      <vt:lpstr>Roboto Light</vt:lpstr>
      <vt:lpstr>Roboto Medium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       Permanencia, intermitencia y deserción</vt:lpstr>
      <vt:lpstr>Presentación de PowerPoint</vt:lpstr>
      <vt:lpstr>       3. ACCIONES DE SOSTENIBILIDAD CON ETC - IE</vt:lpstr>
      <vt:lpstr>Jornadas de formación CAUCA</vt:lpstr>
      <vt:lpstr>Presentación de PowerPoint</vt:lpstr>
      <vt:lpstr>Presentación de PowerPoint</vt:lpstr>
      <vt:lpstr>      6. RETOS Y DIFICULTADES EN LA IMPLEMENTACIÓN</vt:lpstr>
      <vt:lpstr>       ESPACIO DE  PREGUNTAS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Maicol Gerardo Nieto Garcia</cp:lastModifiedBy>
  <cp:revision>112</cp:revision>
  <dcterms:created xsi:type="dcterms:W3CDTF">2023-05-08T00:34:42Z</dcterms:created>
  <dcterms:modified xsi:type="dcterms:W3CDTF">2024-03-12T17:04:58Z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</Properties>
</file>