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9" r:id="rId6"/>
    <p:sldId id="312" r:id="rId7"/>
    <p:sldId id="355" r:id="rId8"/>
    <p:sldId id="374" r:id="rId9"/>
    <p:sldId id="347" r:id="rId10"/>
    <p:sldId id="361" r:id="rId11"/>
    <p:sldId id="370" r:id="rId12"/>
    <p:sldId id="372" r:id="rId13"/>
    <p:sldId id="373" r:id="rId14"/>
    <p:sldId id="369" r:id="rId15"/>
    <p:sldId id="351" r:id="rId16"/>
    <p:sldId id="375" r:id="rId17"/>
    <p:sldId id="352" r:id="rId18"/>
    <p:sldId id="359" r:id="rId19"/>
    <p:sldId id="261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DEB56C-01BF-43D2-8162-0A59F7DAD0B9}" v="14" dt="2024-03-20T16:30:15.9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63" d="100"/>
          <a:sy n="63" d="100"/>
        </p:scale>
        <p:origin x="7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Maria Montana Montana" userId="a6b7aff8-9930-4823-a83d-78ef79868347" providerId="ADAL" clId="{3BDEB56C-01BF-43D2-8162-0A59F7DAD0B9}"/>
    <pc:docChg chg="undo custSel addSld delSld modSld">
      <pc:chgData name="Carolina Maria Montana Montana" userId="a6b7aff8-9930-4823-a83d-78ef79868347" providerId="ADAL" clId="{3BDEB56C-01BF-43D2-8162-0A59F7DAD0B9}" dt="2024-03-20T16:32:20.653" v="1086" actId="20577"/>
      <pc:docMkLst>
        <pc:docMk/>
      </pc:docMkLst>
      <pc:sldChg chg="delSp modSp mod">
        <pc:chgData name="Carolina Maria Montana Montana" userId="a6b7aff8-9930-4823-a83d-78ef79868347" providerId="ADAL" clId="{3BDEB56C-01BF-43D2-8162-0A59F7DAD0B9}" dt="2024-03-20T16:24:26.036" v="1042" actId="20577"/>
        <pc:sldMkLst>
          <pc:docMk/>
          <pc:sldMk cId="1620484080" sldId="347"/>
        </pc:sldMkLst>
        <pc:spChg chg="mod">
          <ac:chgData name="Carolina Maria Montana Montana" userId="a6b7aff8-9930-4823-a83d-78ef79868347" providerId="ADAL" clId="{3BDEB56C-01BF-43D2-8162-0A59F7DAD0B9}" dt="2024-03-20T16:24:26.036" v="1042" actId="20577"/>
          <ac:spMkLst>
            <pc:docMk/>
            <pc:sldMk cId="1620484080" sldId="347"/>
            <ac:spMk id="16" creationId="{97BF1B0D-6CDD-F8F5-879E-5CD9A5550990}"/>
          </ac:spMkLst>
        </pc:spChg>
        <pc:spChg chg="del">
          <ac:chgData name="Carolina Maria Montana Montana" userId="a6b7aff8-9930-4823-a83d-78ef79868347" providerId="ADAL" clId="{3BDEB56C-01BF-43D2-8162-0A59F7DAD0B9}" dt="2024-03-20T16:24:18.099" v="1040" actId="478"/>
          <ac:spMkLst>
            <pc:docMk/>
            <pc:sldMk cId="1620484080" sldId="347"/>
            <ac:spMk id="20" creationId="{1458AEAE-92D0-4E8C-8E1B-7E8DF331ABF4}"/>
          </ac:spMkLst>
        </pc:spChg>
      </pc:sldChg>
      <pc:sldChg chg="modSp mod">
        <pc:chgData name="Carolina Maria Montana Montana" userId="a6b7aff8-9930-4823-a83d-78ef79868347" providerId="ADAL" clId="{3BDEB56C-01BF-43D2-8162-0A59F7DAD0B9}" dt="2024-03-20T16:32:20.653" v="1086" actId="20577"/>
        <pc:sldMkLst>
          <pc:docMk/>
          <pc:sldMk cId="3743765767" sldId="352"/>
        </pc:sldMkLst>
        <pc:spChg chg="mod">
          <ac:chgData name="Carolina Maria Montana Montana" userId="a6b7aff8-9930-4823-a83d-78ef79868347" providerId="ADAL" clId="{3BDEB56C-01BF-43D2-8162-0A59F7DAD0B9}" dt="2024-03-20T16:32:20.653" v="1086" actId="20577"/>
          <ac:spMkLst>
            <pc:docMk/>
            <pc:sldMk cId="3743765767" sldId="352"/>
            <ac:spMk id="13" creationId="{F21ED6F9-8FCE-8680-714E-B9E88CB7BB4E}"/>
          </ac:spMkLst>
        </pc:spChg>
      </pc:sldChg>
      <pc:sldChg chg="addSp delSp modSp mod">
        <pc:chgData name="Carolina Maria Montana Montana" userId="a6b7aff8-9930-4823-a83d-78ef79868347" providerId="ADAL" clId="{3BDEB56C-01BF-43D2-8162-0A59F7DAD0B9}" dt="2024-03-20T16:24:04.654" v="1039" actId="1076"/>
        <pc:sldMkLst>
          <pc:docMk/>
          <pc:sldMk cId="174757054" sldId="355"/>
        </pc:sldMkLst>
        <pc:spChg chg="del mod">
          <ac:chgData name="Carolina Maria Montana Montana" userId="a6b7aff8-9930-4823-a83d-78ef79868347" providerId="ADAL" clId="{3BDEB56C-01BF-43D2-8162-0A59F7DAD0B9}" dt="2024-03-20T15:51:56.871" v="489" actId="478"/>
          <ac:spMkLst>
            <pc:docMk/>
            <pc:sldMk cId="174757054" sldId="355"/>
            <ac:spMk id="5" creationId="{FE5F2FB2-8189-8979-E2CB-F54B44EEE51D}"/>
          </ac:spMkLst>
        </pc:spChg>
        <pc:spChg chg="mod">
          <ac:chgData name="Carolina Maria Montana Montana" userId="a6b7aff8-9930-4823-a83d-78ef79868347" providerId="ADAL" clId="{3BDEB56C-01BF-43D2-8162-0A59F7DAD0B9}" dt="2024-03-20T16:03:17.251" v="803" actId="1076"/>
          <ac:spMkLst>
            <pc:docMk/>
            <pc:sldMk cId="174757054" sldId="355"/>
            <ac:spMk id="8" creationId="{9DC2D229-67C0-F361-254F-FB2B0D479816}"/>
          </ac:spMkLst>
        </pc:spChg>
        <pc:spChg chg="mod">
          <ac:chgData name="Carolina Maria Montana Montana" userId="a6b7aff8-9930-4823-a83d-78ef79868347" providerId="ADAL" clId="{3BDEB56C-01BF-43D2-8162-0A59F7DAD0B9}" dt="2024-03-20T16:24:04.654" v="1039" actId="1076"/>
          <ac:spMkLst>
            <pc:docMk/>
            <pc:sldMk cId="174757054" sldId="355"/>
            <ac:spMk id="9" creationId="{17986229-5711-8C8C-6448-AEB8E2DF22A5}"/>
          </ac:spMkLst>
        </pc:spChg>
        <pc:spChg chg="add del mod">
          <ac:chgData name="Carolina Maria Montana Montana" userId="a6b7aff8-9930-4823-a83d-78ef79868347" providerId="ADAL" clId="{3BDEB56C-01BF-43D2-8162-0A59F7DAD0B9}" dt="2024-03-20T15:59:59.476" v="768" actId="14100"/>
          <ac:spMkLst>
            <pc:docMk/>
            <pc:sldMk cId="174757054" sldId="355"/>
            <ac:spMk id="10" creationId="{81E759CD-EDD7-496F-F196-3EBB7F747579}"/>
          </ac:spMkLst>
        </pc:spChg>
        <pc:spChg chg="mod">
          <ac:chgData name="Carolina Maria Montana Montana" userId="a6b7aff8-9930-4823-a83d-78ef79868347" providerId="ADAL" clId="{3BDEB56C-01BF-43D2-8162-0A59F7DAD0B9}" dt="2024-03-20T16:03:14.868" v="802" actId="14100"/>
          <ac:spMkLst>
            <pc:docMk/>
            <pc:sldMk cId="174757054" sldId="355"/>
            <ac:spMk id="11" creationId="{BA1602F7-1292-20AA-0749-C03E43BBE04E}"/>
          </ac:spMkLst>
        </pc:spChg>
        <pc:spChg chg="add mod">
          <ac:chgData name="Carolina Maria Montana Montana" userId="a6b7aff8-9930-4823-a83d-78ef79868347" providerId="ADAL" clId="{3BDEB56C-01BF-43D2-8162-0A59F7DAD0B9}" dt="2024-03-20T16:01:46.283" v="790" actId="404"/>
          <ac:spMkLst>
            <pc:docMk/>
            <pc:sldMk cId="174757054" sldId="355"/>
            <ac:spMk id="17" creationId="{1EEEC52A-5F61-4FE9-A301-E1232DC05704}"/>
          </ac:spMkLst>
        </pc:spChg>
        <pc:spChg chg="add del mod">
          <ac:chgData name="Carolina Maria Montana Montana" userId="a6b7aff8-9930-4823-a83d-78ef79868347" providerId="ADAL" clId="{3BDEB56C-01BF-43D2-8162-0A59F7DAD0B9}" dt="2024-03-20T15:55:12.240" v="665" actId="478"/>
          <ac:spMkLst>
            <pc:docMk/>
            <pc:sldMk cId="174757054" sldId="355"/>
            <ac:spMk id="18" creationId="{3E9CCC20-F1AA-4A0B-8FED-3428B8543194}"/>
          </ac:spMkLst>
        </pc:spChg>
        <pc:spChg chg="add mod">
          <ac:chgData name="Carolina Maria Montana Montana" userId="a6b7aff8-9930-4823-a83d-78ef79868347" providerId="ADAL" clId="{3BDEB56C-01BF-43D2-8162-0A59F7DAD0B9}" dt="2024-03-20T16:01:14.625" v="783" actId="1076"/>
          <ac:spMkLst>
            <pc:docMk/>
            <pc:sldMk cId="174757054" sldId="355"/>
            <ac:spMk id="19" creationId="{97557D02-BA36-4456-8D42-131C27990184}"/>
          </ac:spMkLst>
        </pc:spChg>
        <pc:spChg chg="mod">
          <ac:chgData name="Carolina Maria Montana Montana" userId="a6b7aff8-9930-4823-a83d-78ef79868347" providerId="ADAL" clId="{3BDEB56C-01BF-43D2-8162-0A59F7DAD0B9}" dt="2024-03-20T16:02:12.788" v="796" actId="1076"/>
          <ac:spMkLst>
            <pc:docMk/>
            <pc:sldMk cId="174757054" sldId="355"/>
            <ac:spMk id="26" creationId="{0DA7F940-5E03-7F1C-7725-D3A097CBF5DB}"/>
          </ac:spMkLst>
        </pc:spChg>
        <pc:graphicFrameChg chg="mod modGraphic">
          <ac:chgData name="Carolina Maria Montana Montana" userId="a6b7aff8-9930-4823-a83d-78ef79868347" providerId="ADAL" clId="{3BDEB56C-01BF-43D2-8162-0A59F7DAD0B9}" dt="2024-03-20T15:55:47.812" v="673" actId="21"/>
          <ac:graphicFrameMkLst>
            <pc:docMk/>
            <pc:sldMk cId="174757054" sldId="355"/>
            <ac:graphicFrameMk id="2" creationId="{6698BCD4-7A3C-8486-CDB8-CE21C040224F}"/>
          </ac:graphicFrameMkLst>
        </pc:graphicFrameChg>
        <pc:graphicFrameChg chg="del mod modGraphic">
          <ac:chgData name="Carolina Maria Montana Montana" userId="a6b7aff8-9930-4823-a83d-78ef79868347" providerId="ADAL" clId="{3BDEB56C-01BF-43D2-8162-0A59F7DAD0B9}" dt="2024-03-20T15:49:36.603" v="424" actId="478"/>
          <ac:graphicFrameMkLst>
            <pc:docMk/>
            <pc:sldMk cId="174757054" sldId="355"/>
            <ac:graphicFrameMk id="7" creationId="{528A55C9-B9A5-9A7C-E1B8-DF63BD5E4745}"/>
          </ac:graphicFrameMkLst>
        </pc:graphicFrameChg>
        <pc:picChg chg="mod">
          <ac:chgData name="Carolina Maria Montana Montana" userId="a6b7aff8-9930-4823-a83d-78ef79868347" providerId="ADAL" clId="{3BDEB56C-01BF-43D2-8162-0A59F7DAD0B9}" dt="2024-03-20T16:02:14.492" v="797" actId="1076"/>
          <ac:picMkLst>
            <pc:docMk/>
            <pc:sldMk cId="174757054" sldId="355"/>
            <ac:picMk id="25" creationId="{52513890-F526-F79E-AE96-36F514232708}"/>
          </ac:picMkLst>
        </pc:picChg>
        <pc:cxnChg chg="add mod">
          <ac:chgData name="Carolina Maria Montana Montana" userId="a6b7aff8-9930-4823-a83d-78ef79868347" providerId="ADAL" clId="{3BDEB56C-01BF-43D2-8162-0A59F7DAD0B9}" dt="2024-03-20T16:01:14.625" v="783" actId="1076"/>
          <ac:cxnSpMkLst>
            <pc:docMk/>
            <pc:sldMk cId="174757054" sldId="355"/>
            <ac:cxnSpMk id="16" creationId="{A352D132-4F3F-42E4-836D-DA9012A67386}"/>
          </ac:cxnSpMkLst>
        </pc:cxnChg>
        <pc:cxnChg chg="add mod">
          <ac:chgData name="Carolina Maria Montana Montana" userId="a6b7aff8-9930-4823-a83d-78ef79868347" providerId="ADAL" clId="{3BDEB56C-01BF-43D2-8162-0A59F7DAD0B9}" dt="2024-03-20T16:01:14.625" v="783" actId="1076"/>
          <ac:cxnSpMkLst>
            <pc:docMk/>
            <pc:sldMk cId="174757054" sldId="355"/>
            <ac:cxnSpMk id="21" creationId="{EDE4D535-DE45-41EB-808C-F7A2427EEDF7}"/>
          </ac:cxnSpMkLst>
        </pc:cxnChg>
        <pc:cxnChg chg="add mod">
          <ac:chgData name="Carolina Maria Montana Montana" userId="a6b7aff8-9930-4823-a83d-78ef79868347" providerId="ADAL" clId="{3BDEB56C-01BF-43D2-8162-0A59F7DAD0B9}" dt="2024-03-20T16:24:04.654" v="1039" actId="1076"/>
          <ac:cxnSpMkLst>
            <pc:docMk/>
            <pc:sldMk cId="174757054" sldId="355"/>
            <ac:cxnSpMk id="39" creationId="{FAE4F54E-756C-44E1-9FC1-6D4A4AAA17F1}"/>
          </ac:cxnSpMkLst>
        </pc:cxnChg>
      </pc:sldChg>
      <pc:sldChg chg="modSp del mod">
        <pc:chgData name="Carolina Maria Montana Montana" userId="a6b7aff8-9930-4823-a83d-78ef79868347" providerId="ADAL" clId="{3BDEB56C-01BF-43D2-8162-0A59F7DAD0B9}" dt="2024-03-20T16:30:18.542" v="1057" actId="47"/>
        <pc:sldMkLst>
          <pc:docMk/>
          <pc:sldMk cId="1471928924" sldId="368"/>
        </pc:sldMkLst>
        <pc:graphicFrameChg chg="modGraphic">
          <ac:chgData name="Carolina Maria Montana Montana" userId="a6b7aff8-9930-4823-a83d-78ef79868347" providerId="ADAL" clId="{3BDEB56C-01BF-43D2-8162-0A59F7DAD0B9}" dt="2024-03-20T16:28:08.072" v="1055" actId="20577"/>
          <ac:graphicFrameMkLst>
            <pc:docMk/>
            <pc:sldMk cId="1471928924" sldId="368"/>
            <ac:graphicFrameMk id="5" creationId="{002F9279-CF92-C106-9C0D-455B9AA7057A}"/>
          </ac:graphicFrameMkLst>
        </pc:graphicFrameChg>
      </pc:sldChg>
      <pc:sldChg chg="modSp mod">
        <pc:chgData name="Carolina Maria Montana Montana" userId="a6b7aff8-9930-4823-a83d-78ef79868347" providerId="ADAL" clId="{3BDEB56C-01BF-43D2-8162-0A59F7DAD0B9}" dt="2024-03-20T16:26:14.999" v="1043" actId="20577"/>
        <pc:sldMkLst>
          <pc:docMk/>
          <pc:sldMk cId="754094776" sldId="369"/>
        </pc:sldMkLst>
        <pc:spChg chg="mod">
          <ac:chgData name="Carolina Maria Montana Montana" userId="a6b7aff8-9930-4823-a83d-78ef79868347" providerId="ADAL" clId="{3BDEB56C-01BF-43D2-8162-0A59F7DAD0B9}" dt="2024-03-20T16:26:14.999" v="1043" actId="20577"/>
          <ac:spMkLst>
            <pc:docMk/>
            <pc:sldMk cId="754094776" sldId="369"/>
            <ac:spMk id="6" creationId="{7B64F6ED-E014-6991-29E9-7246AA23128C}"/>
          </ac:spMkLst>
        </pc:spChg>
      </pc:sldChg>
      <pc:sldChg chg="delSp modSp add mod">
        <pc:chgData name="Carolina Maria Montana Montana" userId="a6b7aff8-9930-4823-a83d-78ef79868347" providerId="ADAL" clId="{3BDEB56C-01BF-43D2-8162-0A59F7DAD0B9}" dt="2024-03-20T16:21:07.508" v="962" actId="20577"/>
        <pc:sldMkLst>
          <pc:docMk/>
          <pc:sldMk cId="867558139" sldId="374"/>
        </pc:sldMkLst>
        <pc:spChg chg="mod">
          <ac:chgData name="Carolina Maria Montana Montana" userId="a6b7aff8-9930-4823-a83d-78ef79868347" providerId="ADAL" clId="{3BDEB56C-01BF-43D2-8162-0A59F7DAD0B9}" dt="2024-03-20T16:21:07.508" v="962" actId="20577"/>
          <ac:spMkLst>
            <pc:docMk/>
            <pc:sldMk cId="867558139" sldId="374"/>
            <ac:spMk id="3" creationId="{04DC5CCE-AE9A-B477-4A3E-016450B4C6E2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5" creationId="{FE5F2FB2-8189-8979-E2CB-F54B44EEE51D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8" creationId="{9DC2D229-67C0-F361-254F-FB2B0D479816}"/>
          </ac:spMkLst>
        </pc:spChg>
        <pc:spChg chg="del">
          <ac:chgData name="Carolina Maria Montana Montana" userId="a6b7aff8-9930-4823-a83d-78ef79868347" providerId="ADAL" clId="{3BDEB56C-01BF-43D2-8162-0A59F7DAD0B9}" dt="2024-03-20T16:05:00.863" v="812" actId="478"/>
          <ac:spMkLst>
            <pc:docMk/>
            <pc:sldMk cId="867558139" sldId="374"/>
            <ac:spMk id="9" creationId="{17986229-5711-8C8C-6448-AEB8E2DF22A5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10" creationId="{81E759CD-EDD7-496F-F196-3EBB7F747579}"/>
          </ac:spMkLst>
        </pc:spChg>
        <pc:spChg chg="del">
          <ac:chgData name="Carolina Maria Montana Montana" userId="a6b7aff8-9930-4823-a83d-78ef79868347" providerId="ADAL" clId="{3BDEB56C-01BF-43D2-8162-0A59F7DAD0B9}" dt="2024-03-20T16:04:29.748" v="810" actId="478"/>
          <ac:spMkLst>
            <pc:docMk/>
            <pc:sldMk cId="867558139" sldId="374"/>
            <ac:spMk id="11" creationId="{BA1602F7-1292-20AA-0749-C03E43BBE04E}"/>
          </ac:spMkLst>
        </pc:spChg>
        <pc:spChg chg="del">
          <ac:chgData name="Carolina Maria Montana Montana" userId="a6b7aff8-9930-4823-a83d-78ef79868347" providerId="ADAL" clId="{3BDEB56C-01BF-43D2-8162-0A59F7DAD0B9}" dt="2024-03-20T16:04:03.029" v="805" actId="478"/>
          <ac:spMkLst>
            <pc:docMk/>
            <pc:sldMk cId="867558139" sldId="374"/>
            <ac:spMk id="14" creationId="{55A75DD3-EECD-C580-521F-493C99E02FAE}"/>
          </ac:spMkLst>
        </pc:spChg>
        <pc:spChg chg="del">
          <ac:chgData name="Carolina Maria Montana Montana" userId="a6b7aff8-9930-4823-a83d-78ef79868347" providerId="ADAL" clId="{3BDEB56C-01BF-43D2-8162-0A59F7DAD0B9}" dt="2024-03-20T16:04:03.029" v="805" actId="478"/>
          <ac:spMkLst>
            <pc:docMk/>
            <pc:sldMk cId="867558139" sldId="374"/>
            <ac:spMk id="15" creationId="{33DF84AD-3603-EBAD-5A76-9D0FD6A23811}"/>
          </ac:spMkLst>
        </pc:spChg>
        <pc:spChg chg="del">
          <ac:chgData name="Carolina Maria Montana Montana" userId="a6b7aff8-9930-4823-a83d-78ef79868347" providerId="ADAL" clId="{3BDEB56C-01BF-43D2-8162-0A59F7DAD0B9}" dt="2024-03-20T16:04:07.401" v="807" actId="478"/>
          <ac:spMkLst>
            <pc:docMk/>
            <pc:sldMk cId="867558139" sldId="374"/>
            <ac:spMk id="26" creationId="{0DA7F940-5E03-7F1C-7725-D3A097CBF5DB}"/>
          </ac:spMkLst>
        </pc:spChg>
        <pc:graphicFrameChg chg="del">
          <ac:chgData name="Carolina Maria Montana Montana" userId="a6b7aff8-9930-4823-a83d-78ef79868347" providerId="ADAL" clId="{3BDEB56C-01BF-43D2-8162-0A59F7DAD0B9}" dt="2024-03-20T16:04:00.734" v="804" actId="478"/>
          <ac:graphicFrameMkLst>
            <pc:docMk/>
            <pc:sldMk cId="867558139" sldId="374"/>
            <ac:graphicFrameMk id="2" creationId="{6698BCD4-7A3C-8486-CDB8-CE21C040224F}"/>
          </ac:graphicFrameMkLst>
        </pc:graphicFrameChg>
        <pc:graphicFrameChg chg="mod modGraphic">
          <ac:chgData name="Carolina Maria Montana Montana" userId="a6b7aff8-9930-4823-a83d-78ef79868347" providerId="ADAL" clId="{3BDEB56C-01BF-43D2-8162-0A59F7DAD0B9}" dt="2024-03-20T16:20:49.523" v="931" actId="1076"/>
          <ac:graphicFrameMkLst>
            <pc:docMk/>
            <pc:sldMk cId="867558139" sldId="374"/>
            <ac:graphicFrameMk id="7" creationId="{528A55C9-B9A5-9A7C-E1B8-DF63BD5E4745}"/>
          </ac:graphicFrameMkLst>
        </pc:graphicFrameChg>
        <pc:picChg chg="del">
          <ac:chgData name="Carolina Maria Montana Montana" userId="a6b7aff8-9930-4823-a83d-78ef79868347" providerId="ADAL" clId="{3BDEB56C-01BF-43D2-8162-0A59F7DAD0B9}" dt="2024-03-20T16:04:03.029" v="805" actId="478"/>
          <ac:picMkLst>
            <pc:docMk/>
            <pc:sldMk cId="867558139" sldId="374"/>
            <ac:picMk id="12" creationId="{A289697C-AAEB-0829-3165-315F0550750F}"/>
          </ac:picMkLst>
        </pc:picChg>
        <pc:picChg chg="del">
          <ac:chgData name="Carolina Maria Montana Montana" userId="a6b7aff8-9930-4823-a83d-78ef79868347" providerId="ADAL" clId="{3BDEB56C-01BF-43D2-8162-0A59F7DAD0B9}" dt="2024-03-20T16:04:03.029" v="805" actId="478"/>
          <ac:picMkLst>
            <pc:docMk/>
            <pc:sldMk cId="867558139" sldId="374"/>
            <ac:picMk id="13" creationId="{610768EB-1B3D-1870-94ED-F6547E11B8A7}"/>
          </ac:picMkLst>
        </pc:picChg>
        <pc:picChg chg="del">
          <ac:chgData name="Carolina Maria Montana Montana" userId="a6b7aff8-9930-4823-a83d-78ef79868347" providerId="ADAL" clId="{3BDEB56C-01BF-43D2-8162-0A59F7DAD0B9}" dt="2024-03-20T16:04:04.659" v="806" actId="478"/>
          <ac:picMkLst>
            <pc:docMk/>
            <pc:sldMk cId="867558139" sldId="374"/>
            <ac:picMk id="25" creationId="{52513890-F526-F79E-AE96-36F514232708}"/>
          </ac:picMkLst>
        </pc:picChg>
      </pc:sldChg>
      <pc:sldChg chg="modSp mod">
        <pc:chgData name="Carolina Maria Montana Montana" userId="a6b7aff8-9930-4823-a83d-78ef79868347" providerId="ADAL" clId="{3BDEB56C-01BF-43D2-8162-0A59F7DAD0B9}" dt="2024-03-20T16:30:16.015" v="1056" actId="27636"/>
        <pc:sldMkLst>
          <pc:docMk/>
          <pc:sldMk cId="4088326055" sldId="375"/>
        </pc:sldMkLst>
        <pc:spChg chg="mod">
          <ac:chgData name="Carolina Maria Montana Montana" userId="a6b7aff8-9930-4823-a83d-78ef79868347" providerId="ADAL" clId="{3BDEB56C-01BF-43D2-8162-0A59F7DAD0B9}" dt="2024-03-20T16:30:16.015" v="1056" actId="27636"/>
          <ac:spMkLst>
            <pc:docMk/>
            <pc:sldMk cId="4088326055" sldId="375"/>
            <ac:spMk id="4" creationId="{2DEF51CB-0118-F915-36B0-306C1A448219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image" Target="../media/image17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7FEFBB-8727-4824-9A30-E63B5C00D67C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C6CE785-F466-4D9F-A4EE-1B27856C823C}">
      <dgm:prSet phldrT="[Texto]"/>
      <dgm:spPr/>
      <dgm:t>
        <a:bodyPr/>
        <a:lstStyle/>
        <a:p>
          <a:r>
            <a:rPr lang="es-MX" b="1" i="0" dirty="0"/>
            <a:t>Cosechando saberes en la tierra del relámpago:  Un Catatumbo talentoso. Tibú</a:t>
          </a:r>
          <a:endParaRPr lang="es-CO" dirty="0"/>
        </a:p>
      </dgm:t>
    </dgm:pt>
    <dgm:pt modelId="{A2F520F3-6596-4BAA-91D1-8DBAE2397F34}" type="parTrans" cxnId="{BCE86969-5008-4123-BC49-4DEFE414A68C}">
      <dgm:prSet/>
      <dgm:spPr/>
      <dgm:t>
        <a:bodyPr/>
        <a:lstStyle/>
        <a:p>
          <a:endParaRPr lang="es-CO"/>
        </a:p>
      </dgm:t>
    </dgm:pt>
    <dgm:pt modelId="{64806BBE-078B-482F-9CCD-1DADB7878CEE}" type="sibTrans" cxnId="{BCE86969-5008-4123-BC49-4DEFE414A68C}">
      <dgm:prSet/>
      <dgm:spPr/>
      <dgm:t>
        <a:bodyPr/>
        <a:lstStyle/>
        <a:p>
          <a:endParaRPr lang="es-CO"/>
        </a:p>
      </dgm:t>
    </dgm:pt>
    <dgm:pt modelId="{55379A59-7D46-4085-A12E-17FCAC34FAB6}">
      <dgm:prSet/>
      <dgm:spPr/>
      <dgm:t>
        <a:bodyPr/>
        <a:lstStyle/>
        <a:p>
          <a:r>
            <a:rPr lang="es-MX" b="1" i="0" dirty="0"/>
            <a:t>El Tarra se mueve seguro. El Tarra </a:t>
          </a:r>
          <a:endParaRPr lang="es-MX" dirty="0"/>
        </a:p>
      </dgm:t>
    </dgm:pt>
    <dgm:pt modelId="{3FD9A8A0-F3A7-4C78-9932-A4FE2287479D}" type="parTrans" cxnId="{BD65925B-60E9-4836-A7B0-FB0BD02E70FF}">
      <dgm:prSet/>
      <dgm:spPr/>
      <dgm:t>
        <a:bodyPr/>
        <a:lstStyle/>
        <a:p>
          <a:endParaRPr lang="es-CO"/>
        </a:p>
      </dgm:t>
    </dgm:pt>
    <dgm:pt modelId="{165AC368-9D03-47B2-9CD3-945177950AEF}" type="sibTrans" cxnId="{BD65925B-60E9-4836-A7B0-FB0BD02E70FF}">
      <dgm:prSet/>
      <dgm:spPr/>
      <dgm:t>
        <a:bodyPr/>
        <a:lstStyle/>
        <a:p>
          <a:endParaRPr lang="es-CO"/>
        </a:p>
      </dgm:t>
    </dgm:pt>
    <dgm:pt modelId="{2A5D96FA-D980-4BE6-B5C2-BFA54665D06A}">
      <dgm:prSet/>
      <dgm:spPr/>
      <dgm:t>
        <a:bodyPr/>
        <a:lstStyle/>
        <a:p>
          <a:r>
            <a:rPr lang="es-MX" b="1" i="0" dirty="0"/>
            <a:t>Una red dejando huellas y mil culturas para una comunidad.  Sardinata</a:t>
          </a:r>
          <a:endParaRPr lang="es-MX" dirty="0"/>
        </a:p>
      </dgm:t>
    </dgm:pt>
    <dgm:pt modelId="{B602E785-8A52-4A76-8E37-66D9D73947E8}" type="parTrans" cxnId="{DDD4C8B5-BDBB-43EB-B131-1052488A5FF8}">
      <dgm:prSet/>
      <dgm:spPr/>
      <dgm:t>
        <a:bodyPr/>
        <a:lstStyle/>
        <a:p>
          <a:endParaRPr lang="es-CO"/>
        </a:p>
      </dgm:t>
    </dgm:pt>
    <dgm:pt modelId="{4D234D4E-E663-4F92-8BA9-507D539645D7}" type="sibTrans" cxnId="{DDD4C8B5-BDBB-43EB-B131-1052488A5FF8}">
      <dgm:prSet/>
      <dgm:spPr/>
      <dgm:t>
        <a:bodyPr/>
        <a:lstStyle/>
        <a:p>
          <a:endParaRPr lang="es-CO"/>
        </a:p>
      </dgm:t>
    </dgm:pt>
    <dgm:pt modelId="{3A9C2897-F7E6-4119-B6B0-C74A330C2366}">
      <dgm:prSet/>
      <dgm:spPr/>
      <dgm:t>
        <a:bodyPr/>
        <a:lstStyle/>
        <a:p>
          <a:r>
            <a:rPr lang="es-CO" dirty="0"/>
            <a:t> </a:t>
          </a:r>
          <a:r>
            <a:rPr lang="es-CO" b="1" dirty="0"/>
            <a:t>Conscientes de la naturaleza. Tibú</a:t>
          </a:r>
        </a:p>
      </dgm:t>
    </dgm:pt>
    <dgm:pt modelId="{3ADB8E17-C2B0-4FD0-A87F-219EB8A18452}" type="parTrans" cxnId="{947F95CB-5647-48FB-80D3-01287BAE6771}">
      <dgm:prSet/>
      <dgm:spPr/>
      <dgm:t>
        <a:bodyPr/>
        <a:lstStyle/>
        <a:p>
          <a:endParaRPr lang="es-CO"/>
        </a:p>
      </dgm:t>
    </dgm:pt>
    <dgm:pt modelId="{2603A71B-23DB-4581-A4DD-F0B696024081}" type="sibTrans" cxnId="{947F95CB-5647-48FB-80D3-01287BAE6771}">
      <dgm:prSet/>
      <dgm:spPr/>
      <dgm:t>
        <a:bodyPr/>
        <a:lstStyle/>
        <a:p>
          <a:endParaRPr lang="es-CO"/>
        </a:p>
      </dgm:t>
    </dgm:pt>
    <dgm:pt modelId="{0912B2D4-D7BF-421C-89D7-0A77CB20CEC6}">
      <dgm:prSet/>
      <dgm:spPr/>
      <dgm:t>
        <a:bodyPr/>
        <a:lstStyle/>
        <a:p>
          <a:r>
            <a:rPr lang="es-MX" b="1" dirty="0"/>
            <a:t>Aprovecha el tiempo en momento proactivo. La Gabarra</a:t>
          </a:r>
          <a:endParaRPr lang="es-CO" b="1" dirty="0"/>
        </a:p>
      </dgm:t>
    </dgm:pt>
    <dgm:pt modelId="{619A1921-538D-4B2D-A804-93E66E34F858}" type="parTrans" cxnId="{B8347886-01DB-41D9-B5AF-490E2E1C284B}">
      <dgm:prSet/>
      <dgm:spPr/>
      <dgm:t>
        <a:bodyPr/>
        <a:lstStyle/>
        <a:p>
          <a:endParaRPr lang="es-CO"/>
        </a:p>
      </dgm:t>
    </dgm:pt>
    <dgm:pt modelId="{A226B4BD-DAF2-4824-915E-19B57DEF905D}" type="sibTrans" cxnId="{B8347886-01DB-41D9-B5AF-490E2E1C284B}">
      <dgm:prSet/>
      <dgm:spPr/>
      <dgm:t>
        <a:bodyPr/>
        <a:lstStyle/>
        <a:p>
          <a:endParaRPr lang="es-CO"/>
        </a:p>
      </dgm:t>
    </dgm:pt>
    <dgm:pt modelId="{8ECAB696-AE81-47C0-8434-D848E4435DCD}" type="pres">
      <dgm:prSet presAssocID="{867FEFBB-8727-4824-9A30-E63B5C00D67C}" presName="diagram" presStyleCnt="0">
        <dgm:presLayoutVars>
          <dgm:dir/>
        </dgm:presLayoutVars>
      </dgm:prSet>
      <dgm:spPr/>
    </dgm:pt>
    <dgm:pt modelId="{CBD5DF34-916C-478D-B3F5-B5D3B25B40AA}" type="pres">
      <dgm:prSet presAssocID="{4C6CE785-F466-4D9F-A4EE-1B27856C823C}" presName="composite" presStyleCnt="0"/>
      <dgm:spPr/>
    </dgm:pt>
    <dgm:pt modelId="{2590C168-327B-4879-A0F8-95A4B820CCF9}" type="pres">
      <dgm:prSet presAssocID="{4C6CE785-F466-4D9F-A4EE-1B27856C823C}" presName="Image" presStyleLbl="bgShp" presStyleIdx="0" presStyleCnt="5" custLinFactNeighborY="-960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</dgm:pt>
    <dgm:pt modelId="{26571F1C-D24B-4475-BF34-618280B6936A}" type="pres">
      <dgm:prSet presAssocID="{4C6CE785-F466-4D9F-A4EE-1B27856C823C}" presName="Parent" presStyleLbl="node0" presStyleIdx="0" presStyleCnt="5">
        <dgm:presLayoutVars>
          <dgm:bulletEnabled val="1"/>
        </dgm:presLayoutVars>
      </dgm:prSet>
      <dgm:spPr/>
    </dgm:pt>
    <dgm:pt modelId="{B8A2E667-3E6A-47E4-8FCC-9418E1C52D8E}" type="pres">
      <dgm:prSet presAssocID="{64806BBE-078B-482F-9CCD-1DADB7878CEE}" presName="sibTrans" presStyleCnt="0"/>
      <dgm:spPr/>
    </dgm:pt>
    <dgm:pt modelId="{21320382-3C75-433C-8855-65CAC1AD094B}" type="pres">
      <dgm:prSet presAssocID="{55379A59-7D46-4085-A12E-17FCAC34FAB6}" presName="composite" presStyleCnt="0"/>
      <dgm:spPr/>
    </dgm:pt>
    <dgm:pt modelId="{A5862783-5A50-48B0-B0B9-10EA13FAC852}" type="pres">
      <dgm:prSet presAssocID="{55379A59-7D46-4085-A12E-17FCAC34FAB6}" presName="Image" presStyleLbl="bgShp" presStyleIdx="1" presStyleCnt="5" custScaleX="98505" custScaleY="101677" custLinFactNeighborX="-4672" custLinFactNeighborY="-1048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000" b="-38000"/>
          </a:stretch>
        </a:blipFill>
      </dgm:spPr>
    </dgm:pt>
    <dgm:pt modelId="{E3EB39C3-05A8-4092-859D-683DF9F532AB}" type="pres">
      <dgm:prSet presAssocID="{55379A59-7D46-4085-A12E-17FCAC34FAB6}" presName="Parent" presStyleLbl="node0" presStyleIdx="1" presStyleCnt="5">
        <dgm:presLayoutVars>
          <dgm:bulletEnabled val="1"/>
        </dgm:presLayoutVars>
      </dgm:prSet>
      <dgm:spPr/>
    </dgm:pt>
    <dgm:pt modelId="{466FD3D7-98A6-431B-9D23-2BD5B244F598}" type="pres">
      <dgm:prSet presAssocID="{165AC368-9D03-47B2-9CD3-945177950AEF}" presName="sibTrans" presStyleCnt="0"/>
      <dgm:spPr/>
    </dgm:pt>
    <dgm:pt modelId="{5B9E4246-61A0-465C-9E66-9E9A0A048E13}" type="pres">
      <dgm:prSet presAssocID="{2A5D96FA-D980-4BE6-B5C2-BFA54665D06A}" presName="composite" presStyleCnt="0"/>
      <dgm:spPr/>
    </dgm:pt>
    <dgm:pt modelId="{7B565BBE-73A3-4803-BDA0-365C18229C0C}" type="pres">
      <dgm:prSet presAssocID="{2A5D96FA-D980-4BE6-B5C2-BFA54665D06A}" presName="Image" presStyleLbl="bgShp" presStyleIdx="2" presStyleCnt="5" custLinFactNeighborX="-1690" custLinFactNeighborY="-1051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</dgm:spPr>
    </dgm:pt>
    <dgm:pt modelId="{C8772E9E-11D9-438F-9517-E3B6BD4B648B}" type="pres">
      <dgm:prSet presAssocID="{2A5D96FA-D980-4BE6-B5C2-BFA54665D06A}" presName="Parent" presStyleLbl="node0" presStyleIdx="2" presStyleCnt="5">
        <dgm:presLayoutVars>
          <dgm:bulletEnabled val="1"/>
        </dgm:presLayoutVars>
      </dgm:prSet>
      <dgm:spPr/>
    </dgm:pt>
    <dgm:pt modelId="{1E7D3E4C-993F-4F85-9470-6BA9FEE5EF21}" type="pres">
      <dgm:prSet presAssocID="{4D234D4E-E663-4F92-8BA9-507D539645D7}" presName="sibTrans" presStyleCnt="0"/>
      <dgm:spPr/>
    </dgm:pt>
    <dgm:pt modelId="{A4687783-A6C3-4794-A6D4-AF97901F3EF9}" type="pres">
      <dgm:prSet presAssocID="{0912B2D4-D7BF-421C-89D7-0A77CB20CEC6}" presName="composite" presStyleCnt="0"/>
      <dgm:spPr/>
    </dgm:pt>
    <dgm:pt modelId="{82ACDE3E-125D-488D-B111-29834F94B855}" type="pres">
      <dgm:prSet presAssocID="{0912B2D4-D7BF-421C-89D7-0A77CB20CEC6}" presName="Image" presStyleLbl="bgShp" presStyleIdx="3" presStyleCnt="5"/>
      <dgm:spPr>
        <a:blipFill>
          <a:blip xmlns:r="http://schemas.openxmlformats.org/officeDocument/2006/relationships" r:embed="rId4"/>
          <a:srcRect/>
          <a:stretch>
            <a:fillRect t="-1000" b="-1000"/>
          </a:stretch>
        </a:blipFill>
      </dgm:spPr>
    </dgm:pt>
    <dgm:pt modelId="{A6C25019-EAE8-42D3-8AFF-AAFC5EC7BE95}" type="pres">
      <dgm:prSet presAssocID="{0912B2D4-D7BF-421C-89D7-0A77CB20CEC6}" presName="Parent" presStyleLbl="node0" presStyleIdx="3" presStyleCnt="5">
        <dgm:presLayoutVars>
          <dgm:bulletEnabled val="1"/>
        </dgm:presLayoutVars>
      </dgm:prSet>
      <dgm:spPr/>
    </dgm:pt>
    <dgm:pt modelId="{50BC155A-32D9-49A9-94D2-3084E86C7E99}" type="pres">
      <dgm:prSet presAssocID="{A226B4BD-DAF2-4824-915E-19B57DEF905D}" presName="sibTrans" presStyleCnt="0"/>
      <dgm:spPr/>
    </dgm:pt>
    <dgm:pt modelId="{1CFA0B96-6F15-4AED-A688-D44247DF7493}" type="pres">
      <dgm:prSet presAssocID="{3A9C2897-F7E6-4119-B6B0-C74A330C2366}" presName="composite" presStyleCnt="0"/>
      <dgm:spPr/>
    </dgm:pt>
    <dgm:pt modelId="{C2162B96-3655-46A3-90A0-CE3F2C10AD39}" type="pres">
      <dgm:prSet presAssocID="{3A9C2897-F7E6-4119-B6B0-C74A330C2366}" presName="Image" presStyleLbl="bgShp" presStyleIdx="4" presStyleCnt="5" custLinFactNeighborX="1352" custLinFactNeighborY="228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0" b="-70000"/>
          </a:stretch>
        </a:blipFill>
      </dgm:spPr>
    </dgm:pt>
    <dgm:pt modelId="{0C5652F8-3CD7-469A-83A4-178FF7F73779}" type="pres">
      <dgm:prSet presAssocID="{3A9C2897-F7E6-4119-B6B0-C74A330C2366}" presName="Parent" presStyleLbl="node0" presStyleIdx="4" presStyleCnt="5">
        <dgm:presLayoutVars>
          <dgm:bulletEnabled val="1"/>
        </dgm:presLayoutVars>
      </dgm:prSet>
      <dgm:spPr/>
    </dgm:pt>
  </dgm:ptLst>
  <dgm:cxnLst>
    <dgm:cxn modelId="{4980D617-D68D-499C-90E2-9E8338B60321}" type="presOf" srcId="{4C6CE785-F466-4D9F-A4EE-1B27856C823C}" destId="{26571F1C-D24B-4475-BF34-618280B6936A}" srcOrd="0" destOrd="0" presId="urn:microsoft.com/office/officeart/2008/layout/BendingPictureCaption"/>
    <dgm:cxn modelId="{3C171E2F-6FC9-4E57-9944-C9037605AD31}" type="presOf" srcId="{55379A59-7D46-4085-A12E-17FCAC34FAB6}" destId="{E3EB39C3-05A8-4092-859D-683DF9F532AB}" srcOrd="0" destOrd="0" presId="urn:microsoft.com/office/officeart/2008/layout/BendingPictureCaption"/>
    <dgm:cxn modelId="{BD65925B-60E9-4836-A7B0-FB0BD02E70FF}" srcId="{867FEFBB-8727-4824-9A30-E63B5C00D67C}" destId="{55379A59-7D46-4085-A12E-17FCAC34FAB6}" srcOrd="1" destOrd="0" parTransId="{3FD9A8A0-F3A7-4C78-9932-A4FE2287479D}" sibTransId="{165AC368-9D03-47B2-9CD3-945177950AEF}"/>
    <dgm:cxn modelId="{BCE86969-5008-4123-BC49-4DEFE414A68C}" srcId="{867FEFBB-8727-4824-9A30-E63B5C00D67C}" destId="{4C6CE785-F466-4D9F-A4EE-1B27856C823C}" srcOrd="0" destOrd="0" parTransId="{A2F520F3-6596-4BAA-91D1-8DBAE2397F34}" sibTransId="{64806BBE-078B-482F-9CCD-1DADB7878CEE}"/>
    <dgm:cxn modelId="{7E17E676-9EF9-4E05-87E9-522D0BC5ADD8}" type="presOf" srcId="{3A9C2897-F7E6-4119-B6B0-C74A330C2366}" destId="{0C5652F8-3CD7-469A-83A4-178FF7F73779}" srcOrd="0" destOrd="0" presId="urn:microsoft.com/office/officeart/2008/layout/BendingPictureCaption"/>
    <dgm:cxn modelId="{56D1FC5A-4F51-4AB0-8175-7594CC89F1BC}" type="presOf" srcId="{867FEFBB-8727-4824-9A30-E63B5C00D67C}" destId="{8ECAB696-AE81-47C0-8434-D848E4435DCD}" srcOrd="0" destOrd="0" presId="urn:microsoft.com/office/officeart/2008/layout/BendingPictureCaption"/>
    <dgm:cxn modelId="{B8347886-01DB-41D9-B5AF-490E2E1C284B}" srcId="{867FEFBB-8727-4824-9A30-E63B5C00D67C}" destId="{0912B2D4-D7BF-421C-89D7-0A77CB20CEC6}" srcOrd="3" destOrd="0" parTransId="{619A1921-538D-4B2D-A804-93E66E34F858}" sibTransId="{A226B4BD-DAF2-4824-915E-19B57DEF905D}"/>
    <dgm:cxn modelId="{57E6018E-9959-406D-B605-DD502120C662}" type="presOf" srcId="{2A5D96FA-D980-4BE6-B5C2-BFA54665D06A}" destId="{C8772E9E-11D9-438F-9517-E3B6BD4B648B}" srcOrd="0" destOrd="0" presId="urn:microsoft.com/office/officeart/2008/layout/BendingPictureCaption"/>
    <dgm:cxn modelId="{9664E596-1F60-4070-BA73-F6AC9BF208E7}" type="presOf" srcId="{0912B2D4-D7BF-421C-89D7-0A77CB20CEC6}" destId="{A6C25019-EAE8-42D3-8AFF-AAFC5EC7BE95}" srcOrd="0" destOrd="0" presId="urn:microsoft.com/office/officeart/2008/layout/BendingPictureCaption"/>
    <dgm:cxn modelId="{DDD4C8B5-BDBB-43EB-B131-1052488A5FF8}" srcId="{867FEFBB-8727-4824-9A30-E63B5C00D67C}" destId="{2A5D96FA-D980-4BE6-B5C2-BFA54665D06A}" srcOrd="2" destOrd="0" parTransId="{B602E785-8A52-4A76-8E37-66D9D73947E8}" sibTransId="{4D234D4E-E663-4F92-8BA9-507D539645D7}"/>
    <dgm:cxn modelId="{947F95CB-5647-48FB-80D3-01287BAE6771}" srcId="{867FEFBB-8727-4824-9A30-E63B5C00D67C}" destId="{3A9C2897-F7E6-4119-B6B0-C74A330C2366}" srcOrd="4" destOrd="0" parTransId="{3ADB8E17-C2B0-4FD0-A87F-219EB8A18452}" sibTransId="{2603A71B-23DB-4581-A4DD-F0B696024081}"/>
    <dgm:cxn modelId="{D092A625-A2C0-4771-87BE-FD3E3525BB7E}" type="presParOf" srcId="{8ECAB696-AE81-47C0-8434-D848E4435DCD}" destId="{CBD5DF34-916C-478D-B3F5-B5D3B25B40AA}" srcOrd="0" destOrd="0" presId="urn:microsoft.com/office/officeart/2008/layout/BendingPictureCaption"/>
    <dgm:cxn modelId="{A5633A59-ED9B-49F0-85BB-BE95C85EE0AF}" type="presParOf" srcId="{CBD5DF34-916C-478D-B3F5-B5D3B25B40AA}" destId="{2590C168-327B-4879-A0F8-95A4B820CCF9}" srcOrd="0" destOrd="0" presId="urn:microsoft.com/office/officeart/2008/layout/BendingPictureCaption"/>
    <dgm:cxn modelId="{ADBDDB58-3DD9-48DB-B44C-DECE051F19AF}" type="presParOf" srcId="{CBD5DF34-916C-478D-B3F5-B5D3B25B40AA}" destId="{26571F1C-D24B-4475-BF34-618280B6936A}" srcOrd="1" destOrd="0" presId="urn:microsoft.com/office/officeart/2008/layout/BendingPictureCaption"/>
    <dgm:cxn modelId="{077E0B01-BEF5-4DA9-9953-545D61AFAB33}" type="presParOf" srcId="{8ECAB696-AE81-47C0-8434-D848E4435DCD}" destId="{B8A2E667-3E6A-47E4-8FCC-9418E1C52D8E}" srcOrd="1" destOrd="0" presId="urn:microsoft.com/office/officeart/2008/layout/BendingPictureCaption"/>
    <dgm:cxn modelId="{8DBAFD33-8B3D-4CB5-842D-5C37EDF05097}" type="presParOf" srcId="{8ECAB696-AE81-47C0-8434-D848E4435DCD}" destId="{21320382-3C75-433C-8855-65CAC1AD094B}" srcOrd="2" destOrd="0" presId="urn:microsoft.com/office/officeart/2008/layout/BendingPictureCaption"/>
    <dgm:cxn modelId="{51DD0BF7-A2EF-4F2F-8BB8-94EA69F03BF9}" type="presParOf" srcId="{21320382-3C75-433C-8855-65CAC1AD094B}" destId="{A5862783-5A50-48B0-B0B9-10EA13FAC852}" srcOrd="0" destOrd="0" presId="urn:microsoft.com/office/officeart/2008/layout/BendingPictureCaption"/>
    <dgm:cxn modelId="{6347E70F-0BF4-4894-9952-C728BF4FA0B6}" type="presParOf" srcId="{21320382-3C75-433C-8855-65CAC1AD094B}" destId="{E3EB39C3-05A8-4092-859D-683DF9F532AB}" srcOrd="1" destOrd="0" presId="urn:microsoft.com/office/officeart/2008/layout/BendingPictureCaption"/>
    <dgm:cxn modelId="{356E23C3-5EB0-4B92-B31D-049989124DD1}" type="presParOf" srcId="{8ECAB696-AE81-47C0-8434-D848E4435DCD}" destId="{466FD3D7-98A6-431B-9D23-2BD5B244F598}" srcOrd="3" destOrd="0" presId="urn:microsoft.com/office/officeart/2008/layout/BendingPictureCaption"/>
    <dgm:cxn modelId="{70C7C589-9B73-4EED-B2DE-9A242F3A31BB}" type="presParOf" srcId="{8ECAB696-AE81-47C0-8434-D848E4435DCD}" destId="{5B9E4246-61A0-465C-9E66-9E9A0A048E13}" srcOrd="4" destOrd="0" presId="urn:microsoft.com/office/officeart/2008/layout/BendingPictureCaption"/>
    <dgm:cxn modelId="{84656B9E-AC8A-4951-B886-C1F75D1BB2E3}" type="presParOf" srcId="{5B9E4246-61A0-465C-9E66-9E9A0A048E13}" destId="{7B565BBE-73A3-4803-BDA0-365C18229C0C}" srcOrd="0" destOrd="0" presId="urn:microsoft.com/office/officeart/2008/layout/BendingPictureCaption"/>
    <dgm:cxn modelId="{69AD16EF-A859-480D-876F-126B369A09BC}" type="presParOf" srcId="{5B9E4246-61A0-465C-9E66-9E9A0A048E13}" destId="{C8772E9E-11D9-438F-9517-E3B6BD4B648B}" srcOrd="1" destOrd="0" presId="urn:microsoft.com/office/officeart/2008/layout/BendingPictureCaption"/>
    <dgm:cxn modelId="{F91151EE-CAE4-4488-89A9-6D37F6546854}" type="presParOf" srcId="{8ECAB696-AE81-47C0-8434-D848E4435DCD}" destId="{1E7D3E4C-993F-4F85-9470-6BA9FEE5EF21}" srcOrd="5" destOrd="0" presId="urn:microsoft.com/office/officeart/2008/layout/BendingPictureCaption"/>
    <dgm:cxn modelId="{3F539A4B-FE28-444B-857D-21DC1300E39E}" type="presParOf" srcId="{8ECAB696-AE81-47C0-8434-D848E4435DCD}" destId="{A4687783-A6C3-4794-A6D4-AF97901F3EF9}" srcOrd="6" destOrd="0" presId="urn:microsoft.com/office/officeart/2008/layout/BendingPictureCaption"/>
    <dgm:cxn modelId="{556BD4AC-01C1-4A90-B6E8-F6E8B47B27BA}" type="presParOf" srcId="{A4687783-A6C3-4794-A6D4-AF97901F3EF9}" destId="{82ACDE3E-125D-488D-B111-29834F94B855}" srcOrd="0" destOrd="0" presId="urn:microsoft.com/office/officeart/2008/layout/BendingPictureCaption"/>
    <dgm:cxn modelId="{4D4F7E24-8D90-4B18-A257-57E14355F666}" type="presParOf" srcId="{A4687783-A6C3-4794-A6D4-AF97901F3EF9}" destId="{A6C25019-EAE8-42D3-8AFF-AAFC5EC7BE95}" srcOrd="1" destOrd="0" presId="urn:microsoft.com/office/officeart/2008/layout/BendingPictureCaption"/>
    <dgm:cxn modelId="{2C228748-48C4-4DBC-98F5-A2A77E30D84A}" type="presParOf" srcId="{8ECAB696-AE81-47C0-8434-D848E4435DCD}" destId="{50BC155A-32D9-49A9-94D2-3084E86C7E99}" srcOrd="7" destOrd="0" presId="urn:microsoft.com/office/officeart/2008/layout/BendingPictureCaption"/>
    <dgm:cxn modelId="{E26C0142-0CE0-405B-9DEE-E2C170D2DE97}" type="presParOf" srcId="{8ECAB696-AE81-47C0-8434-D848E4435DCD}" destId="{1CFA0B96-6F15-4AED-A688-D44247DF7493}" srcOrd="8" destOrd="0" presId="urn:microsoft.com/office/officeart/2008/layout/BendingPictureCaption"/>
    <dgm:cxn modelId="{78CD6425-FF24-42C3-8837-8A49073D997C}" type="presParOf" srcId="{1CFA0B96-6F15-4AED-A688-D44247DF7493}" destId="{C2162B96-3655-46A3-90A0-CE3F2C10AD39}" srcOrd="0" destOrd="0" presId="urn:microsoft.com/office/officeart/2008/layout/BendingPictureCaption"/>
    <dgm:cxn modelId="{43455A03-0561-4C1A-B08C-B30155492C15}" type="presParOf" srcId="{1CFA0B96-6F15-4AED-A688-D44247DF7493}" destId="{0C5652F8-3CD7-469A-83A4-178FF7F73779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90C168-327B-4879-A0F8-95A4B820CCF9}">
      <dsp:nvSpPr>
        <dsp:cNvPr id="0" name=""/>
        <dsp:cNvSpPr/>
      </dsp:nvSpPr>
      <dsp:spPr>
        <a:xfrm>
          <a:off x="818" y="497345"/>
          <a:ext cx="2489356" cy="18396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571F1C-D24B-4475-BF34-618280B6936A}">
      <dsp:nvSpPr>
        <dsp:cNvPr id="0" name=""/>
        <dsp:cNvSpPr/>
      </dsp:nvSpPr>
      <dsp:spPr>
        <a:xfrm>
          <a:off x="503986" y="2180071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Cosechando saberes en la tierra del relámpago:  Un Catatumbo talentoso. Tibú</a:t>
          </a:r>
          <a:endParaRPr lang="es-CO" sz="1100" kern="1200" dirty="0"/>
        </a:p>
      </dsp:txBody>
      <dsp:txXfrm>
        <a:off x="503986" y="2180071"/>
        <a:ext cx="2145084" cy="515499"/>
      </dsp:txXfrm>
    </dsp:sp>
    <dsp:sp modelId="{A5862783-5A50-48B0-B0B9-10EA13FAC852}">
      <dsp:nvSpPr>
        <dsp:cNvPr id="0" name=""/>
        <dsp:cNvSpPr/>
      </dsp:nvSpPr>
      <dsp:spPr>
        <a:xfrm>
          <a:off x="2837939" y="473407"/>
          <a:ext cx="2452140" cy="187047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8000" b="-3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EB39C3-05A8-4092-859D-683DF9F532AB}">
      <dsp:nvSpPr>
        <dsp:cNvPr id="0" name=""/>
        <dsp:cNvSpPr/>
      </dsp:nvSpPr>
      <dsp:spPr>
        <a:xfrm>
          <a:off x="3438801" y="2187784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El Tarra se mueve seguro. El Tarra </a:t>
          </a:r>
          <a:endParaRPr lang="es-MX" sz="1100" kern="1200" dirty="0"/>
        </a:p>
      </dsp:txBody>
      <dsp:txXfrm>
        <a:off x="3438801" y="2187784"/>
        <a:ext cx="2145084" cy="515499"/>
      </dsp:txXfrm>
    </dsp:sp>
    <dsp:sp modelId="{7B565BBE-73A3-4803-BDA0-365C18229C0C}">
      <dsp:nvSpPr>
        <dsp:cNvPr id="0" name=""/>
        <dsp:cNvSpPr/>
      </dsp:nvSpPr>
      <dsp:spPr>
        <a:xfrm>
          <a:off x="5846987" y="480531"/>
          <a:ext cx="2489356" cy="18396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772E9E-11D9-438F-9517-E3B6BD4B648B}">
      <dsp:nvSpPr>
        <dsp:cNvPr id="0" name=""/>
        <dsp:cNvSpPr/>
      </dsp:nvSpPr>
      <dsp:spPr>
        <a:xfrm>
          <a:off x="6392225" y="2180071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i="0" kern="1200" dirty="0"/>
            <a:t>Una red dejando huellas y mil culturas para una comunidad.  Sardinata</a:t>
          </a:r>
          <a:endParaRPr lang="es-MX" sz="1100" kern="1200" dirty="0"/>
        </a:p>
      </dsp:txBody>
      <dsp:txXfrm>
        <a:off x="6392225" y="2180071"/>
        <a:ext cx="2145084" cy="515499"/>
      </dsp:txXfrm>
    </dsp:sp>
    <dsp:sp modelId="{82ACDE3E-125D-488D-B111-29834F94B855}">
      <dsp:nvSpPr>
        <dsp:cNvPr id="0" name=""/>
        <dsp:cNvSpPr/>
      </dsp:nvSpPr>
      <dsp:spPr>
        <a:xfrm>
          <a:off x="1468226" y="2968108"/>
          <a:ext cx="2489356" cy="1839625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t="-1000" b="-1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25019-EAE8-42D3-8AFF-AAFC5EC7BE95}">
      <dsp:nvSpPr>
        <dsp:cNvPr id="0" name=""/>
        <dsp:cNvSpPr/>
      </dsp:nvSpPr>
      <dsp:spPr>
        <a:xfrm>
          <a:off x="1971394" y="4474175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MX" sz="1100" b="1" kern="1200" dirty="0"/>
            <a:t>Aprovecha el tiempo en momento proactivo. La Gabarra</a:t>
          </a:r>
          <a:endParaRPr lang="es-CO" sz="1100" b="1" kern="1200" dirty="0"/>
        </a:p>
      </dsp:txBody>
      <dsp:txXfrm>
        <a:off x="1971394" y="4474175"/>
        <a:ext cx="2145084" cy="515499"/>
      </dsp:txXfrm>
    </dsp:sp>
    <dsp:sp modelId="{C2162B96-3655-46A3-90A0-CE3F2C10AD39}">
      <dsp:nvSpPr>
        <dsp:cNvPr id="0" name=""/>
        <dsp:cNvSpPr/>
      </dsp:nvSpPr>
      <dsp:spPr>
        <a:xfrm>
          <a:off x="4455305" y="3010162"/>
          <a:ext cx="2489356" cy="18396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0" b="-70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5652F8-3CD7-469A-83A4-178FF7F73779}">
      <dsp:nvSpPr>
        <dsp:cNvPr id="0" name=""/>
        <dsp:cNvSpPr/>
      </dsp:nvSpPr>
      <dsp:spPr>
        <a:xfrm>
          <a:off x="4924817" y="4474175"/>
          <a:ext cx="2145084" cy="5154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5000"/>
            </a:spcAft>
            <a:buNone/>
          </a:pPr>
          <a:r>
            <a:rPr lang="es-CO" sz="1100" kern="1200" dirty="0"/>
            <a:t> </a:t>
          </a:r>
          <a:r>
            <a:rPr lang="es-CO" sz="1100" b="1" kern="1200" dirty="0"/>
            <a:t>Conscientes de la naturaleza. Tibú</a:t>
          </a:r>
        </a:p>
      </dsp:txBody>
      <dsp:txXfrm>
        <a:off x="4924817" y="4474175"/>
        <a:ext cx="2145084" cy="515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20/03/2024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IMPACTO PROYECTOS PEDAGOGICOS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2AB73AF-28C5-1AA4-0D49-111929A1123B}"/>
              </a:ext>
            </a:extLst>
          </p:cNvPr>
          <p:cNvSpPr/>
          <p:nvPr/>
        </p:nvSpPr>
        <p:spPr>
          <a:xfrm>
            <a:off x="380246" y="1491659"/>
            <a:ext cx="6381863" cy="4213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Valoración de las diferencias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Un alto número de participación femenina en las diferentes acciones ya sea con estudiantes como participantes o como desarrolladoras de las actividades del proyecto.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Fortalecimiento de la ciudadanía a través el desarrollo de competencias ciudadanas como lo son el control social, la responsabilidad y el cuidado de lo público (medio ambiente)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  <a:latin typeface="+mj-lt"/>
              </a:rPr>
              <a:t>Promoción de buenas prácticas en relación con el cuidado del ambiente 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+mj-lt"/>
              </a:rPr>
              <a:t>la cual le permita reutilizar cierto material que conlleve a la elaboración de materiales mediante la creatividad (reciclaje).</a:t>
            </a:r>
            <a:r>
              <a:rPr lang="es-ES" sz="1400" dirty="0">
                <a:solidFill>
                  <a:schemeClr val="tx1"/>
                </a:solidFill>
                <a:latin typeface="+mj-lt"/>
              </a:rPr>
              <a:t> </a:t>
            </a:r>
            <a:endParaRPr lang="es-ES" sz="14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la inteligencia y competencias emocionales.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rgbClr val="000000"/>
                </a:solidFill>
                <a:latin typeface="+mj-lt"/>
              </a:rPr>
              <a:t>Potenciación de </a:t>
            </a:r>
            <a:r>
              <a:rPr lang="es-ES" sz="1400" b="0" i="0" dirty="0">
                <a:solidFill>
                  <a:srgbClr val="000000"/>
                </a:solidFill>
                <a:effectLst/>
                <a:latin typeface="+mj-lt"/>
              </a:rPr>
              <a:t>talentos y habilidades a través de actividades que permitan conocer los diferentes intereses, talentos, dones.</a:t>
            </a:r>
            <a:endParaRPr lang="es-ES" sz="1400" dirty="0">
              <a:solidFill>
                <a:schemeClr val="tx1"/>
              </a:solidFill>
              <a:latin typeface="+mj-lt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Desarrollo de acciones de siembra de árboles.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Participación e integración de la comunidad y las IE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400" dirty="0">
                <a:solidFill>
                  <a:schemeClr val="tx1"/>
                </a:solidFill>
              </a:rPr>
              <a:t>Promoción de economías circulares basadas en el reciclaje, la reutilización de materiales.</a:t>
            </a:r>
          </a:p>
          <a:p>
            <a:pPr algn="just"/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54D52C0D-4201-760D-F2B2-02808E9DB3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1511" y="5972914"/>
            <a:ext cx="799078" cy="79907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D2C7940-ACD9-491D-D6D7-73FAF9210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1721" y="1676284"/>
            <a:ext cx="2366356" cy="421002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217F9B5-D27D-22FE-25C5-8A9237D14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194" y="1672728"/>
            <a:ext cx="2370138" cy="4213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73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8E23D-AAC2-5D92-5724-7D2263AB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80D9EE-56F0-D3FE-ABD9-E89CCBF3A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6498" y="646981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3. ACCIONES DE SOSTENIBILIDAD CON ETC - IE</a:t>
            </a:r>
            <a:endParaRPr lang="es-CO" sz="2200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0F50554-0FFD-E63B-D8A4-31C0EDE2BCAB}"/>
              </a:ext>
            </a:extLst>
          </p:cNvPr>
          <p:cNvSpPr/>
          <p:nvPr/>
        </p:nvSpPr>
        <p:spPr>
          <a:xfrm>
            <a:off x="1180970" y="1765190"/>
            <a:ext cx="9487030" cy="30075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CO" dirty="0">
              <a:solidFill>
                <a:srgbClr val="C00000"/>
              </a:solidFill>
            </a:endParaRPr>
          </a:p>
          <a:p>
            <a:endParaRPr lang="es-CO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B64F6ED-E014-6991-29E9-7246AA23128C}"/>
              </a:ext>
            </a:extLst>
          </p:cNvPr>
          <p:cNvSpPr txBox="1"/>
          <p:nvPr/>
        </p:nvSpPr>
        <p:spPr>
          <a:xfrm>
            <a:off x="281169" y="2012669"/>
            <a:ext cx="899491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400" dirty="0"/>
              <a:t>71 docentes y 3 directivos docentes de  6 instituciones educativas (22 IE Concentración de Desarrollo Rural de la Gabarra, 6 I.E. Francisco Jose de Caldas, 3 I.E KM 15, 3 I.E La Serpentina, 6 I.E Monseñor Diaz Plata y 34 I.E Monseñor Sarmiento Peralta).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Temáticas: </a:t>
            </a:r>
            <a:r>
              <a:rPr lang="es-MX" sz="1400" dirty="0"/>
              <a:t>Andragogía, Aprendizaje Basado en Proyectos, Pedagogía Critica, diálogo de saberes, participación comunitaria, Lineamientos normativos internacionales y nacionales de la Educación para Jóvenes y adultos en Colombia</a:t>
            </a:r>
          </a:p>
          <a:p>
            <a:pPr algn="just"/>
            <a:endParaRPr lang="es-MX" sz="1400" dirty="0"/>
          </a:p>
          <a:p>
            <a:pPr algn="just"/>
            <a:endParaRPr lang="es-CO" sz="1400" dirty="0">
              <a:solidFill>
                <a:schemeClr val="tx1"/>
              </a:solidFill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endParaRPr lang="es-CO" sz="1400" dirty="0">
              <a:solidFill>
                <a:schemeClr val="tx1"/>
              </a:solidFill>
              <a:latin typeface="+mj-lt"/>
            </a:endParaRPr>
          </a:p>
          <a:p>
            <a:pPr algn="just"/>
            <a:r>
              <a:rPr lang="es-CO" sz="1400" dirty="0">
                <a:solidFill>
                  <a:schemeClr val="tx1"/>
                </a:solidFill>
                <a:latin typeface="+mj-lt"/>
              </a:rPr>
              <a:t>Conformación mesas de trabajo con la  ETC, con el fin de realizar acompañamiento para garantizar que se realicen los procesos de registro matricula de los estudiantes y que estas realicen acompañamiento a los establecimientos, además de validar la continuidad de los actos administrativos que permiten el desarrollo del modelo flexible en  las IE.</a:t>
            </a:r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0A5AF0-DB3E-C92B-3096-E53AB35D5A9F}"/>
              </a:ext>
            </a:extLst>
          </p:cNvPr>
          <p:cNvSpPr txBox="1"/>
          <p:nvPr/>
        </p:nvSpPr>
        <p:spPr>
          <a:xfrm>
            <a:off x="1019607" y="1272277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Formación docente</a:t>
            </a:r>
            <a:endParaRPr lang="es-CO" sz="18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53A75B6-D909-BF4B-56B0-DEAEF925F7AD}"/>
              </a:ext>
            </a:extLst>
          </p:cNvPr>
          <p:cNvSpPr txBox="1"/>
          <p:nvPr/>
        </p:nvSpPr>
        <p:spPr>
          <a:xfrm>
            <a:off x="956233" y="3775255"/>
            <a:ext cx="60945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 dirty="0">
                <a:solidFill>
                  <a:srgbClr val="B43737"/>
                </a:solidFill>
              </a:rPr>
              <a:t>Mesas de trabajo</a:t>
            </a:r>
            <a:endParaRPr lang="es-CO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5528821-EAC3-9D57-76F7-D1FC9902E90B}"/>
              </a:ext>
            </a:extLst>
          </p:cNvPr>
          <p:cNvSpPr txBox="1"/>
          <p:nvPr/>
        </p:nvSpPr>
        <p:spPr>
          <a:xfrm>
            <a:off x="410343" y="1305901"/>
            <a:ext cx="73130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rgbClr val="B43737"/>
                </a:solidFill>
              </a:rPr>
              <a:t> </a:t>
            </a:r>
          </a:p>
        </p:txBody>
      </p:sp>
      <p:pic>
        <p:nvPicPr>
          <p:cNvPr id="4" name="Imagen 3" descr="Imagen que contiene Texto&#10;&#10;Descripción generada automáticamente">
            <a:extLst>
              <a:ext uri="{FF2B5EF4-FFF2-40B4-BE49-F238E27FC236}">
                <a16:creationId xmlns:a16="http://schemas.microsoft.com/office/drawing/2014/main" id="{17CE038A-9E1B-8F03-68BE-F3314F14C4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7"/>
          <a:stretch/>
        </p:blipFill>
        <p:spPr>
          <a:xfrm>
            <a:off x="9535398" y="2505075"/>
            <a:ext cx="2375433" cy="287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94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B63-034D-CFFC-71E1-A7A081D7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125D9F33-272C-CE38-FBAF-75D6631171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7242021"/>
              </p:ext>
            </p:extLst>
          </p:nvPr>
        </p:nvGraphicFramePr>
        <p:xfrm>
          <a:off x="648419" y="1698079"/>
          <a:ext cx="10895162" cy="389450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46641">
                  <a:extLst>
                    <a:ext uri="{9D8B030D-6E8A-4147-A177-3AD203B41FA5}">
                      <a16:colId xmlns:a16="http://schemas.microsoft.com/office/drawing/2014/main" val="546512268"/>
                    </a:ext>
                  </a:extLst>
                </a:gridCol>
                <a:gridCol w="8048521">
                  <a:extLst>
                    <a:ext uri="{9D8B030D-6E8A-4147-A177-3AD203B41FA5}">
                      <a16:colId xmlns:a16="http://schemas.microsoft.com/office/drawing/2014/main" val="1405958911"/>
                    </a:ext>
                  </a:extLst>
                </a:gridCol>
              </a:tblGrid>
              <a:tr h="637769">
                <a:tc>
                  <a:txBody>
                    <a:bodyPr/>
                    <a:lstStyle/>
                    <a:p>
                      <a:r>
                        <a:rPr lang="es-MX" sz="1600" dirty="0"/>
                        <a:t>INSTITUCIÓN EDUCATIVA 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/>
                        <a:t>RESULTADO DEL PROCESO 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369602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Km 15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El establecimiento realizó el proceso de articulación del PEI, y presentación a al SED;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 ya</a:t>
                      </a:r>
                      <a:r>
                        <a:rPr lang="es-ES" sz="1400" baseline="0" dirty="0"/>
                        <a:t> cuenta con el acto administrativo de aprobación.</a:t>
                      </a:r>
                      <a:endParaRPr lang="es-CO" sz="1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580358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Concentración de Desarrollo Rural de La Gabarra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sz="14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2625044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 Francisco Jose de Caldas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131656"/>
                  </a:ext>
                </a:extLst>
              </a:tr>
              <a:tr h="63776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Monseñor Sarmiento Peralta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 ya cuenta con el acto administrativo de aprobación.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449201"/>
                  </a:ext>
                </a:extLst>
              </a:tr>
              <a:tr h="36950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I.E. Monseñor Diaz Plata</a:t>
                      </a:r>
                    </a:p>
                  </a:txBody>
                  <a:tcPr marL="7432" marR="7432" marT="7432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/>
                          <a:ea typeface="+mn-ea"/>
                          <a:cs typeface="+mn-cs"/>
                        </a:rPr>
                        <a:t>El establecimiento realizó el proceso de articulación del PEI, y presentación a al SED; </a:t>
                      </a:r>
                      <a:r>
                        <a:rPr kumimoji="0" lang="es-E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ya cuenta con el acto administrativo de aprobación..</a:t>
                      </a: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713994"/>
                  </a:ext>
                </a:extLst>
              </a:tr>
            </a:tbl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7B1C0A75-1B5A-03FD-8406-226CCE4F6F13}"/>
              </a:ext>
            </a:extLst>
          </p:cNvPr>
          <p:cNvSpPr txBox="1">
            <a:spLocks/>
          </p:cNvSpPr>
          <p:nvPr/>
        </p:nvSpPr>
        <p:spPr>
          <a:xfrm>
            <a:off x="3839929" y="1177149"/>
            <a:ext cx="4329286" cy="4726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2000" b="1" dirty="0">
                <a:solidFill>
                  <a:srgbClr val="B43737"/>
                </a:solidFill>
              </a:rPr>
              <a:t>Avances en articulación PEI</a:t>
            </a:r>
            <a:endParaRPr lang="es-CO" sz="20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CA6DD22-852D-6B48-445D-F6CDFCDA0163}"/>
              </a:ext>
            </a:extLst>
          </p:cNvPr>
          <p:cNvSpPr txBox="1"/>
          <p:nvPr/>
        </p:nvSpPr>
        <p:spPr>
          <a:xfrm>
            <a:off x="3378495" y="773112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rgbClr val="B43737"/>
                </a:solidFill>
                <a:latin typeface="+mj-lt"/>
                <a:ea typeface="+mj-ea"/>
                <a:cs typeface="+mj-cs"/>
              </a:rPr>
              <a:t>4. Proceso de articulación MEF en PEI de las I.E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4003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DEF51CB-0118-F915-36B0-306C1A448219}"/>
              </a:ext>
            </a:extLst>
          </p:cNvPr>
          <p:cNvSpPr txBox="1">
            <a:spLocks/>
          </p:cNvSpPr>
          <p:nvPr/>
        </p:nvSpPr>
        <p:spPr>
          <a:xfrm>
            <a:off x="1840286" y="285673"/>
            <a:ext cx="8542488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3. </a:t>
            </a:r>
            <a:r>
              <a:rPr lang="es-CO" sz="20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CARACTERIZACIÓN NECESIDADES EDUCATIVAS EN ALFABETIZACIÓN DE JOVENES Y ADULTOS QUE NO LEEN NI ESCRIBEN</a:t>
            </a:r>
          </a:p>
        </p:txBody>
      </p:sp>
      <p:pic>
        <p:nvPicPr>
          <p:cNvPr id="3" name="Gráfico 2" descr="Perfil de hombre con relleno sólido">
            <a:extLst>
              <a:ext uri="{FF2B5EF4-FFF2-40B4-BE49-F238E27FC236}">
                <a16:creationId xmlns:a16="http://schemas.microsoft.com/office/drawing/2014/main" id="{6916022B-51F0-6BF3-A345-24D1076E8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67244" y="1860976"/>
            <a:ext cx="849626" cy="849626"/>
          </a:xfrm>
          <a:prstGeom prst="rect">
            <a:avLst/>
          </a:prstGeom>
        </p:spPr>
      </p:pic>
      <p:pic>
        <p:nvPicPr>
          <p:cNvPr id="6" name="Gráfico 5" descr="Perfil de mujer con relleno sólido">
            <a:extLst>
              <a:ext uri="{FF2B5EF4-FFF2-40B4-BE49-F238E27FC236}">
                <a16:creationId xmlns:a16="http://schemas.microsoft.com/office/drawing/2014/main" id="{398EA7EF-EAF1-4CB6-64F2-2006BB605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43515" y="1870383"/>
            <a:ext cx="849626" cy="84962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6851A81D-92C1-0C09-46B1-9F686095E494}"/>
              </a:ext>
            </a:extLst>
          </p:cNvPr>
          <p:cNvSpPr/>
          <p:nvPr/>
        </p:nvSpPr>
        <p:spPr>
          <a:xfrm>
            <a:off x="11240121" y="205376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50%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(1)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D93701B-A3B5-DD32-3448-FB061F85D684}"/>
              </a:ext>
            </a:extLst>
          </p:cNvPr>
          <p:cNvSpPr/>
          <p:nvPr/>
        </p:nvSpPr>
        <p:spPr>
          <a:xfrm>
            <a:off x="9493141" y="2101910"/>
            <a:ext cx="664234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50%</a:t>
            </a:r>
          </a:p>
          <a:p>
            <a:pPr algn="ctr"/>
            <a:r>
              <a:rPr lang="es-CO" b="1" dirty="0">
                <a:solidFill>
                  <a:schemeClr val="accent6">
                    <a:lumMod val="75000"/>
                  </a:schemeClr>
                </a:solidFill>
              </a:rPr>
              <a:t>(1)</a:t>
            </a:r>
          </a:p>
        </p:txBody>
      </p:sp>
      <p:pic>
        <p:nvPicPr>
          <p:cNvPr id="17" name="Imagen 16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B0260261-3B65-CA17-3FC8-1CD7939AD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67" y="2603783"/>
            <a:ext cx="1628036" cy="1205764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09210548-6F6B-4AE4-35B8-AF39B98CA0B1}"/>
              </a:ext>
            </a:extLst>
          </p:cNvPr>
          <p:cNvSpPr txBox="1"/>
          <p:nvPr/>
        </p:nvSpPr>
        <p:spPr>
          <a:xfrm>
            <a:off x="8711808" y="4794034"/>
            <a:ext cx="33419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50" b="1" dirty="0"/>
              <a:t>Equipo implementador:</a:t>
            </a:r>
          </a:p>
          <a:p>
            <a:endParaRPr lang="es-MX" sz="1050" b="1" dirty="0"/>
          </a:p>
          <a:p>
            <a:r>
              <a:rPr lang="es-MX" sz="1050" dirty="0"/>
              <a:t>1 Enlaces Territoriales Educativos FUCEPAZ</a:t>
            </a:r>
          </a:p>
          <a:p>
            <a:r>
              <a:rPr lang="es-MX" sz="1050" dirty="0"/>
              <a:t>1 Líder Encuesta</a:t>
            </a:r>
          </a:p>
          <a:p>
            <a:r>
              <a:rPr lang="es-MX" sz="1050" dirty="0"/>
              <a:t>1 Coordinación nacional</a:t>
            </a:r>
          </a:p>
          <a:p>
            <a:r>
              <a:rPr lang="es-MX" sz="1050" dirty="0"/>
              <a:t>1 Apoyo logístico</a:t>
            </a:r>
          </a:p>
          <a:p>
            <a:r>
              <a:rPr lang="es-MX" sz="1050" dirty="0"/>
              <a:t>Apoyo NRC áreas y nacional</a:t>
            </a:r>
          </a:p>
          <a:p>
            <a:r>
              <a:rPr lang="es-MX" sz="1050" dirty="0"/>
              <a:t>Respaldo líderes comunitarios en territorio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0C1E2BE-AE17-D03A-2E47-797B17FDE254}"/>
              </a:ext>
            </a:extLst>
          </p:cNvPr>
          <p:cNvSpPr/>
          <p:nvPr/>
        </p:nvSpPr>
        <p:spPr>
          <a:xfrm>
            <a:off x="3974000" y="4743290"/>
            <a:ext cx="3510311" cy="115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 dirty="0">
                <a:solidFill>
                  <a:schemeClr val="tx1"/>
                </a:solidFill>
              </a:rPr>
              <a:t>Grupos etarios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50%</a:t>
            </a:r>
            <a:r>
              <a:rPr lang="es-CO" sz="1100" b="1" dirty="0">
                <a:solidFill>
                  <a:schemeClr val="tx1"/>
                </a:solidFill>
              </a:rPr>
              <a:t> jóvenes </a:t>
            </a:r>
            <a:r>
              <a:rPr lang="es-CO" sz="1100" dirty="0">
                <a:solidFill>
                  <a:schemeClr val="tx1"/>
                </a:solidFill>
              </a:rPr>
              <a:t>de 14 a 28 años</a:t>
            </a:r>
          </a:p>
          <a:p>
            <a:pPr algn="ctr"/>
            <a:endParaRPr lang="es-CO" sz="1100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50%</a:t>
            </a:r>
            <a:r>
              <a:rPr lang="es-CO" sz="1100" b="1" dirty="0">
                <a:solidFill>
                  <a:schemeClr val="tx1"/>
                </a:solidFill>
              </a:rPr>
              <a:t> adultos </a:t>
            </a:r>
            <a:r>
              <a:rPr lang="es-CO" sz="1100" dirty="0">
                <a:solidFill>
                  <a:schemeClr val="tx1"/>
                </a:solidFill>
              </a:rPr>
              <a:t>de 29 a 59 años</a:t>
            </a:r>
          </a:p>
          <a:p>
            <a:pPr algn="ctr"/>
            <a:endParaRPr lang="es-CO" sz="1100" b="1" dirty="0">
              <a:solidFill>
                <a:schemeClr val="tx1"/>
              </a:solidFill>
            </a:endParaRPr>
          </a:p>
          <a:p>
            <a:pPr algn="ctr"/>
            <a:r>
              <a:rPr lang="es-CO" sz="1100" b="1" dirty="0">
                <a:solidFill>
                  <a:schemeClr val="accent6">
                    <a:lumMod val="75000"/>
                  </a:schemeClr>
                </a:solidFill>
              </a:rPr>
              <a:t>0%</a:t>
            </a:r>
            <a:r>
              <a:rPr lang="es-CO" sz="1100" b="1" dirty="0">
                <a:solidFill>
                  <a:schemeClr val="tx1"/>
                </a:solidFill>
              </a:rPr>
              <a:t> personas mayores </a:t>
            </a:r>
            <a:r>
              <a:rPr lang="es-CO" sz="1100" dirty="0">
                <a:solidFill>
                  <a:schemeClr val="tx1"/>
                </a:solidFill>
              </a:rPr>
              <a:t>de 60 años en adelante</a:t>
            </a:r>
          </a:p>
          <a:p>
            <a:pPr algn="ctr"/>
            <a:endParaRPr lang="es-CO" sz="1400" dirty="0">
              <a:solidFill>
                <a:schemeClr val="tx1"/>
              </a:solidFill>
            </a:endParaRPr>
          </a:p>
          <a:p>
            <a:pPr algn="ctr"/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E63B4DC-F26B-16E6-DA05-349624EA149A}"/>
              </a:ext>
            </a:extLst>
          </p:cNvPr>
          <p:cNvSpPr txBox="1"/>
          <p:nvPr/>
        </p:nvSpPr>
        <p:spPr>
          <a:xfrm>
            <a:off x="8814473" y="2976649"/>
            <a:ext cx="31403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Principales causas </a:t>
            </a:r>
            <a:r>
              <a:rPr lang="es-MX" sz="1200" b="1" dirty="0" err="1"/>
              <a:t>desescolaridad</a:t>
            </a:r>
            <a:r>
              <a:rPr lang="es-MX" sz="1200" b="1" dirty="0"/>
              <a:t> (nacional):</a:t>
            </a:r>
          </a:p>
          <a:p>
            <a:endParaRPr lang="es-MX" sz="1200" b="1" dirty="0"/>
          </a:p>
          <a:p>
            <a:r>
              <a:rPr lang="es-MX" sz="1200" dirty="0"/>
              <a:t>60% problemas económicos</a:t>
            </a:r>
          </a:p>
          <a:p>
            <a:r>
              <a:rPr lang="es-MX" sz="1200" dirty="0"/>
              <a:t>10% Extraedad</a:t>
            </a:r>
          </a:p>
          <a:p>
            <a:r>
              <a:rPr lang="es-MX" sz="1200" dirty="0"/>
              <a:t>9% No interés familiar</a:t>
            </a:r>
          </a:p>
          <a:p>
            <a:r>
              <a:rPr lang="es-MX" sz="1200" dirty="0"/>
              <a:t>7% Inseguridad/violencia</a:t>
            </a:r>
          </a:p>
          <a:p>
            <a:r>
              <a:rPr lang="es-MX" sz="1200" dirty="0"/>
              <a:t>5% Desplazamiento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002F9279-CF92-C106-9C0D-455B9AA7057A}"/>
              </a:ext>
            </a:extLst>
          </p:cNvPr>
          <p:cNvGraphicFramePr>
            <a:graphicFrameLocks noGrp="1"/>
          </p:cNvGraphicFramePr>
          <p:nvPr/>
        </p:nvGraphicFramePr>
        <p:xfrm>
          <a:off x="3159863" y="2311832"/>
          <a:ext cx="5007550" cy="1278890"/>
        </p:xfrm>
        <a:graphic>
          <a:graphicData uri="http://schemas.openxmlformats.org/drawingml/2006/table">
            <a:tbl>
              <a:tblPr/>
              <a:tblGrid>
                <a:gridCol w="1004262">
                  <a:extLst>
                    <a:ext uri="{9D8B030D-6E8A-4147-A177-3AD203B41FA5}">
                      <a16:colId xmlns:a16="http://schemas.microsoft.com/office/drawing/2014/main" val="1237667449"/>
                    </a:ext>
                  </a:extLst>
                </a:gridCol>
                <a:gridCol w="1141831">
                  <a:extLst>
                    <a:ext uri="{9D8B030D-6E8A-4147-A177-3AD203B41FA5}">
                      <a16:colId xmlns:a16="http://schemas.microsoft.com/office/drawing/2014/main" val="1641615326"/>
                    </a:ext>
                  </a:extLst>
                </a:gridCol>
                <a:gridCol w="1059289">
                  <a:extLst>
                    <a:ext uri="{9D8B030D-6E8A-4147-A177-3AD203B41FA5}">
                      <a16:colId xmlns:a16="http://schemas.microsoft.com/office/drawing/2014/main" val="2069326645"/>
                    </a:ext>
                  </a:extLst>
                </a:gridCol>
                <a:gridCol w="1802168">
                  <a:extLst>
                    <a:ext uri="{9D8B030D-6E8A-4147-A177-3AD203B41FA5}">
                      <a16:colId xmlns:a16="http://schemas.microsoft.com/office/drawing/2014/main" val="3046109217"/>
                    </a:ext>
                  </a:extLst>
                </a:gridCol>
              </a:tblGrid>
              <a:tr h="177959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NORTE DE SANTANDER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30164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HOGARES CARACTERIZADOS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PERSONAS IDENTIFICADAS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231840"/>
                  </a:ext>
                </a:extLst>
              </a:tr>
              <a:tr h="717550"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Tibú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NAR Caño Indio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69997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1F11B298-30AD-C4AA-5333-077CCB1860E0}"/>
              </a:ext>
            </a:extLst>
          </p:cNvPr>
          <p:cNvSpPr txBox="1"/>
          <p:nvPr/>
        </p:nvSpPr>
        <p:spPr>
          <a:xfrm>
            <a:off x="355328" y="4112186"/>
            <a:ext cx="26869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400" dirty="0"/>
              <a:t>0% personas con discapacidad</a:t>
            </a:r>
          </a:p>
          <a:p>
            <a:pPr algn="ctr"/>
            <a:endParaRPr lang="es-MX" sz="1400" dirty="0"/>
          </a:p>
          <a:p>
            <a:pPr algn="ctr"/>
            <a:r>
              <a:rPr lang="es-MX" sz="1400" b="1" dirty="0"/>
              <a:t>Nota: </a:t>
            </a:r>
            <a:r>
              <a:rPr lang="es-MX" sz="1100" dirty="0"/>
              <a:t>Sin embargo, en 9 departamentos que también se realizó la caracterización se identificó un 12% de personas con discapacidad acentuándose las siguientes: física, auditiva, visual, múltiple, intelectual, psicosocial. 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4088326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AA3D5-D66D-3295-7F55-5AD1FC92C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F5BD5B-C909-228A-A8F9-9BF1D572B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0220" y="898513"/>
            <a:ext cx="8102379" cy="660731"/>
          </a:xfrm>
        </p:spPr>
        <p:txBody>
          <a:bodyPr>
            <a:normAutofit fontScale="90000"/>
          </a:bodyPr>
          <a:lstStyle/>
          <a:p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r>
              <a:rPr lang="es-CO" sz="2700" b="1" dirty="0">
                <a:solidFill>
                  <a:srgbClr val="B43737"/>
                </a:solidFill>
              </a:rPr>
              <a:t>6. RETOS Y DIFICULTADES EN LA IMPLEMENTACIÓN</a:t>
            </a:r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E01D542-EDDC-B66C-EDCD-070BA8256807}"/>
              </a:ext>
            </a:extLst>
          </p:cNvPr>
          <p:cNvSpPr/>
          <p:nvPr/>
        </p:nvSpPr>
        <p:spPr>
          <a:xfrm>
            <a:off x="703890" y="2740447"/>
            <a:ext cx="4329285" cy="3219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Cambio en la planta docente y directivos docentes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Gestión para matrícula SIMAT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Intermitencia proceso educativo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Contratación de personal docente en la zona </a:t>
            </a:r>
          </a:p>
          <a:p>
            <a:endParaRPr lang="es-CO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6C94037-C473-97AF-DA33-7E87CBE73AAA}"/>
              </a:ext>
            </a:extLst>
          </p:cNvPr>
          <p:cNvSpPr txBox="1"/>
          <p:nvPr/>
        </p:nvSpPr>
        <p:spPr>
          <a:xfrm>
            <a:off x="1502896" y="2018036"/>
            <a:ext cx="2731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RETOS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98F5AA8-7EEF-1C2C-4749-97D753217A34}"/>
              </a:ext>
            </a:extLst>
          </p:cNvPr>
          <p:cNvSpPr txBox="1"/>
          <p:nvPr/>
        </p:nvSpPr>
        <p:spPr>
          <a:xfrm>
            <a:off x="6755475" y="2018036"/>
            <a:ext cx="23913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800" b="1" dirty="0">
                <a:solidFill>
                  <a:srgbClr val="B43737"/>
                </a:solidFill>
              </a:rPr>
              <a:t>DIFICULTADES</a:t>
            </a:r>
            <a:endParaRPr lang="es-CO" dirty="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F21ED6F9-8FCE-8680-714E-B9E88CB7BB4E}"/>
              </a:ext>
            </a:extLst>
          </p:cNvPr>
          <p:cNvSpPr/>
          <p:nvPr/>
        </p:nvSpPr>
        <p:spPr>
          <a:xfrm>
            <a:off x="6301409" y="2544194"/>
            <a:ext cx="5081566" cy="2687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Casos especiales para matrícula (documentación, estado SIMAT)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Conectividad en territorio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Alto índice de población rural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s-CO" dirty="0">
                <a:solidFill>
                  <a:schemeClr val="tx1"/>
                </a:solidFill>
              </a:rPr>
              <a:t>Inseguridad en territorio.</a:t>
            </a:r>
          </a:p>
          <a:p>
            <a:endParaRPr lang="es-CO" dirty="0">
              <a:solidFill>
                <a:schemeClr val="tx1"/>
              </a:solidFill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5" name="Gráfico 4" descr="Preguntas contorno">
            <a:extLst>
              <a:ext uri="{FF2B5EF4-FFF2-40B4-BE49-F238E27FC236}">
                <a16:creationId xmlns:a16="http://schemas.microsoft.com/office/drawing/2014/main" id="{3B0F899E-9577-F54C-E2C3-D20E0775B37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32640" y="4895254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65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1B985-7B00-B1E6-53FB-7C3C9EB5D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6BBA34-E2AB-2511-F86D-5029874AA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4144" y="1184109"/>
            <a:ext cx="4786537" cy="979997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4900" b="1" dirty="0">
                <a:solidFill>
                  <a:srgbClr val="B43737"/>
                </a:solidFill>
              </a:rPr>
            </a:br>
            <a:r>
              <a:rPr lang="es-CO" sz="3600" b="1" dirty="0">
                <a:solidFill>
                  <a:srgbClr val="B43737"/>
                </a:solidFill>
              </a:rPr>
              <a:t>ESPACIO DE </a:t>
            </a:r>
            <a:br>
              <a:rPr lang="es-CO" sz="3600" b="1" dirty="0">
                <a:solidFill>
                  <a:srgbClr val="B43737"/>
                </a:solidFill>
              </a:rPr>
            </a:br>
            <a:r>
              <a:rPr lang="es-MX" sz="3600" b="1" dirty="0">
                <a:solidFill>
                  <a:srgbClr val="B43737"/>
                </a:solidFill>
              </a:rPr>
              <a:t>PREGUNTAS</a:t>
            </a:r>
            <a:endParaRPr lang="es-CO" sz="5300" dirty="0"/>
          </a:p>
        </p:txBody>
      </p:sp>
      <p:pic>
        <p:nvPicPr>
          <p:cNvPr id="4" name="Gráfico 3" descr="Preguntas contorno">
            <a:extLst>
              <a:ext uri="{FF2B5EF4-FFF2-40B4-BE49-F238E27FC236}">
                <a16:creationId xmlns:a16="http://schemas.microsoft.com/office/drawing/2014/main" id="{076A08A5-38B0-AAF2-DB17-377B186F8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3274" y="1184109"/>
            <a:ext cx="3047713" cy="3047713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00DD4BF-A43A-7EE0-3192-249D0415DE5A}"/>
              </a:ext>
            </a:extLst>
          </p:cNvPr>
          <p:cNvSpPr txBox="1">
            <a:spLocks/>
          </p:cNvSpPr>
          <p:nvPr/>
        </p:nvSpPr>
        <p:spPr>
          <a:xfrm>
            <a:off x="5643018" y="2927372"/>
            <a:ext cx="3075632" cy="849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14400" b="1" dirty="0">
                <a:solidFill>
                  <a:srgbClr val="B43737"/>
                </a:solidFill>
              </a:rPr>
            </a:br>
            <a:r>
              <a:rPr lang="es-CO" sz="14400" b="1" dirty="0">
                <a:solidFill>
                  <a:srgbClr val="B43737"/>
                </a:solidFill>
              </a:rPr>
              <a:t>ACUERDOS</a:t>
            </a:r>
            <a:endParaRPr lang="es-CO" sz="5300" dirty="0"/>
          </a:p>
        </p:txBody>
      </p:sp>
      <p:pic>
        <p:nvPicPr>
          <p:cNvPr id="9" name="Gráfico 8" descr="Chateo con relleno sólido">
            <a:extLst>
              <a:ext uri="{FF2B5EF4-FFF2-40B4-BE49-F238E27FC236}">
                <a16:creationId xmlns:a16="http://schemas.microsoft.com/office/drawing/2014/main" id="{DA101069-FC5F-27D9-8A7F-11ECA208E13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2524" y="2707965"/>
            <a:ext cx="736925" cy="7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185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 dirty="0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 dirty="0">
              <a:solidFill>
                <a:srgbClr val="B43737"/>
              </a:solidFill>
            </a:endParaRPr>
          </a:p>
          <a:p>
            <a:pPr algn="ctr"/>
            <a:endParaRPr lang="es-ES" sz="4000" b="1" dirty="0">
              <a:solidFill>
                <a:srgbClr val="B43737"/>
              </a:solidFill>
            </a:endParaRPr>
          </a:p>
          <a:p>
            <a:pPr algn="ctr"/>
            <a:r>
              <a:rPr lang="es-ES" sz="2800" b="1" dirty="0">
                <a:solidFill>
                  <a:srgbClr val="B43737"/>
                </a:solidFill>
              </a:rPr>
              <a:t>22 de marzo de 2024</a:t>
            </a:r>
            <a:endParaRPr lang="es-CO" sz="28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B975297A-BE40-9CF0-F73A-9CF182C8E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98695" y="2686936"/>
            <a:ext cx="10864850" cy="2998247"/>
          </a:xfrm>
        </p:spPr>
        <p:txBody>
          <a:bodyPr>
            <a:normAutofit fontScale="77500" lnSpcReduction="20000"/>
          </a:bodyPr>
          <a:lstStyle/>
          <a:p>
            <a:pPr marL="457200" indent="-457200" algn="just">
              <a:buAutoNum type="arabicPeriod"/>
            </a:pPr>
            <a:r>
              <a:rPr lang="es-MX" dirty="0"/>
              <a:t>Saludo y presentación de participantes.</a:t>
            </a:r>
            <a:endParaRPr lang="es-CO" dirty="0"/>
          </a:p>
          <a:p>
            <a:pPr marL="457200" indent="-457200" algn="just">
              <a:buAutoNum type="arabicPeriod"/>
            </a:pPr>
            <a:r>
              <a:rPr lang="es-MX" dirty="0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 dirty="0"/>
              <a:t>Acciones de sostenibilidad</a:t>
            </a:r>
          </a:p>
          <a:p>
            <a:pPr marL="457200" indent="-457200" algn="just">
              <a:buAutoNum type="arabicPeriod"/>
            </a:pPr>
            <a:r>
              <a:rPr lang="es-MX" dirty="0"/>
              <a:t>Proceso de articulación MEF en PEI de las I.E.</a:t>
            </a:r>
          </a:p>
          <a:p>
            <a:pPr marL="457200" indent="-457200" algn="just">
              <a:buAutoNum type="arabicPeriod"/>
            </a:pPr>
            <a:r>
              <a:rPr lang="es-MX" dirty="0"/>
              <a:t>Resultados de caracterización FUCEPAZ</a:t>
            </a:r>
          </a:p>
          <a:p>
            <a:pPr marL="457200" indent="-457200" algn="just">
              <a:buFont typeface="Arial" panose="020B0604020202020204" pitchFamily="34" charset="0"/>
              <a:buAutoNum type="arabicPeriod"/>
            </a:pPr>
            <a:r>
              <a:rPr lang="es-MX" dirty="0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 dirty="0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 dirty="0"/>
              <a:t>Acuerdos</a:t>
            </a:r>
          </a:p>
          <a:p>
            <a:pPr marL="457200" indent="-457200" algn="just">
              <a:buAutoNum type="arabicPeriod"/>
            </a:pPr>
            <a:r>
              <a:rPr lang="es-MX" dirty="0"/>
              <a:t>Cierre</a:t>
            </a:r>
          </a:p>
          <a:p>
            <a:pPr marL="457200" indent="-457200" algn="just">
              <a:buAutoNum type="arabicPeriod"/>
            </a:pPr>
            <a:endParaRPr lang="es-MX" dirty="0"/>
          </a:p>
          <a:p>
            <a:pPr algn="just"/>
            <a:endParaRPr lang="es-MX" dirty="0"/>
          </a:p>
          <a:p>
            <a:pPr marL="457200" indent="-457200" algn="just">
              <a:buAutoNum type="arabicPeriod"/>
            </a:pPr>
            <a:endParaRPr lang="es-MX" dirty="0"/>
          </a:p>
          <a:p>
            <a:pPr marL="457200" indent="-457200" algn="just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98890" y="185727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9DC2D229-67C0-F361-254F-FB2B0D479816}"/>
              </a:ext>
            </a:extLst>
          </p:cNvPr>
          <p:cNvSpPr/>
          <p:nvPr/>
        </p:nvSpPr>
        <p:spPr>
          <a:xfrm>
            <a:off x="5793949" y="3672581"/>
            <a:ext cx="2663866" cy="4813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Matricula 68%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81E759CD-EDD7-496F-F196-3EBB7F747579}"/>
              </a:ext>
            </a:extLst>
          </p:cNvPr>
          <p:cNvSpPr/>
          <p:nvPr/>
        </p:nvSpPr>
        <p:spPr>
          <a:xfrm>
            <a:off x="114425" y="3833710"/>
            <a:ext cx="2202161" cy="806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No matriculados 32%</a:t>
            </a:r>
          </a:p>
          <a:p>
            <a:pPr algn="ctr"/>
            <a:r>
              <a:rPr lang="es-CO" sz="1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*91 desertaron antes de realizar el proceso de matricula</a:t>
            </a:r>
            <a:endParaRPr lang="es-CO" sz="1400" dirty="0">
              <a:solidFill>
                <a:schemeClr val="tx1"/>
              </a:solidFill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A1602F7-1292-20AA-0749-C03E43BBE04E}"/>
              </a:ext>
            </a:extLst>
          </p:cNvPr>
          <p:cNvSpPr/>
          <p:nvPr/>
        </p:nvSpPr>
        <p:spPr>
          <a:xfrm>
            <a:off x="5836154" y="4705950"/>
            <a:ext cx="2663866" cy="756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Aprobados 71%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*Pendiente por actualizar aprobación de los 26 estudiantes del Tarra que finalizaron en el mes de marzo</a:t>
            </a:r>
          </a:p>
        </p:txBody>
      </p:sp>
      <p:pic>
        <p:nvPicPr>
          <p:cNvPr id="25" name="Gráfico 24" descr="Escena suburbana contorno">
            <a:extLst>
              <a:ext uri="{FF2B5EF4-FFF2-40B4-BE49-F238E27FC236}">
                <a16:creationId xmlns:a16="http://schemas.microsoft.com/office/drawing/2014/main" id="{52513890-F526-F79E-AE96-36F514232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30873" y="4103990"/>
            <a:ext cx="1538377" cy="1538377"/>
          </a:xfrm>
          <a:prstGeom prst="rect">
            <a:avLst/>
          </a:prstGeom>
        </p:spPr>
      </p:pic>
      <p:sp>
        <p:nvSpPr>
          <p:cNvPr id="26" name="Rectángulo 25">
            <a:extLst>
              <a:ext uri="{FF2B5EF4-FFF2-40B4-BE49-F238E27FC236}">
                <a16:creationId xmlns:a16="http://schemas.microsoft.com/office/drawing/2014/main" id="{0DA7F940-5E03-7F1C-7725-D3A097CBF5DB}"/>
              </a:ext>
            </a:extLst>
          </p:cNvPr>
          <p:cNvSpPr/>
          <p:nvPr/>
        </p:nvSpPr>
        <p:spPr>
          <a:xfrm>
            <a:off x="9082180" y="5449082"/>
            <a:ext cx="3035762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5 Instituciones Educativas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698BCD4-7A3C-8486-CDB8-CE21C0402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402577"/>
              </p:ext>
            </p:extLst>
          </p:nvPr>
        </p:nvGraphicFramePr>
        <p:xfrm>
          <a:off x="490047" y="1731364"/>
          <a:ext cx="9340826" cy="1113809"/>
        </p:xfrm>
        <a:graphic>
          <a:graphicData uri="http://schemas.openxmlformats.org/drawingml/2006/table">
            <a:tbl>
              <a:tblPr/>
              <a:tblGrid>
                <a:gridCol w="10322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830772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843279">
                  <a:extLst>
                    <a:ext uri="{9D8B030D-6E8A-4147-A177-3AD203B41FA5}">
                      <a16:colId xmlns:a16="http://schemas.microsoft.com/office/drawing/2014/main" val="550173758"/>
                    </a:ext>
                  </a:extLst>
                </a:gridCol>
                <a:gridCol w="843279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960963069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val="1632707179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78364932"/>
                    </a:ext>
                  </a:extLst>
                </a:gridCol>
                <a:gridCol w="841818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636853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589935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562834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620463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 vs. Matricula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Asistencia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Aprobados</a:t>
                      </a:r>
                    </a:p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29%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 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ETCR/NAR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2783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Norte de Santander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  <a:endParaRPr lang="es-CO" sz="11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</a:tbl>
          </a:graphicData>
        </a:graphic>
      </p:graphicFrame>
      <p:sp>
        <p:nvSpPr>
          <p:cNvPr id="9" name="Rectángulo 8">
            <a:extLst>
              <a:ext uri="{FF2B5EF4-FFF2-40B4-BE49-F238E27FC236}">
                <a16:creationId xmlns:a16="http://schemas.microsoft.com/office/drawing/2014/main" id="{17986229-5711-8C8C-6448-AEB8E2DF22A5}"/>
              </a:ext>
            </a:extLst>
          </p:cNvPr>
          <p:cNvSpPr/>
          <p:nvPr/>
        </p:nvSpPr>
        <p:spPr>
          <a:xfrm>
            <a:off x="56450" y="4949533"/>
            <a:ext cx="2318107" cy="1605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b="1" dirty="0">
                <a:solidFill>
                  <a:schemeClr val="tx1"/>
                </a:solidFill>
              </a:rPr>
              <a:t>7 novedades de matricula: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- 2 casos I.E km 15 – Ciclo IV (1  caso ya se soluciono – El otro caso en revisión de la SED) </a:t>
            </a:r>
          </a:p>
          <a:p>
            <a:pPr marL="171450" indent="-171450" algn="ctr">
              <a:buFontTx/>
              <a:buChar char="-"/>
            </a:pPr>
            <a:r>
              <a:rPr lang="es-CO" sz="1000" dirty="0">
                <a:solidFill>
                  <a:schemeClr val="tx1"/>
                </a:solidFill>
              </a:rPr>
              <a:t>1 Caso I.E Monseñor Sarmiento Peralta- Ciclo III (la estudiante  no aprobó).</a:t>
            </a:r>
          </a:p>
          <a:p>
            <a:pPr marL="171450" indent="-171450" algn="ctr">
              <a:buFontTx/>
              <a:buChar char="-"/>
            </a:pPr>
            <a:r>
              <a:rPr lang="es-CO" sz="1000" dirty="0">
                <a:solidFill>
                  <a:schemeClr val="tx1"/>
                </a:solidFill>
              </a:rPr>
              <a:t>4 Casos Monseñor Diaz Plata- Ciclo III (en revisión de la SED)</a:t>
            </a:r>
          </a:p>
        </p:txBody>
      </p:sp>
      <p:pic>
        <p:nvPicPr>
          <p:cNvPr id="12" name="Gráfico 11" descr="Perfil de hombre con relleno sólido">
            <a:extLst>
              <a:ext uri="{FF2B5EF4-FFF2-40B4-BE49-F238E27FC236}">
                <a16:creationId xmlns:a16="http://schemas.microsoft.com/office/drawing/2014/main" id="{A289697C-AAEB-0829-3165-315F055075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15537" y="1644376"/>
            <a:ext cx="509336" cy="509336"/>
          </a:xfrm>
          <a:prstGeom prst="rect">
            <a:avLst/>
          </a:prstGeom>
        </p:spPr>
      </p:pic>
      <p:pic>
        <p:nvPicPr>
          <p:cNvPr id="13" name="Gráfico 12" descr="Perfil de mujer con relleno sólido">
            <a:extLst>
              <a:ext uri="{FF2B5EF4-FFF2-40B4-BE49-F238E27FC236}">
                <a16:creationId xmlns:a16="http://schemas.microsoft.com/office/drawing/2014/main" id="{610768EB-1B3D-1870-94ED-F6547E11B8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26907" y="1644376"/>
            <a:ext cx="509336" cy="509336"/>
          </a:xfrm>
          <a:prstGeom prst="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55A75DD3-EECD-C580-521F-493C99E02FAE}"/>
              </a:ext>
            </a:extLst>
          </p:cNvPr>
          <p:cNvSpPr/>
          <p:nvPr/>
        </p:nvSpPr>
        <p:spPr>
          <a:xfrm>
            <a:off x="10384865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34%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3DF84AD-3603-EBAD-5A76-9D0FD6A23811}"/>
              </a:ext>
            </a:extLst>
          </p:cNvPr>
          <p:cNvSpPr/>
          <p:nvPr/>
        </p:nvSpPr>
        <p:spPr>
          <a:xfrm>
            <a:off x="11528941" y="1731364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66%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1EEEC52A-5F61-4FE9-A301-E1232DC05704}"/>
              </a:ext>
            </a:extLst>
          </p:cNvPr>
          <p:cNvSpPr/>
          <p:nvPr/>
        </p:nvSpPr>
        <p:spPr>
          <a:xfrm>
            <a:off x="2612085" y="3892522"/>
            <a:ext cx="1808807" cy="748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</a:rPr>
              <a:t>Deserción  matriculados 13%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(26)</a:t>
            </a: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97557D02-BA36-4456-8D42-131C27990184}"/>
              </a:ext>
            </a:extLst>
          </p:cNvPr>
          <p:cNvSpPr/>
          <p:nvPr/>
        </p:nvSpPr>
        <p:spPr>
          <a:xfrm>
            <a:off x="1215504" y="3064161"/>
            <a:ext cx="2409575" cy="5838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chemeClr val="tx1"/>
                </a:solidFill>
              </a:rPr>
              <a:t>Deserción general 38%</a:t>
            </a:r>
          </a:p>
          <a:p>
            <a:pPr algn="ctr"/>
            <a:r>
              <a:rPr lang="es-CO" sz="1200" dirty="0">
                <a:solidFill>
                  <a:schemeClr val="tx1"/>
                </a:solidFill>
              </a:rPr>
              <a:t>(117)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A352D132-4F3F-42E4-836D-DA9012A67386}"/>
              </a:ext>
            </a:extLst>
          </p:cNvPr>
          <p:cNvCxnSpPr>
            <a:cxnSpLocks/>
            <a:stCxn id="19" idx="2"/>
            <a:endCxn id="10" idx="0"/>
          </p:cNvCxnSpPr>
          <p:nvPr/>
        </p:nvCxnSpPr>
        <p:spPr>
          <a:xfrm flipH="1">
            <a:off x="1215506" y="3647988"/>
            <a:ext cx="1204786" cy="185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EDE4D535-DE45-41EB-808C-F7A2427EEDF7}"/>
              </a:ext>
            </a:extLst>
          </p:cNvPr>
          <p:cNvCxnSpPr>
            <a:cxnSpLocks/>
            <a:stCxn id="19" idx="2"/>
            <a:endCxn id="17" idx="0"/>
          </p:cNvCxnSpPr>
          <p:nvPr/>
        </p:nvCxnSpPr>
        <p:spPr>
          <a:xfrm>
            <a:off x="2420292" y="3647988"/>
            <a:ext cx="1096197" cy="244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FAE4F54E-756C-44E1-9FC1-6D4A4AAA17F1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flipH="1">
            <a:off x="1215504" y="4640697"/>
            <a:ext cx="2" cy="308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5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18EB4-0C89-73EF-6722-2F2D851F1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C808EC7-BC9F-A260-333B-7E57FB4369D3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4DC5CCE-AE9A-B477-4A3E-016450B4C6E2}"/>
              </a:ext>
            </a:extLst>
          </p:cNvPr>
          <p:cNvSpPr txBox="1">
            <a:spLocks/>
          </p:cNvSpPr>
          <p:nvPr/>
        </p:nvSpPr>
        <p:spPr>
          <a:xfrm>
            <a:off x="1969394" y="1070630"/>
            <a:ext cx="8016647" cy="8735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2. SÍNTESIS AVANCES/RESULTADOS DEL CONVENIO EN TERRITORIO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CORTE 29 FEBRERO 2024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  <a:p>
            <a:r>
              <a:rPr lang="es-CO" sz="1800" b="1" dirty="0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ESTUDIANTES MATRICULADOS</a:t>
            </a:r>
          </a:p>
          <a:p>
            <a:endParaRPr lang="es-CO" sz="1800" b="1" dirty="0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28A55C9-B9A5-9A7C-E1B8-DF63BD5E4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15542"/>
              </p:ext>
            </p:extLst>
          </p:nvPr>
        </p:nvGraphicFramePr>
        <p:xfrm>
          <a:off x="1414069" y="2060680"/>
          <a:ext cx="8500706" cy="2884124"/>
        </p:xfrm>
        <a:graphic>
          <a:graphicData uri="http://schemas.openxmlformats.org/drawingml/2006/table">
            <a:tbl>
              <a:tblPr/>
              <a:tblGrid>
                <a:gridCol w="897461">
                  <a:extLst>
                    <a:ext uri="{9D8B030D-6E8A-4147-A177-3AD203B41FA5}">
                      <a16:colId xmlns:a16="http://schemas.microsoft.com/office/drawing/2014/main" val="2454749030"/>
                    </a:ext>
                  </a:extLst>
                </a:gridCol>
                <a:gridCol w="1062408">
                  <a:extLst>
                    <a:ext uri="{9D8B030D-6E8A-4147-A177-3AD203B41FA5}">
                      <a16:colId xmlns:a16="http://schemas.microsoft.com/office/drawing/2014/main" val="2007155797"/>
                    </a:ext>
                  </a:extLst>
                </a:gridCol>
                <a:gridCol w="1688709">
                  <a:extLst>
                    <a:ext uri="{9D8B030D-6E8A-4147-A177-3AD203B41FA5}">
                      <a16:colId xmlns:a16="http://schemas.microsoft.com/office/drawing/2014/main" val="3966577303"/>
                    </a:ext>
                  </a:extLst>
                </a:gridCol>
                <a:gridCol w="552602">
                  <a:extLst>
                    <a:ext uri="{9D8B030D-6E8A-4147-A177-3AD203B41FA5}">
                      <a16:colId xmlns:a16="http://schemas.microsoft.com/office/drawing/2014/main" val="3743132316"/>
                    </a:ext>
                  </a:extLst>
                </a:gridCol>
                <a:gridCol w="226949">
                  <a:extLst>
                    <a:ext uri="{9D8B030D-6E8A-4147-A177-3AD203B41FA5}">
                      <a16:colId xmlns:a16="http://schemas.microsoft.com/office/drawing/2014/main" val="2566388320"/>
                    </a:ext>
                  </a:extLst>
                </a:gridCol>
                <a:gridCol w="608827">
                  <a:extLst>
                    <a:ext uri="{9D8B030D-6E8A-4147-A177-3AD203B41FA5}">
                      <a16:colId xmlns:a16="http://schemas.microsoft.com/office/drawing/2014/main" val="3060277873"/>
                    </a:ext>
                  </a:extLst>
                </a:gridCol>
                <a:gridCol w="978649">
                  <a:extLst>
                    <a:ext uri="{9D8B030D-6E8A-4147-A177-3AD203B41FA5}">
                      <a16:colId xmlns:a16="http://schemas.microsoft.com/office/drawing/2014/main" val="96007992"/>
                    </a:ext>
                  </a:extLst>
                </a:gridCol>
                <a:gridCol w="596553">
                  <a:extLst>
                    <a:ext uri="{9D8B030D-6E8A-4147-A177-3AD203B41FA5}">
                      <a16:colId xmlns:a16="http://schemas.microsoft.com/office/drawing/2014/main" val="108093516"/>
                    </a:ext>
                  </a:extLst>
                </a:gridCol>
                <a:gridCol w="550474">
                  <a:extLst>
                    <a:ext uri="{9D8B030D-6E8A-4147-A177-3AD203B41FA5}">
                      <a16:colId xmlns:a16="http://schemas.microsoft.com/office/drawing/2014/main" val="1461000474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2059940368"/>
                    </a:ext>
                  </a:extLst>
                </a:gridCol>
                <a:gridCol w="753725">
                  <a:extLst>
                    <a:ext uri="{9D8B030D-6E8A-4147-A177-3AD203B41FA5}">
                      <a16:colId xmlns:a16="http://schemas.microsoft.com/office/drawing/2014/main" val="3403167334"/>
                    </a:ext>
                  </a:extLst>
                </a:gridCol>
              </a:tblGrid>
              <a:tr h="22575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MUNICIPIO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ETCR/NAR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CERTIFICA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SITUACION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 Vs matricula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651206"/>
                  </a:ext>
                </a:extLst>
              </a:tr>
              <a:tr h="39543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COMUNIDAD </a:t>
                      </a:r>
                      <a:b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ALEDAÑA</a:t>
                      </a:r>
                    </a:p>
                  </a:txBody>
                  <a:tcPr marL="7432" marR="7432" marT="74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470710"/>
                  </a:ext>
                </a:extLst>
              </a:tr>
              <a:tr h="19686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Tibú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Km 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36578"/>
                  </a:ext>
                </a:extLst>
              </a:tr>
              <a:tr h="54077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Concentración de Desarrollo Rural de La Gabarra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961055"/>
                  </a:ext>
                </a:extLst>
              </a:tr>
              <a:tr h="31763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CAÑO INDIO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 Francisco Jose de Caldas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382409"/>
                  </a:ext>
                </a:extLst>
              </a:tr>
              <a:tr h="295878">
                <a:tc vMerge="1">
                  <a:txBody>
                    <a:bodyPr/>
                    <a:lstStyle/>
                    <a:p>
                      <a:pPr algn="ctr" fontAlgn="ctr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323218"/>
                  </a:ext>
                </a:extLst>
              </a:tr>
              <a:tr h="36313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Sardinata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Monseñor Sarmiento Peralta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983415"/>
                  </a:ext>
                </a:extLst>
              </a:tr>
              <a:tr h="36313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 Tarra</a:t>
                      </a:r>
                    </a:p>
                  </a:txBody>
                  <a:tcPr marL="7432" marR="7432" marT="74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COM. ALEDAÑA</a:t>
                      </a:r>
                    </a:p>
                    <a:p>
                      <a:pPr algn="l" fontAlgn="b"/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I.E. Monseñor Diaz Plata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058051"/>
                  </a:ext>
                </a:extLst>
              </a:tr>
              <a:tr h="18550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 TOTAL LA GUAJIRA</a:t>
                      </a:r>
                    </a:p>
                  </a:txBody>
                  <a:tcPr marL="7432" marR="7432" marT="743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7432" marR="7432" marT="74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495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558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7AC1B-0CBF-9906-5738-BC09326FC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F4CB7A-96B9-5FA1-F6C3-2B9B68604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326" y="345857"/>
            <a:ext cx="7174737" cy="307777"/>
          </a:xfrm>
        </p:spPr>
        <p:txBody>
          <a:bodyPr>
            <a:noAutofit/>
          </a:bodyPr>
          <a:lstStyle/>
          <a:p>
            <a:pPr algn="ctr"/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br>
              <a:rPr lang="es-CO" sz="3200" b="1" dirty="0">
                <a:solidFill>
                  <a:srgbClr val="B43737"/>
                </a:solidFill>
              </a:rPr>
            </a:br>
            <a:r>
              <a:rPr lang="es-CO" sz="2800" b="1" dirty="0">
                <a:solidFill>
                  <a:srgbClr val="B43737"/>
                </a:solidFill>
              </a:rPr>
              <a:t>Permanencia, intermitencia y deserción</a:t>
            </a:r>
            <a:endParaRPr lang="es-CO" sz="66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7BF1B0D-6CDD-F8F5-879E-5CD9A5550990}"/>
              </a:ext>
            </a:extLst>
          </p:cNvPr>
          <p:cNvSpPr/>
          <p:nvPr/>
        </p:nvSpPr>
        <p:spPr>
          <a:xfrm>
            <a:off x="348841" y="1516509"/>
            <a:ext cx="1192090" cy="386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38% deserción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246D8660-644B-171B-D418-57ACD7CF1476}"/>
              </a:ext>
            </a:extLst>
          </p:cNvPr>
          <p:cNvGrpSpPr/>
          <p:nvPr/>
        </p:nvGrpSpPr>
        <p:grpSpPr>
          <a:xfrm>
            <a:off x="353182" y="2108677"/>
            <a:ext cx="1192090" cy="998403"/>
            <a:chOff x="618226" y="2403267"/>
            <a:chExt cx="1935720" cy="1440896"/>
          </a:xfrm>
        </p:grpSpPr>
        <p:pic>
          <p:nvPicPr>
            <p:cNvPr id="13" name="Gráfico 12" descr="Perfil de hombre con relleno sólido">
              <a:extLst>
                <a:ext uri="{FF2B5EF4-FFF2-40B4-BE49-F238E27FC236}">
                  <a16:creationId xmlns:a16="http://schemas.microsoft.com/office/drawing/2014/main" id="{00A46936-26EE-3CE6-B701-6A6C0DCC5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226" y="2403267"/>
              <a:ext cx="762000" cy="762000"/>
            </a:xfrm>
            <a:prstGeom prst="rect">
              <a:avLst/>
            </a:prstGeom>
          </p:spPr>
        </p:pic>
        <p:pic>
          <p:nvPicPr>
            <p:cNvPr id="15" name="Gráfico 14" descr="Perfil de mujer con relleno sólido">
              <a:extLst>
                <a:ext uri="{FF2B5EF4-FFF2-40B4-BE49-F238E27FC236}">
                  <a16:creationId xmlns:a16="http://schemas.microsoft.com/office/drawing/2014/main" id="{8DD3687F-6FFC-59CB-D37F-332F20B8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712340" y="2403267"/>
              <a:ext cx="762000" cy="762000"/>
            </a:xfrm>
            <a:prstGeom prst="rect">
              <a:avLst/>
            </a:prstGeom>
          </p:spPr>
        </p:pic>
        <p:pic>
          <p:nvPicPr>
            <p:cNvPr id="3" name="Gráfico 2" descr="Perfil de mujer con relleno sólido">
              <a:extLst>
                <a:ext uri="{FF2B5EF4-FFF2-40B4-BE49-F238E27FC236}">
                  <a16:creationId xmlns:a16="http://schemas.microsoft.com/office/drawing/2014/main" id="{2D22D9C1-4473-4069-AAEE-F82F562A6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26" y="3049278"/>
              <a:ext cx="794885" cy="794885"/>
            </a:xfrm>
            <a:prstGeom prst="rect">
              <a:avLst/>
            </a:prstGeom>
          </p:spPr>
        </p:pic>
        <p:pic>
          <p:nvPicPr>
            <p:cNvPr id="4" name="Gráfico 3" descr="Perfil de mujer con relleno sólido">
              <a:extLst>
                <a:ext uri="{FF2B5EF4-FFF2-40B4-BE49-F238E27FC236}">
                  <a16:creationId xmlns:a16="http://schemas.microsoft.com/office/drawing/2014/main" id="{A31FD566-FE37-265A-AB87-5CE98D131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8037" y="2784267"/>
              <a:ext cx="762000" cy="762000"/>
            </a:xfrm>
            <a:prstGeom prst="rect">
              <a:avLst/>
            </a:prstGeom>
          </p:spPr>
        </p:pic>
        <p:pic>
          <p:nvPicPr>
            <p:cNvPr id="5" name="Gráfico 4" descr="Perfil de hombre con relleno sólido">
              <a:extLst>
                <a:ext uri="{FF2B5EF4-FFF2-40B4-BE49-F238E27FC236}">
                  <a16:creationId xmlns:a16="http://schemas.microsoft.com/office/drawing/2014/main" id="{A2578086-59CA-FD4B-19F8-8BBD31E13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94502" y="3049278"/>
              <a:ext cx="759444" cy="759444"/>
            </a:xfrm>
            <a:prstGeom prst="rect">
              <a:avLst/>
            </a:prstGeom>
          </p:spPr>
        </p:pic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69DA4E5B-4ABD-CA03-C4BF-3C53339F5AEF}"/>
              </a:ext>
            </a:extLst>
          </p:cNvPr>
          <p:cNvGrpSpPr/>
          <p:nvPr/>
        </p:nvGrpSpPr>
        <p:grpSpPr>
          <a:xfrm>
            <a:off x="822451" y="3718101"/>
            <a:ext cx="3024641" cy="2106013"/>
            <a:chOff x="1280533" y="3497425"/>
            <a:chExt cx="6264859" cy="2106013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BEAA24EA-DE08-B3E7-DD0C-714411071D06}"/>
                </a:ext>
              </a:extLst>
            </p:cNvPr>
            <p:cNvSpPr/>
            <p:nvPr/>
          </p:nvSpPr>
          <p:spPr>
            <a:xfrm>
              <a:off x="1280533" y="3817467"/>
              <a:ext cx="3835740" cy="17859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Clases presenciales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Tutorías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dirigido</a:t>
              </a:r>
            </a:p>
            <a:p>
              <a:pPr algn="just"/>
              <a:endParaRPr lang="es-CO" sz="1100" dirty="0">
                <a:solidFill>
                  <a:schemeClr val="tx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es-CO" sz="1100" dirty="0">
                  <a:solidFill>
                    <a:schemeClr val="tx1"/>
                  </a:solidFill>
                </a:rPr>
                <a:t>Trabajo autónomo</a:t>
              </a:r>
              <a:endParaRPr lang="es-CO" sz="1100" dirty="0"/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F0979D93-EC6E-6D65-1238-39DA0A6D3BD1}"/>
                </a:ext>
              </a:extLst>
            </p:cNvPr>
            <p:cNvSpPr txBox="1"/>
            <p:nvPr/>
          </p:nvSpPr>
          <p:spPr>
            <a:xfrm>
              <a:off x="1450719" y="3497425"/>
              <a:ext cx="609467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CO" sz="1400" b="1" dirty="0">
                  <a:solidFill>
                    <a:srgbClr val="B43737"/>
                  </a:solidFill>
                </a:rPr>
                <a:t>Actividades académicas</a:t>
              </a:r>
              <a:endParaRPr lang="es-CO" sz="1400" dirty="0"/>
            </a:p>
          </p:txBody>
        </p:sp>
      </p:grpSp>
      <p:sp>
        <p:nvSpPr>
          <p:cNvPr id="8" name="Rectángulo 7">
            <a:extLst>
              <a:ext uri="{FF2B5EF4-FFF2-40B4-BE49-F238E27FC236}">
                <a16:creationId xmlns:a16="http://schemas.microsoft.com/office/drawing/2014/main" id="{5CF4925C-F421-D618-6A02-EA85287AB968}"/>
              </a:ext>
            </a:extLst>
          </p:cNvPr>
          <p:cNvSpPr/>
          <p:nvPr/>
        </p:nvSpPr>
        <p:spPr>
          <a:xfrm>
            <a:off x="1728968" y="1272854"/>
            <a:ext cx="2397098" cy="2283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Imposibilidad de cumplir con la asistencia requerida por la modalidad institucional.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Necesidad de trabajar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Afectaciones del conflicto armado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Problemas de salud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Distancia - Traslado lugar de residencia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8DBB651-A02F-59E4-65B3-218301681AC2}"/>
              </a:ext>
            </a:extLst>
          </p:cNvPr>
          <p:cNvSpPr txBox="1"/>
          <p:nvPr/>
        </p:nvSpPr>
        <p:spPr>
          <a:xfrm>
            <a:off x="1987039" y="971423"/>
            <a:ext cx="23970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b="1" dirty="0">
                <a:solidFill>
                  <a:srgbClr val="B43737"/>
                </a:solidFill>
              </a:rPr>
              <a:t>Casusas de deserción escolar</a:t>
            </a:r>
            <a:endParaRPr lang="es-CO" sz="1200" dirty="0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D93ED45-889F-2112-2941-82E4BC690BE9}"/>
              </a:ext>
            </a:extLst>
          </p:cNvPr>
          <p:cNvSpPr/>
          <p:nvPr/>
        </p:nvSpPr>
        <p:spPr>
          <a:xfrm>
            <a:off x="4596562" y="1414801"/>
            <a:ext cx="3564571" cy="4723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Estrategia Metodología Institucional</a:t>
            </a:r>
            <a:r>
              <a:rPr lang="es-CO" sz="1100" dirty="0">
                <a:solidFill>
                  <a:schemeClr val="tx1"/>
                </a:solidFill>
              </a:rPr>
              <a:t> </a:t>
            </a:r>
            <a:r>
              <a:rPr lang="es-CO" sz="1100" b="1" dirty="0">
                <a:solidFill>
                  <a:schemeClr val="tx1"/>
                </a:solidFill>
              </a:rPr>
              <a:t>adaptada</a:t>
            </a:r>
            <a:r>
              <a:rPr lang="es-CO" sz="1100" dirty="0">
                <a:solidFill>
                  <a:schemeClr val="tx1"/>
                </a:solidFill>
              </a:rPr>
              <a:t> a las </a:t>
            </a:r>
            <a:r>
              <a:rPr lang="es-CO" sz="1100" b="1" dirty="0">
                <a:solidFill>
                  <a:schemeClr val="tx1"/>
                </a:solidFill>
              </a:rPr>
              <a:t>necesidades</a:t>
            </a:r>
            <a:r>
              <a:rPr lang="es-CO" sz="1100" dirty="0">
                <a:solidFill>
                  <a:schemeClr val="tx1"/>
                </a:solidFill>
              </a:rPr>
              <a:t> de los estudiantes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Participación</a:t>
            </a:r>
            <a:r>
              <a:rPr lang="es-CO" sz="1100" dirty="0">
                <a:solidFill>
                  <a:schemeClr val="tx1"/>
                </a:solidFill>
              </a:rPr>
              <a:t> en espacios educativos rurales 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Implementación de </a:t>
            </a:r>
            <a:r>
              <a:rPr lang="es-CO" sz="1100" b="1" dirty="0">
                <a:solidFill>
                  <a:schemeClr val="tx1"/>
                </a:solidFill>
              </a:rPr>
              <a:t>horarios de clase flexibles </a:t>
            </a:r>
            <a:r>
              <a:rPr lang="es-CO" sz="1100" dirty="0">
                <a:solidFill>
                  <a:schemeClr val="tx1"/>
                </a:solidFill>
              </a:rPr>
              <a:t>con las responsabilidades laborales y familiares.</a:t>
            </a:r>
          </a:p>
          <a:p>
            <a:pPr algn="just"/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Apoyo con </a:t>
            </a:r>
            <a:r>
              <a:rPr lang="es-CO" sz="1100" b="1" dirty="0">
                <a:solidFill>
                  <a:schemeClr val="tx1"/>
                </a:solidFill>
              </a:rPr>
              <a:t>materiales didácticos </a:t>
            </a:r>
            <a:r>
              <a:rPr lang="es-CO" sz="1100" dirty="0">
                <a:solidFill>
                  <a:schemeClr val="tx1"/>
                </a:solidFill>
              </a:rPr>
              <a:t>a los estudiantes (kits escolares).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Fortalecimiento de la </a:t>
            </a:r>
            <a:r>
              <a:rPr lang="es-CO" sz="1100" b="1" dirty="0">
                <a:solidFill>
                  <a:schemeClr val="tx1"/>
                </a:solidFill>
              </a:rPr>
              <a:t>calidad educativa </a:t>
            </a:r>
            <a:r>
              <a:rPr lang="es-CO" sz="1100" dirty="0">
                <a:solidFill>
                  <a:schemeClr val="tx1"/>
                </a:solidFill>
              </a:rPr>
              <a:t>con los SAE junto con el apoyo de los EE.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Seguimiento sistemático a la inasistencia, deserción escolar (monitoreo).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Retroalimentación</a:t>
            </a:r>
            <a:r>
              <a:rPr lang="es-CO" sz="1100" dirty="0">
                <a:solidFill>
                  <a:schemeClr val="tx1"/>
                </a:solidFill>
              </a:rPr>
              <a:t> del SAE al desempeño escolar de los estudiantes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compartir </a:t>
            </a:r>
            <a:r>
              <a:rPr lang="es-CO" sz="1100" b="1" dirty="0">
                <a:solidFill>
                  <a:schemeClr val="tx1"/>
                </a:solidFill>
              </a:rPr>
              <a:t>textos de motivación </a:t>
            </a:r>
            <a:r>
              <a:rPr lang="es-CO" sz="1100" dirty="0">
                <a:solidFill>
                  <a:schemeClr val="tx1"/>
                </a:solidFill>
              </a:rPr>
              <a:t>(Tarjetas).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Diseñar y aplicar </a:t>
            </a:r>
            <a:r>
              <a:rPr lang="es-CO" sz="1100" b="1" dirty="0">
                <a:solidFill>
                  <a:schemeClr val="tx1"/>
                </a:solidFill>
              </a:rPr>
              <a:t>guías de nivelación</a:t>
            </a:r>
            <a:r>
              <a:rPr lang="es-CO" sz="1100" dirty="0">
                <a:solidFill>
                  <a:schemeClr val="tx1"/>
                </a:solidFill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Acta de compromiso </a:t>
            </a:r>
            <a:r>
              <a:rPr lang="es-CO" sz="1100" dirty="0">
                <a:solidFill>
                  <a:schemeClr val="tx1"/>
                </a:solidFill>
              </a:rPr>
              <a:t>estudiantil y familiar.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32FB1E-1F3B-CAB3-61FF-67DD969CA431}"/>
              </a:ext>
            </a:extLst>
          </p:cNvPr>
          <p:cNvSpPr txBox="1"/>
          <p:nvPr/>
        </p:nvSpPr>
        <p:spPr>
          <a:xfrm>
            <a:off x="4765078" y="941710"/>
            <a:ext cx="67921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200" b="1" dirty="0">
                <a:solidFill>
                  <a:srgbClr val="B43737"/>
                </a:solidFill>
              </a:rPr>
              <a:t>Estrategias de permanencia escolar y mitigación de deserción o intermitencia escolar</a:t>
            </a:r>
            <a:endParaRPr lang="es-CO" sz="1200" dirty="0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24DEF48C-36BE-16D0-5C0E-06B91FA865B5}"/>
              </a:ext>
            </a:extLst>
          </p:cNvPr>
          <p:cNvSpPr/>
          <p:nvPr/>
        </p:nvSpPr>
        <p:spPr>
          <a:xfrm>
            <a:off x="8894760" y="1248422"/>
            <a:ext cx="3136544" cy="41785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Formación docente.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Plan de </a:t>
            </a:r>
            <a:r>
              <a:rPr lang="es-CO" sz="1100" b="1" dirty="0">
                <a:solidFill>
                  <a:schemeClr val="tx1"/>
                </a:solidFill>
              </a:rPr>
              <a:t>hábitos de estudio</a:t>
            </a:r>
            <a:r>
              <a:rPr lang="es-CO" sz="1100" dirty="0">
                <a:solidFill>
                  <a:schemeClr val="tx1"/>
                </a:solidFill>
              </a:rPr>
              <a:t>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Proyectos pedagógicos obligatorios – transversales (iniciativas comunes)</a:t>
            </a:r>
            <a:r>
              <a:rPr lang="es-CO" sz="1100" dirty="0">
                <a:solidFill>
                  <a:schemeClr val="tx1"/>
                </a:solidFill>
              </a:rPr>
              <a:t>. Metodología institucional.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dirty="0">
                <a:solidFill>
                  <a:schemeClr val="tx1"/>
                </a:solidFill>
              </a:rPr>
              <a:t>Acciones educativas con la red de apoyo familiar de los estudiantes.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sz="1100" b="1" dirty="0">
                <a:solidFill>
                  <a:schemeClr val="tx1"/>
                </a:solidFill>
              </a:rPr>
              <a:t>Seguimiento de casos uno a uno </a:t>
            </a:r>
            <a:r>
              <a:rPr lang="es-CO" sz="1100" dirty="0">
                <a:solidFill>
                  <a:schemeClr val="tx1"/>
                </a:solidFill>
              </a:rPr>
              <a:t>(contacto telefónico, visitas domiciliarias, actas de seguimiento riesgo de deserción, actividades académicas complementarias (guías aprendizaje, espacios deportivos, culturales, actividades ambientales).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100" dirty="0">
              <a:solidFill>
                <a:schemeClr val="tx1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s-CO" sz="1200" dirty="0"/>
          </a:p>
        </p:txBody>
      </p:sp>
      <p:pic>
        <p:nvPicPr>
          <p:cNvPr id="9" name="Gráfico 8" descr="Preguntas contorno">
            <a:extLst>
              <a:ext uri="{FF2B5EF4-FFF2-40B4-BE49-F238E27FC236}">
                <a16:creationId xmlns:a16="http://schemas.microsoft.com/office/drawing/2014/main" id="{DFF72E5D-2BC5-A60C-E4CB-9F5A585A0AD4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06764" y="5125109"/>
            <a:ext cx="968937" cy="9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4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295" y="1238903"/>
            <a:ext cx="4850263" cy="4380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18DA1D0-2790-3CD7-B37D-F5B3E3394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185" y="490470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2534104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451" y="973361"/>
            <a:ext cx="8495414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PROYECTOS PEDAGÓGICOS OBLIGATORIOS TRANSVERSALES  </a:t>
            </a:r>
            <a:endParaRPr lang="es-CO" sz="2200" dirty="0"/>
          </a:p>
        </p:txBody>
      </p:sp>
      <p:sp>
        <p:nvSpPr>
          <p:cNvPr id="7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405" y="1799531"/>
            <a:ext cx="5764619" cy="32589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Aplicación de enfoque de género y diferencial en las actividades educativas. (Flexibilidad de horarios de formación, ajustes razonables a metodologías, jornadas extras de nivelación) </a:t>
            </a:r>
            <a:endParaRPr lang="es-CO" sz="2000" dirty="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Desarrollo de acciones para la promoción de la equidad de género y una cultura de paz</a:t>
            </a:r>
          </a:p>
          <a:p>
            <a:pPr marL="342900" indent="-342900" algn="just"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Promoción del cuidado ambiental y de recursos naturales, y de acciones que fomenten la soberanía alimentaria</a:t>
            </a:r>
            <a:r>
              <a:rPr lang="es-CO" sz="20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just">
              <a:buChar char="•"/>
            </a:pPr>
            <a:r>
              <a:rPr lang="es-ES" sz="2000" dirty="0">
                <a:solidFill>
                  <a:schemeClr val="tx1"/>
                </a:solidFill>
                <a:cs typeface="Calibri" panose="020F0502020204030204"/>
              </a:rPr>
              <a:t>Promoción de los Objetivos de Desarrollo Sostenible - ODS</a:t>
            </a:r>
            <a:endParaRPr lang="es-CO" sz="2000" dirty="0">
              <a:solidFill>
                <a:schemeClr val="tx1"/>
              </a:solidFill>
              <a:cs typeface="Calibri" panose="020F0502020204030204"/>
            </a:endParaRPr>
          </a:p>
          <a:p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C033DC95-237B-4AE7-8602-DE5BC2E79FB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8C8140-CC71-46AF-8060-E09F99486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316" y="1799530"/>
            <a:ext cx="4344025" cy="325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60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08810-2E97-2665-54D9-1CD582CB3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3C6398-5881-3DD8-EA8F-B68CEE090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192" y="351418"/>
            <a:ext cx="6239582" cy="506988"/>
          </a:xfrm>
        </p:spPr>
        <p:txBody>
          <a:bodyPr>
            <a:normAutofit fontScale="90000"/>
          </a:bodyPr>
          <a:lstStyle/>
          <a:p>
            <a:pPr algn="ctr"/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CO" sz="2700" b="1" dirty="0">
                <a:solidFill>
                  <a:srgbClr val="B43737"/>
                </a:solidFill>
              </a:rPr>
            </a:br>
            <a:br>
              <a:rPr lang="es-MX" sz="2700" b="1" dirty="0">
                <a:solidFill>
                  <a:srgbClr val="B43737"/>
                </a:solidFill>
              </a:rPr>
            </a:br>
            <a:br>
              <a:rPr lang="es-CO" sz="6000" b="1" dirty="0">
                <a:solidFill>
                  <a:srgbClr val="B43737"/>
                </a:solidFill>
              </a:rPr>
            </a:br>
            <a:r>
              <a:rPr lang="es-MX" sz="2200" b="1" dirty="0">
                <a:solidFill>
                  <a:srgbClr val="B43737"/>
                </a:solidFill>
              </a:rPr>
              <a:t> IMPACTO PROYECTOS PEDAGOGICOS</a:t>
            </a:r>
            <a:endParaRPr lang="es-CO" sz="2200" dirty="0"/>
          </a:p>
        </p:txBody>
      </p:sp>
      <p:sp>
        <p:nvSpPr>
          <p:cNvPr id="17" name="Elipse 4"/>
          <p:cNvSpPr txBox="1"/>
          <p:nvPr/>
        </p:nvSpPr>
        <p:spPr>
          <a:xfrm>
            <a:off x="3524630" y="2755010"/>
            <a:ext cx="1682400" cy="152528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19050" tIns="19050" rIns="19050" bIns="1905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500" kern="1200" dirty="0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D4E4D38A-9E9B-8FBC-7D41-9486A7AB65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496805"/>
              </p:ext>
            </p:extLst>
          </p:nvPr>
        </p:nvGraphicFramePr>
        <p:xfrm>
          <a:off x="2032000" y="719665"/>
          <a:ext cx="8538128" cy="5655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64918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B42A9F-D2A6-4B43-8F1A-C67AAFB73D91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www.w3.org/XML/1998/namespace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309b9092-b14d-47b6-a987-345b65a2fae9"/>
    <ds:schemaRef ds:uri="c0458d6c-65f1-46c7-943f-9803ee6960c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17280</TotalTime>
  <Words>1607</Words>
  <Application>Microsoft Office PowerPoint</Application>
  <PresentationFormat>Panorámica</PresentationFormat>
  <Paragraphs>309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Aptos Narrow</vt:lpstr>
      <vt:lpstr>Arial</vt:lpstr>
      <vt:lpstr>Calibri</vt:lpstr>
      <vt:lpstr>Helvetica</vt:lpstr>
      <vt:lpstr>Roboto Light</vt:lpstr>
      <vt:lpstr>Roboto Medium</vt:lpstr>
      <vt:lpstr>Wingdings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       Permanencia, intermitencia y deserción</vt:lpstr>
      <vt:lpstr>       PROYECTOS PEDAGÓGICOS OBLIGATORIOS TRANSVERSALES  </vt:lpstr>
      <vt:lpstr>       PROYECTOS PEDAGÓGICOS OBLIGATORIOS TRANSVERSALES  </vt:lpstr>
      <vt:lpstr>        IMPACTO PROYECTOS PEDAGOGICOS</vt:lpstr>
      <vt:lpstr>       IMPACTO PROYECTOS PEDAGOGICOS</vt:lpstr>
      <vt:lpstr>       3. ACCIONES DE SOSTENIBILIDAD CON ETC - IE</vt:lpstr>
      <vt:lpstr>Presentación de PowerPoint</vt:lpstr>
      <vt:lpstr>Presentación de PowerPoint</vt:lpstr>
      <vt:lpstr>      6. RETOS Y DIFICULTADES EN LA IMPLEMENTACIÓN</vt:lpstr>
      <vt:lpstr>       ESPACIO DE 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Maicol Gerardo Nieto Garcia</cp:lastModifiedBy>
  <cp:revision>137</cp:revision>
  <dcterms:created xsi:type="dcterms:W3CDTF">2023-05-08T00:34:42Z</dcterms:created>
  <dcterms:modified xsi:type="dcterms:W3CDTF">2024-03-20T16:34:52Z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r8>114075300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FechadeCargue">
    <vt:lpwstr>2024-03-22T11:10:09Z</vt:lpwstr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Godkjenningsstatus">
    <vt:lpwstr>Recibido</vt:lpwstr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