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handoutMasterIdLst>
    <p:handoutMasterId r:id="rId19"/>
  </p:handoutMasterIdLst>
  <p:sldIdLst>
    <p:sldId id="256" r:id="rId5"/>
    <p:sldId id="269" r:id="rId6"/>
    <p:sldId id="312" r:id="rId7"/>
    <p:sldId id="355" r:id="rId8"/>
    <p:sldId id="346" r:id="rId9"/>
    <p:sldId id="347" r:id="rId10"/>
    <p:sldId id="371" r:id="rId11"/>
    <p:sldId id="370" r:id="rId12"/>
    <p:sldId id="358" r:id="rId13"/>
    <p:sldId id="349" r:id="rId14"/>
    <p:sldId id="352" r:id="rId15"/>
    <p:sldId id="359" r:id="rId16"/>
    <p:sldId id="261" r:id="rId17"/>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02F7C0-016E-7CF6-9F32-630841EE5265}" name="Maicol Gerardo Nieto Garcia" initials="MN" userId="S::maicol.nieto@nrc.no::806cfd88-fb58-4d86-9a7a-b43c56efda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3737"/>
    <a:srgbClr val="FDFB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732E7E-DD79-4E95-9CE9-F4A43C47C385}" v="1" dt="2024-04-11T20:17:51.207"/>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660"/>
  </p:normalViewPr>
  <p:slideViewPr>
    <p:cSldViewPr snapToGrid="0">
      <p:cViewPr varScale="1">
        <p:scale>
          <a:sx n="60" d="100"/>
          <a:sy n="60" d="100"/>
        </p:scale>
        <p:origin x="816" y="4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lando Rodriguez" userId="111b23d3-e44b-4bdb-b7c3-7bc0b247393c" providerId="ADAL" clId="{00732E7E-DD79-4E95-9CE9-F4A43C47C385}"/>
    <pc:docChg chg="undo custSel addSld delSld modSld">
      <pc:chgData name="Rolando Rodriguez" userId="111b23d3-e44b-4bdb-b7c3-7bc0b247393c" providerId="ADAL" clId="{00732E7E-DD79-4E95-9CE9-F4A43C47C385}" dt="2024-04-11T20:21:28.940" v="205" actId="1076"/>
      <pc:docMkLst>
        <pc:docMk/>
      </pc:docMkLst>
      <pc:sldChg chg="modSp mod">
        <pc:chgData name="Rolando Rodriguez" userId="111b23d3-e44b-4bdb-b7c3-7bc0b247393c" providerId="ADAL" clId="{00732E7E-DD79-4E95-9CE9-F4A43C47C385}" dt="2024-04-11T20:17:04.599" v="182" actId="20577"/>
        <pc:sldMkLst>
          <pc:docMk/>
          <pc:sldMk cId="1620484080" sldId="347"/>
        </pc:sldMkLst>
        <pc:spChg chg="mod">
          <ac:chgData name="Rolando Rodriguez" userId="111b23d3-e44b-4bdb-b7c3-7bc0b247393c" providerId="ADAL" clId="{00732E7E-DD79-4E95-9CE9-F4A43C47C385}" dt="2024-04-11T20:16:36.032" v="168" actId="6549"/>
          <ac:spMkLst>
            <pc:docMk/>
            <pc:sldMk cId="1620484080" sldId="347"/>
            <ac:spMk id="14" creationId="{2D93ED45-889F-2112-2941-82E4BC690BE9}"/>
          </ac:spMkLst>
        </pc:spChg>
        <pc:spChg chg="mod">
          <ac:chgData name="Rolando Rodriguez" userId="111b23d3-e44b-4bdb-b7c3-7bc0b247393c" providerId="ADAL" clId="{00732E7E-DD79-4E95-9CE9-F4A43C47C385}" dt="2024-04-11T20:17:04.599" v="182" actId="20577"/>
          <ac:spMkLst>
            <pc:docMk/>
            <pc:sldMk cId="1620484080" sldId="347"/>
            <ac:spMk id="19" creationId="{24DEF48C-36BE-16D0-5C0E-06B91FA865B5}"/>
          </ac:spMkLst>
        </pc:spChg>
      </pc:sldChg>
      <pc:sldChg chg="modSp mod">
        <pc:chgData name="Rolando Rodriguez" userId="111b23d3-e44b-4bdb-b7c3-7bc0b247393c" providerId="ADAL" clId="{00732E7E-DD79-4E95-9CE9-F4A43C47C385}" dt="2024-04-11T20:18:20.407" v="198" actId="6549"/>
        <pc:sldMkLst>
          <pc:docMk/>
          <pc:sldMk cId="2047110805" sldId="349"/>
        </pc:sldMkLst>
        <pc:spChg chg="mod">
          <ac:chgData name="Rolando Rodriguez" userId="111b23d3-e44b-4bdb-b7c3-7bc0b247393c" providerId="ADAL" clId="{00732E7E-DD79-4E95-9CE9-F4A43C47C385}" dt="2024-04-11T20:18:20.407" v="198" actId="6549"/>
          <ac:spMkLst>
            <pc:docMk/>
            <pc:sldMk cId="2047110805" sldId="349"/>
            <ac:spMk id="3" creationId="{08790FB4-7D8D-9A5E-D9DD-947DFF6A795D}"/>
          </ac:spMkLst>
        </pc:spChg>
      </pc:sldChg>
      <pc:sldChg chg="modSp mod">
        <pc:chgData name="Rolando Rodriguez" userId="111b23d3-e44b-4bdb-b7c3-7bc0b247393c" providerId="ADAL" clId="{00732E7E-DD79-4E95-9CE9-F4A43C47C385}" dt="2024-04-11T20:21:28.940" v="205" actId="1076"/>
        <pc:sldMkLst>
          <pc:docMk/>
          <pc:sldMk cId="3743765767" sldId="352"/>
        </pc:sldMkLst>
        <pc:spChg chg="mod">
          <ac:chgData name="Rolando Rodriguez" userId="111b23d3-e44b-4bdb-b7c3-7bc0b247393c" providerId="ADAL" clId="{00732E7E-DD79-4E95-9CE9-F4A43C47C385}" dt="2024-04-11T20:18:26.664" v="201" actId="6549"/>
          <ac:spMkLst>
            <pc:docMk/>
            <pc:sldMk cId="3743765767" sldId="352"/>
            <ac:spMk id="2" creationId="{44F5BD5B-C909-228A-A8F9-9BF1D572B60F}"/>
          </ac:spMkLst>
        </pc:spChg>
        <pc:spChg chg="mod">
          <ac:chgData name="Rolando Rodriguez" userId="111b23d3-e44b-4bdb-b7c3-7bc0b247393c" providerId="ADAL" clId="{00732E7E-DD79-4E95-9CE9-F4A43C47C385}" dt="2024-04-11T20:21:15.351" v="203" actId="5793"/>
          <ac:spMkLst>
            <pc:docMk/>
            <pc:sldMk cId="3743765767" sldId="352"/>
            <ac:spMk id="8" creationId="{3E01D542-EDDC-B66C-EDCD-070BA8256807}"/>
          </ac:spMkLst>
        </pc:spChg>
        <pc:spChg chg="mod">
          <ac:chgData name="Rolando Rodriguez" userId="111b23d3-e44b-4bdb-b7c3-7bc0b247393c" providerId="ADAL" clId="{00732E7E-DD79-4E95-9CE9-F4A43C47C385}" dt="2024-04-11T20:21:19.555" v="204" actId="6549"/>
          <ac:spMkLst>
            <pc:docMk/>
            <pc:sldMk cId="3743765767" sldId="352"/>
            <ac:spMk id="13" creationId="{F21ED6F9-8FCE-8680-714E-B9E88CB7BB4E}"/>
          </ac:spMkLst>
        </pc:spChg>
        <pc:picChg chg="mod">
          <ac:chgData name="Rolando Rodriguez" userId="111b23d3-e44b-4bdb-b7c3-7bc0b247393c" providerId="ADAL" clId="{00732E7E-DD79-4E95-9CE9-F4A43C47C385}" dt="2024-04-11T20:21:28.940" v="205" actId="1076"/>
          <ac:picMkLst>
            <pc:docMk/>
            <pc:sldMk cId="3743765767" sldId="352"/>
            <ac:picMk id="4" creationId="{D5F6AB4C-C6EC-0553-913A-33E6051B772A}"/>
          </ac:picMkLst>
        </pc:picChg>
      </pc:sldChg>
      <pc:sldChg chg="addSp delSp modSp mod">
        <pc:chgData name="Rolando Rodriguez" userId="111b23d3-e44b-4bdb-b7c3-7bc0b247393c" providerId="ADAL" clId="{00732E7E-DD79-4E95-9CE9-F4A43C47C385}" dt="2024-04-11T20:18:02.188" v="188" actId="6549"/>
        <pc:sldMkLst>
          <pc:docMk/>
          <pc:sldMk cId="174757054" sldId="355"/>
        </pc:sldMkLst>
        <pc:spChg chg="mod">
          <ac:chgData name="Rolando Rodriguez" userId="111b23d3-e44b-4bdb-b7c3-7bc0b247393c" providerId="ADAL" clId="{00732E7E-DD79-4E95-9CE9-F4A43C47C385}" dt="2024-04-11T20:18:02.188" v="188" actId="6549"/>
          <ac:spMkLst>
            <pc:docMk/>
            <pc:sldMk cId="174757054" sldId="355"/>
            <ac:spMk id="3" creationId="{04DC5CCE-AE9A-B477-4A3E-016450B4C6E2}"/>
          </ac:spMkLst>
        </pc:spChg>
        <pc:graphicFrameChg chg="add del modGraphic">
          <ac:chgData name="Rolando Rodriguez" userId="111b23d3-e44b-4bdb-b7c3-7bc0b247393c" providerId="ADAL" clId="{00732E7E-DD79-4E95-9CE9-F4A43C47C385}" dt="2024-04-11T20:09:29.019" v="1" actId="27309"/>
          <ac:graphicFrameMkLst>
            <pc:docMk/>
            <pc:sldMk cId="174757054" sldId="355"/>
            <ac:graphicFrameMk id="5" creationId="{D5121E00-7E31-8741-04A4-718CAF584269}"/>
          </ac:graphicFrameMkLst>
        </pc:graphicFrameChg>
      </pc:sldChg>
      <pc:sldChg chg="del">
        <pc:chgData name="Rolando Rodriguez" userId="111b23d3-e44b-4bdb-b7c3-7bc0b247393c" providerId="ADAL" clId="{00732E7E-DD79-4E95-9CE9-F4A43C47C385}" dt="2024-04-11T20:17:53.674" v="185" actId="47"/>
        <pc:sldMkLst>
          <pc:docMk/>
          <pc:sldMk cId="1836800467" sldId="356"/>
        </pc:sldMkLst>
      </pc:sldChg>
      <pc:sldChg chg="modSp mod">
        <pc:chgData name="Rolando Rodriguez" userId="111b23d3-e44b-4bdb-b7c3-7bc0b247393c" providerId="ADAL" clId="{00732E7E-DD79-4E95-9CE9-F4A43C47C385}" dt="2024-04-11T20:18:15.040" v="195" actId="20577"/>
        <pc:sldMkLst>
          <pc:docMk/>
          <pc:sldMk cId="988593739" sldId="358"/>
        </pc:sldMkLst>
        <pc:spChg chg="mod">
          <ac:chgData name="Rolando Rodriguez" userId="111b23d3-e44b-4bdb-b7c3-7bc0b247393c" providerId="ADAL" clId="{00732E7E-DD79-4E95-9CE9-F4A43C47C385}" dt="2024-04-11T20:18:15.040" v="195" actId="20577"/>
          <ac:spMkLst>
            <pc:docMk/>
            <pc:sldMk cId="988593739" sldId="358"/>
            <ac:spMk id="2" creationId="{B43C6398-5881-3DD8-EA8F-B68CEE090230}"/>
          </ac:spMkLst>
        </pc:spChg>
      </pc:sldChg>
      <pc:sldChg chg="modSp mod">
        <pc:chgData name="Rolando Rodriguez" userId="111b23d3-e44b-4bdb-b7c3-7bc0b247393c" providerId="ADAL" clId="{00732E7E-DD79-4E95-9CE9-F4A43C47C385}" dt="2024-04-11T20:18:08.843" v="191" actId="6549"/>
        <pc:sldMkLst>
          <pc:docMk/>
          <pc:sldMk cId="1745673290" sldId="370"/>
        </pc:sldMkLst>
        <pc:spChg chg="mod">
          <ac:chgData name="Rolando Rodriguez" userId="111b23d3-e44b-4bdb-b7c3-7bc0b247393c" providerId="ADAL" clId="{00732E7E-DD79-4E95-9CE9-F4A43C47C385}" dt="2024-04-11T20:18:08.843" v="191" actId="6549"/>
          <ac:spMkLst>
            <pc:docMk/>
            <pc:sldMk cId="1745673290" sldId="370"/>
            <ac:spMk id="4" creationId="{2DEF51CB-0118-F915-36B0-306C1A448219}"/>
          </ac:spMkLst>
        </pc:spChg>
      </pc:sldChg>
      <pc:sldChg chg="modSp add mod">
        <pc:chgData name="Rolando Rodriguez" userId="111b23d3-e44b-4bdb-b7c3-7bc0b247393c" providerId="ADAL" clId="{00732E7E-DD79-4E95-9CE9-F4A43C47C385}" dt="2024-04-11T20:17:51.289" v="184" actId="27636"/>
        <pc:sldMkLst>
          <pc:docMk/>
          <pc:sldMk cId="2236495980" sldId="371"/>
        </pc:sldMkLst>
        <pc:spChg chg="mod">
          <ac:chgData name="Rolando Rodriguez" userId="111b23d3-e44b-4bdb-b7c3-7bc0b247393c" providerId="ADAL" clId="{00732E7E-DD79-4E95-9CE9-F4A43C47C385}" dt="2024-04-11T20:17:51.289" v="184" actId="27636"/>
          <ac:spMkLst>
            <pc:docMk/>
            <pc:sldMk cId="2236495980" sldId="371"/>
            <ac:spMk id="4" creationId="{2DEF51CB-0118-F915-36B0-306C1A44821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11/04/2024</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E1A06-EC91-4F84-9282-B5BA25DCB6AF}" type="datetimeFigureOut">
              <a:rPr lang="es-CO" smtClean="0"/>
              <a:t>11/04/2024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92041B-F094-4C47-BC0C-7631F3CCE4EA}" type="slidenum">
              <a:rPr lang="es-CO" smtClean="0"/>
              <a:t>‹#›</a:t>
            </a:fld>
            <a:endParaRPr lang="es-CO"/>
          </a:p>
        </p:txBody>
      </p:sp>
    </p:spTree>
    <p:extLst>
      <p:ext uri="{BB962C8B-B14F-4D97-AF65-F5344CB8AC3E}">
        <p14:creationId xmlns:p14="http://schemas.microsoft.com/office/powerpoint/2010/main" val="4010144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6805B226-F693-E23A-0AC6-0487A3BCF4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8100"/>
            <a:ext cx="12191733" cy="6858149"/>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a:t>
            </a:fld>
            <a:endParaRPr lang="es-CO"/>
          </a:p>
        </p:txBody>
      </p:sp>
    </p:spTree>
    <p:extLst>
      <p:ext uri="{BB962C8B-B14F-4D97-AF65-F5344CB8AC3E}">
        <p14:creationId xmlns:p14="http://schemas.microsoft.com/office/powerpoint/2010/main" val="1915255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95096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752666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528054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a:extLst>
              <a:ext uri="{FF2B5EF4-FFF2-40B4-BE49-F238E27FC236}">
                <a16:creationId xmlns:a16="http://schemas.microsoft.com/office/drawing/2014/main" id="{3F03094B-3B2A-4C1A-84F1-903486D2D07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0754"/>
          <a:stretch/>
        </p:blipFill>
        <p:spPr>
          <a:xfrm>
            <a:off x="0" y="-150"/>
            <a:ext cx="8442542" cy="6858298"/>
          </a:xfrm>
          <a:prstGeom prst="rect">
            <a:avLst/>
          </a:prstGeom>
        </p:spPr>
      </p:pic>
      <p:pic>
        <p:nvPicPr>
          <p:cNvPr id="9" name="Imagen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03568" y="2665174"/>
            <a:ext cx="2350232" cy="1527650"/>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EF72B4CE-B9E0-4DBE-BAB1-2CA5A559025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pic>
        <p:nvPicPr>
          <p:cNvPr id="7" name="Imagen 6">
            <a:extLst>
              <a:ext uri="{FF2B5EF4-FFF2-40B4-BE49-F238E27FC236}">
                <a16:creationId xmlns:a16="http://schemas.microsoft.com/office/drawing/2014/main" id="{C4201D2B-7635-B428-D717-5BAA3AF3AB5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9" name="Imagen 8"/>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22919624-2114-0DCE-B9EC-BB724A4746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9" name="Imagen 8"/>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15" name="Imagen 14">
            <a:extLst>
              <a:ext uri="{FF2B5EF4-FFF2-40B4-BE49-F238E27FC236}">
                <a16:creationId xmlns:a16="http://schemas.microsoft.com/office/drawing/2014/main" id="{3B05C927-FCF5-0132-3B83-3AA55DB686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046970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926693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10" name="Imagen 9"/>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257333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6" name="Imagen 5"/>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27142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5" name="Imagen 4"/>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662749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6A6FAC-9192-436B-870E-80DDE60983C7}" type="datetimeFigureOut">
              <a:rPr lang="es-CO" smtClean="0"/>
              <a:t>11/04/2024</a:t>
            </a:fld>
            <a:endParaRPr lang="es-CO"/>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CBB0B-5D0C-43FE-9043-22172208F6F8}" type="slidenum">
              <a:rPr lang="es-CO" smtClean="0"/>
              <a:t>‹#›</a:t>
            </a:fld>
            <a:endParaRPr lang="es-CO"/>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1" r:id="rId4"/>
    <p:sldLayoutId id="2147483650"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package" Target="../embeddings/Microsoft_Excel_Worksheet1.xlsx"/><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image" Target="../media/image22.sv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3.emf"/><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package" Target="../embeddings/Microsoft_Excel_Worksheet.xlsx"/><Relationship Id="rId5" Type="http://schemas.openxmlformats.org/officeDocument/2006/relationships/image" Target="../media/image12.sv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5.sv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2.sv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2.sv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2.sv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4.xml"/><Relationship Id="rId5" Type="http://schemas.openxmlformats.org/officeDocument/2006/relationships/image" Target="../media/image15.sv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4D7027-1FC1-ED11-C8F9-ABF0BD22D95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A47AFE1-F0EC-3814-D4C6-C208AA1E9DFA}"/>
              </a:ext>
            </a:extLst>
          </p:cNvPr>
          <p:cNvSpPr>
            <a:spLocks noGrp="1"/>
          </p:cNvSpPr>
          <p:nvPr>
            <p:ph type="title"/>
          </p:nvPr>
        </p:nvSpPr>
        <p:spPr>
          <a:xfrm>
            <a:off x="3788171" y="1635568"/>
            <a:ext cx="4329286" cy="472677"/>
          </a:xfrm>
        </p:spPr>
        <p:txBody>
          <a:bodyPr>
            <a:noAutofit/>
          </a:bodyPr>
          <a:lstStyle/>
          <a:p>
            <a:pPr algn="ctr"/>
            <a:r>
              <a:rPr lang="es-CO" sz="2000" b="1" dirty="0">
                <a:solidFill>
                  <a:srgbClr val="B43737"/>
                </a:solidFill>
              </a:rPr>
              <a:t>Avances en articulación PEI</a:t>
            </a:r>
            <a:endParaRPr lang="es-CO" sz="2000" dirty="0"/>
          </a:p>
        </p:txBody>
      </p:sp>
      <p:sp>
        <p:nvSpPr>
          <p:cNvPr id="3" name="Título 1">
            <a:extLst>
              <a:ext uri="{FF2B5EF4-FFF2-40B4-BE49-F238E27FC236}">
                <a16:creationId xmlns:a16="http://schemas.microsoft.com/office/drawing/2014/main" id="{08790FB4-7D8D-9A5E-D9DD-947DFF6A795D}"/>
              </a:ext>
            </a:extLst>
          </p:cNvPr>
          <p:cNvSpPr txBox="1">
            <a:spLocks/>
          </p:cNvSpPr>
          <p:nvPr/>
        </p:nvSpPr>
        <p:spPr>
          <a:xfrm>
            <a:off x="2353416" y="720105"/>
            <a:ext cx="7686137" cy="6795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br>
              <a:rPr lang="es-CO" sz="600" b="1" dirty="0">
                <a:solidFill>
                  <a:srgbClr val="B43737"/>
                </a:solidFill>
              </a:rPr>
            </a:br>
            <a:br>
              <a:rPr lang="es-CO" sz="600" b="1" dirty="0">
                <a:solidFill>
                  <a:srgbClr val="B43737"/>
                </a:solidFill>
              </a:rPr>
            </a:br>
            <a:br>
              <a:rPr lang="es-CO" sz="600" b="1" dirty="0">
                <a:solidFill>
                  <a:srgbClr val="B43737"/>
                </a:solidFill>
              </a:rPr>
            </a:br>
            <a:br>
              <a:rPr lang="es-CO" sz="600" b="1" dirty="0">
                <a:solidFill>
                  <a:srgbClr val="B43737"/>
                </a:solidFill>
              </a:rPr>
            </a:br>
            <a:br>
              <a:rPr lang="es-CO" sz="600" b="1" dirty="0">
                <a:solidFill>
                  <a:srgbClr val="B43737"/>
                </a:solidFill>
              </a:rPr>
            </a:br>
            <a:br>
              <a:rPr lang="es-MX" sz="600" b="1" dirty="0">
                <a:solidFill>
                  <a:srgbClr val="B43737"/>
                </a:solidFill>
              </a:rPr>
            </a:br>
            <a:br>
              <a:rPr lang="es-CO" sz="1600" b="1" dirty="0">
                <a:solidFill>
                  <a:srgbClr val="B43737"/>
                </a:solidFill>
              </a:rPr>
            </a:br>
            <a:r>
              <a:rPr lang="es-MX" sz="2000" b="1" dirty="0">
                <a:solidFill>
                  <a:srgbClr val="B43737"/>
                </a:solidFill>
              </a:rPr>
              <a:t>PROCESO INCLUSIÓN MEF o METODOLOGÍA INSTITUCIONAL EN PEI DE LAS IE</a:t>
            </a:r>
          </a:p>
          <a:p>
            <a:endParaRPr lang="es-CO" sz="700" dirty="0"/>
          </a:p>
        </p:txBody>
      </p:sp>
      <p:graphicFrame>
        <p:nvGraphicFramePr>
          <p:cNvPr id="5" name="Object 4">
            <a:extLst>
              <a:ext uri="{FF2B5EF4-FFF2-40B4-BE49-F238E27FC236}">
                <a16:creationId xmlns:a16="http://schemas.microsoft.com/office/drawing/2014/main" id="{A51CC357-81E2-1CF3-88FB-0B83B570BFE2}"/>
              </a:ext>
            </a:extLst>
          </p:cNvPr>
          <p:cNvGraphicFramePr>
            <a:graphicFrameLocks noChangeAspect="1"/>
          </p:cNvGraphicFramePr>
          <p:nvPr>
            <p:extLst>
              <p:ext uri="{D42A27DB-BD31-4B8C-83A1-F6EECF244321}">
                <p14:modId xmlns:p14="http://schemas.microsoft.com/office/powerpoint/2010/main" val="2521079475"/>
              </p:ext>
            </p:extLst>
          </p:nvPr>
        </p:nvGraphicFramePr>
        <p:xfrm>
          <a:off x="2721694" y="2604765"/>
          <a:ext cx="7809834" cy="1499402"/>
        </p:xfrm>
        <a:graphic>
          <a:graphicData uri="http://schemas.openxmlformats.org/presentationml/2006/ole">
            <mc:AlternateContent xmlns:mc="http://schemas.openxmlformats.org/markup-compatibility/2006">
              <mc:Choice xmlns:v="urn:schemas-microsoft-com:vml" Requires="v">
                <p:oleObj name="Worksheet" r:id="rId2" imgW="4597449" imgH="882475" progId="Excel.Sheet.12">
                  <p:embed/>
                </p:oleObj>
              </mc:Choice>
              <mc:Fallback>
                <p:oleObj name="Worksheet" r:id="rId2" imgW="4597449" imgH="882475" progId="Excel.Sheet.12">
                  <p:embed/>
                  <p:pic>
                    <p:nvPicPr>
                      <p:cNvPr id="5" name="Object 4">
                        <a:extLst>
                          <a:ext uri="{FF2B5EF4-FFF2-40B4-BE49-F238E27FC236}">
                            <a16:creationId xmlns:a16="http://schemas.microsoft.com/office/drawing/2014/main" id="{A51CC357-81E2-1CF3-88FB-0B83B570BFE2}"/>
                          </a:ext>
                        </a:extLst>
                      </p:cNvPr>
                      <p:cNvPicPr/>
                      <p:nvPr/>
                    </p:nvPicPr>
                    <p:blipFill>
                      <a:blip r:embed="rId3"/>
                      <a:stretch>
                        <a:fillRect/>
                      </a:stretch>
                    </p:blipFill>
                    <p:spPr>
                      <a:xfrm>
                        <a:off x="2721694" y="2604765"/>
                        <a:ext cx="7809834" cy="1499402"/>
                      </a:xfrm>
                      <a:prstGeom prst="rect">
                        <a:avLst/>
                      </a:prstGeom>
                    </p:spPr>
                  </p:pic>
                </p:oleObj>
              </mc:Fallback>
            </mc:AlternateContent>
          </a:graphicData>
        </a:graphic>
      </p:graphicFrame>
    </p:spTree>
    <p:extLst>
      <p:ext uri="{BB962C8B-B14F-4D97-AF65-F5344CB8AC3E}">
        <p14:creationId xmlns:p14="http://schemas.microsoft.com/office/powerpoint/2010/main" val="2047110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AA3D5-D66D-3295-7F55-5AD1FC92C73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4F5BD5B-C909-228A-A8F9-9BF1D572B60F}"/>
              </a:ext>
            </a:extLst>
          </p:cNvPr>
          <p:cNvSpPr>
            <a:spLocks noGrp="1"/>
          </p:cNvSpPr>
          <p:nvPr>
            <p:ph type="title"/>
          </p:nvPr>
        </p:nvSpPr>
        <p:spPr>
          <a:xfrm>
            <a:off x="2250220" y="898513"/>
            <a:ext cx="8102379" cy="660731"/>
          </a:xfrm>
        </p:spPr>
        <p:txBody>
          <a:bodyPr>
            <a:normAutofit fontScale="90000"/>
          </a:bodyPr>
          <a:lstStyle/>
          <a:p>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r>
              <a:rPr lang="es-CO" sz="2700" b="1" dirty="0">
                <a:solidFill>
                  <a:srgbClr val="B43737"/>
                </a:solidFill>
              </a:rPr>
              <a:t>RETOS Y DIFICULTADES EN LA IMPLEMENTACIÓN</a:t>
            </a:r>
            <a:endParaRPr lang="es-CO" dirty="0"/>
          </a:p>
        </p:txBody>
      </p:sp>
      <p:sp>
        <p:nvSpPr>
          <p:cNvPr id="8" name="Rectángulo 7">
            <a:extLst>
              <a:ext uri="{FF2B5EF4-FFF2-40B4-BE49-F238E27FC236}">
                <a16:creationId xmlns:a16="http://schemas.microsoft.com/office/drawing/2014/main" id="{3E01D542-EDDC-B66C-EDCD-070BA8256807}"/>
              </a:ext>
            </a:extLst>
          </p:cNvPr>
          <p:cNvSpPr/>
          <p:nvPr/>
        </p:nvSpPr>
        <p:spPr>
          <a:xfrm>
            <a:off x="703890" y="2740447"/>
            <a:ext cx="4329285" cy="343683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v"/>
            </a:pPr>
            <a:r>
              <a:rPr lang="es-CO" dirty="0">
                <a:solidFill>
                  <a:schemeClr val="tx1"/>
                </a:solidFill>
              </a:rPr>
              <a:t>Deserción escolar</a:t>
            </a:r>
          </a:p>
          <a:p>
            <a:pPr marL="285750" indent="-285750">
              <a:buFont typeface="Wingdings" panose="05000000000000000000" pitchFamily="2" charset="2"/>
              <a:buChar char="v"/>
            </a:pPr>
            <a:r>
              <a:rPr lang="es-CO" dirty="0">
                <a:solidFill>
                  <a:schemeClr val="tx1"/>
                </a:solidFill>
              </a:rPr>
              <a:t>Cambio en la planta docente y directivos docentes </a:t>
            </a:r>
          </a:p>
          <a:p>
            <a:pPr marL="285750" indent="-285750">
              <a:buFont typeface="Wingdings" panose="05000000000000000000" pitchFamily="2" charset="2"/>
              <a:buChar char="v"/>
            </a:pPr>
            <a:r>
              <a:rPr lang="es-CO" dirty="0">
                <a:solidFill>
                  <a:schemeClr val="tx1"/>
                </a:solidFill>
              </a:rPr>
              <a:t>Incidentes de seguridad </a:t>
            </a:r>
          </a:p>
          <a:p>
            <a:pPr marL="285750" indent="-285750">
              <a:buFont typeface="Wingdings" panose="05000000000000000000" pitchFamily="2" charset="2"/>
              <a:buChar char="v"/>
            </a:pPr>
            <a:r>
              <a:rPr lang="es-CO" dirty="0">
                <a:solidFill>
                  <a:schemeClr val="tx1"/>
                </a:solidFill>
              </a:rPr>
              <a:t>Gestión para matrícula SIMAT</a:t>
            </a:r>
          </a:p>
          <a:p>
            <a:pPr marL="285750" indent="-285750">
              <a:buFont typeface="Wingdings" panose="05000000000000000000" pitchFamily="2" charset="2"/>
              <a:buChar char="v"/>
            </a:pPr>
            <a:endParaRPr lang="es-CO" dirty="0">
              <a:solidFill>
                <a:schemeClr val="tx1"/>
              </a:solidFill>
            </a:endParaRPr>
          </a:p>
          <a:p>
            <a:endParaRPr lang="es-CO" dirty="0">
              <a:solidFill>
                <a:schemeClr val="tx1"/>
              </a:solidFill>
            </a:endParaRPr>
          </a:p>
          <a:p>
            <a:pPr marL="285750" indent="-285750">
              <a:buFont typeface="Wingdings" panose="05000000000000000000" pitchFamily="2" charset="2"/>
              <a:buChar char="v"/>
            </a:pPr>
            <a:endParaRPr lang="es-CO" dirty="0">
              <a:solidFill>
                <a:schemeClr val="tx1"/>
              </a:solidFill>
            </a:endParaRPr>
          </a:p>
          <a:p>
            <a:endParaRPr lang="es-CO" dirty="0">
              <a:solidFill>
                <a:schemeClr val="tx1"/>
              </a:solidFill>
            </a:endParaRPr>
          </a:p>
          <a:p>
            <a:endParaRPr lang="es-CO" dirty="0">
              <a:solidFill>
                <a:schemeClr val="tx1"/>
              </a:solidFill>
            </a:endParaRPr>
          </a:p>
        </p:txBody>
      </p:sp>
      <p:sp>
        <p:nvSpPr>
          <p:cNvPr id="10" name="CuadroTexto 9">
            <a:extLst>
              <a:ext uri="{FF2B5EF4-FFF2-40B4-BE49-F238E27FC236}">
                <a16:creationId xmlns:a16="http://schemas.microsoft.com/office/drawing/2014/main" id="{26C94037-C473-97AF-DA33-7E87CBE73AAA}"/>
              </a:ext>
            </a:extLst>
          </p:cNvPr>
          <p:cNvSpPr txBox="1"/>
          <p:nvPr/>
        </p:nvSpPr>
        <p:spPr>
          <a:xfrm>
            <a:off x="1502896" y="2018036"/>
            <a:ext cx="2731272" cy="369332"/>
          </a:xfrm>
          <a:prstGeom prst="rect">
            <a:avLst/>
          </a:prstGeom>
          <a:noFill/>
        </p:spPr>
        <p:txBody>
          <a:bodyPr wrap="square">
            <a:spAutoFit/>
          </a:bodyPr>
          <a:lstStyle/>
          <a:p>
            <a:r>
              <a:rPr lang="es-CO" sz="1800" b="1" dirty="0">
                <a:solidFill>
                  <a:srgbClr val="B43737"/>
                </a:solidFill>
              </a:rPr>
              <a:t>RETOS</a:t>
            </a:r>
            <a:endParaRPr lang="es-CO" dirty="0"/>
          </a:p>
        </p:txBody>
      </p:sp>
      <p:sp>
        <p:nvSpPr>
          <p:cNvPr id="12" name="CuadroTexto 11">
            <a:extLst>
              <a:ext uri="{FF2B5EF4-FFF2-40B4-BE49-F238E27FC236}">
                <a16:creationId xmlns:a16="http://schemas.microsoft.com/office/drawing/2014/main" id="{B98F5AA8-7EEF-1C2C-4749-97D753217A34}"/>
              </a:ext>
            </a:extLst>
          </p:cNvPr>
          <p:cNvSpPr txBox="1"/>
          <p:nvPr/>
        </p:nvSpPr>
        <p:spPr>
          <a:xfrm>
            <a:off x="6746682" y="2298738"/>
            <a:ext cx="2391353" cy="369332"/>
          </a:xfrm>
          <a:prstGeom prst="rect">
            <a:avLst/>
          </a:prstGeom>
          <a:noFill/>
        </p:spPr>
        <p:txBody>
          <a:bodyPr wrap="square">
            <a:spAutoFit/>
          </a:bodyPr>
          <a:lstStyle/>
          <a:p>
            <a:r>
              <a:rPr lang="es-CO" sz="1800" b="1" dirty="0">
                <a:solidFill>
                  <a:srgbClr val="B43737"/>
                </a:solidFill>
              </a:rPr>
              <a:t>DIFICULTADES</a:t>
            </a:r>
            <a:endParaRPr lang="es-CO" dirty="0"/>
          </a:p>
        </p:txBody>
      </p:sp>
      <p:sp>
        <p:nvSpPr>
          <p:cNvPr id="13" name="Rectángulo 12">
            <a:extLst>
              <a:ext uri="{FF2B5EF4-FFF2-40B4-BE49-F238E27FC236}">
                <a16:creationId xmlns:a16="http://schemas.microsoft.com/office/drawing/2014/main" id="{F21ED6F9-8FCE-8680-714E-B9E88CB7BB4E}"/>
              </a:ext>
            </a:extLst>
          </p:cNvPr>
          <p:cNvSpPr/>
          <p:nvPr/>
        </p:nvSpPr>
        <p:spPr>
          <a:xfrm>
            <a:off x="6023314" y="2846161"/>
            <a:ext cx="5081566" cy="26875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v"/>
            </a:pPr>
            <a:r>
              <a:rPr lang="es-CO" dirty="0">
                <a:solidFill>
                  <a:schemeClr val="tx1"/>
                </a:solidFill>
              </a:rPr>
              <a:t>Casos especiales para matricula (documentación, estado SIMAT)</a:t>
            </a:r>
          </a:p>
          <a:p>
            <a:pPr marL="285750" indent="-285750">
              <a:buFont typeface="Wingdings" panose="05000000000000000000" pitchFamily="2" charset="2"/>
              <a:buChar char="v"/>
            </a:pPr>
            <a:r>
              <a:rPr lang="es-CO" dirty="0">
                <a:solidFill>
                  <a:schemeClr val="tx1"/>
                </a:solidFill>
              </a:rPr>
              <a:t>Movilidad de SAE y estudiantes</a:t>
            </a:r>
          </a:p>
          <a:p>
            <a:pPr marL="285750" indent="-285750">
              <a:buFont typeface="Wingdings" panose="05000000000000000000" pitchFamily="2" charset="2"/>
              <a:buChar char="v"/>
            </a:pPr>
            <a:r>
              <a:rPr lang="es-CO" dirty="0">
                <a:solidFill>
                  <a:schemeClr val="tx1"/>
                </a:solidFill>
              </a:rPr>
              <a:t>Conectividad en territorio </a:t>
            </a:r>
          </a:p>
          <a:p>
            <a:endParaRPr lang="es-CO" dirty="0">
              <a:solidFill>
                <a:schemeClr val="tx1"/>
              </a:solidFill>
            </a:endParaRPr>
          </a:p>
          <a:p>
            <a:endParaRPr lang="es-CO" dirty="0">
              <a:solidFill>
                <a:schemeClr val="tx1"/>
              </a:solidFill>
            </a:endParaRPr>
          </a:p>
        </p:txBody>
      </p:sp>
      <p:pic>
        <p:nvPicPr>
          <p:cNvPr id="4" name="Gráfico 3" descr="Preguntas contorno">
            <a:extLst>
              <a:ext uri="{FF2B5EF4-FFF2-40B4-BE49-F238E27FC236}">
                <a16:creationId xmlns:a16="http://schemas.microsoft.com/office/drawing/2014/main" id="{D5F6AB4C-C6EC-0553-913A-33E6051B772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3959" y="4793409"/>
            <a:ext cx="968937" cy="968937"/>
          </a:xfrm>
          <a:prstGeom prst="rect">
            <a:avLst/>
          </a:prstGeom>
        </p:spPr>
      </p:pic>
      <p:pic>
        <p:nvPicPr>
          <p:cNvPr id="5" name="Gráfico 4" descr="Preguntas contorno">
            <a:extLst>
              <a:ext uri="{FF2B5EF4-FFF2-40B4-BE49-F238E27FC236}">
                <a16:creationId xmlns:a16="http://schemas.microsoft.com/office/drawing/2014/main" id="{3B0F899E-9577-F54C-E2C3-D20E0775B37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32640" y="4895254"/>
            <a:ext cx="968937" cy="968937"/>
          </a:xfrm>
          <a:prstGeom prst="rect">
            <a:avLst/>
          </a:prstGeom>
        </p:spPr>
      </p:pic>
    </p:spTree>
    <p:extLst>
      <p:ext uri="{BB962C8B-B14F-4D97-AF65-F5344CB8AC3E}">
        <p14:creationId xmlns:p14="http://schemas.microsoft.com/office/powerpoint/2010/main" val="3743765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1B985-7B00-B1E6-53FB-7C3C9EB5D6E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D6BBA34-E2AB-2511-F86D-5029874AA978}"/>
              </a:ext>
            </a:extLst>
          </p:cNvPr>
          <p:cNvSpPr>
            <a:spLocks noGrp="1"/>
          </p:cNvSpPr>
          <p:nvPr>
            <p:ph type="title"/>
          </p:nvPr>
        </p:nvSpPr>
        <p:spPr>
          <a:xfrm>
            <a:off x="4684144" y="1184109"/>
            <a:ext cx="4786537" cy="979997"/>
          </a:xfrm>
        </p:spPr>
        <p:txBody>
          <a:bodyPr>
            <a:normAutofit fontScale="90000"/>
          </a:body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4900" b="1" dirty="0">
                <a:solidFill>
                  <a:srgbClr val="B43737"/>
                </a:solidFill>
              </a:rPr>
            </a:br>
            <a:r>
              <a:rPr lang="es-CO" sz="3600" b="1" dirty="0">
                <a:solidFill>
                  <a:srgbClr val="B43737"/>
                </a:solidFill>
              </a:rPr>
              <a:t>ESPACIO DE </a:t>
            </a:r>
            <a:br>
              <a:rPr lang="es-CO" sz="3600" b="1" dirty="0">
                <a:solidFill>
                  <a:srgbClr val="B43737"/>
                </a:solidFill>
              </a:rPr>
            </a:br>
            <a:r>
              <a:rPr lang="es-MX" sz="3600" b="1" dirty="0">
                <a:solidFill>
                  <a:srgbClr val="B43737"/>
                </a:solidFill>
              </a:rPr>
              <a:t>PREGUNTAS</a:t>
            </a:r>
            <a:endParaRPr lang="es-CO" sz="5300" dirty="0"/>
          </a:p>
        </p:txBody>
      </p:sp>
      <p:pic>
        <p:nvPicPr>
          <p:cNvPr id="4" name="Gráfico 3" descr="Preguntas contorno">
            <a:extLst>
              <a:ext uri="{FF2B5EF4-FFF2-40B4-BE49-F238E27FC236}">
                <a16:creationId xmlns:a16="http://schemas.microsoft.com/office/drawing/2014/main" id="{076A08A5-38B0-AAF2-DB17-377B186F8F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43274" y="1184109"/>
            <a:ext cx="3047713" cy="3047713"/>
          </a:xfrm>
          <a:prstGeom prst="rect">
            <a:avLst/>
          </a:prstGeom>
        </p:spPr>
      </p:pic>
      <p:sp>
        <p:nvSpPr>
          <p:cNvPr id="3" name="Título 1">
            <a:extLst>
              <a:ext uri="{FF2B5EF4-FFF2-40B4-BE49-F238E27FC236}">
                <a16:creationId xmlns:a16="http://schemas.microsoft.com/office/drawing/2014/main" id="{E00DD4BF-A43A-7EE0-3192-249D0415DE5A}"/>
              </a:ext>
            </a:extLst>
          </p:cNvPr>
          <p:cNvSpPr txBox="1">
            <a:spLocks/>
          </p:cNvSpPr>
          <p:nvPr/>
        </p:nvSpPr>
        <p:spPr>
          <a:xfrm>
            <a:off x="5643018" y="2927372"/>
            <a:ext cx="3075632" cy="849135"/>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14400" b="1" dirty="0">
                <a:solidFill>
                  <a:srgbClr val="B43737"/>
                </a:solidFill>
              </a:rPr>
            </a:br>
            <a:r>
              <a:rPr lang="es-CO" sz="14400" b="1" dirty="0">
                <a:solidFill>
                  <a:srgbClr val="B43737"/>
                </a:solidFill>
              </a:rPr>
              <a:t>ACUERDOS</a:t>
            </a:r>
            <a:endParaRPr lang="es-CO" sz="5300" dirty="0"/>
          </a:p>
        </p:txBody>
      </p:sp>
      <p:pic>
        <p:nvPicPr>
          <p:cNvPr id="9" name="Gráfico 8" descr="Chateo con relleno sólido">
            <a:extLst>
              <a:ext uri="{FF2B5EF4-FFF2-40B4-BE49-F238E27FC236}">
                <a16:creationId xmlns:a16="http://schemas.microsoft.com/office/drawing/2014/main" id="{DA101069-FC5F-27D9-8A7F-11ECA208E1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22524" y="2707965"/>
            <a:ext cx="736925" cy="736925"/>
          </a:xfrm>
          <a:prstGeom prst="rect">
            <a:avLst/>
          </a:prstGeom>
        </p:spPr>
      </p:pic>
    </p:spTree>
    <p:extLst>
      <p:ext uri="{BB962C8B-B14F-4D97-AF65-F5344CB8AC3E}">
        <p14:creationId xmlns:p14="http://schemas.microsoft.com/office/powerpoint/2010/main" val="5722185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021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3ED4369D-6414-318E-76F7-57BE0461DE33}"/>
              </a:ext>
            </a:extLst>
          </p:cNvPr>
          <p:cNvSpPr>
            <a:spLocks noGrp="1"/>
          </p:cNvSpPr>
          <p:nvPr>
            <p:ph type="ctrTitle"/>
          </p:nvPr>
        </p:nvSpPr>
        <p:spPr>
          <a:xfrm>
            <a:off x="530281" y="2194367"/>
            <a:ext cx="7498080" cy="1682398"/>
          </a:xfrm>
        </p:spPr>
        <p:txBody>
          <a:bodyPr>
            <a:normAutofit fontScale="90000"/>
          </a:bodyPr>
          <a:lstStyle/>
          <a:p>
            <a:r>
              <a:rPr lang="es-CO" sz="4800" dirty="0">
                <a:solidFill>
                  <a:schemeClr val="bg1"/>
                </a:solidFill>
                <a:latin typeface="Helvetica" pitchFamily="2" charset="0"/>
              </a:rPr>
              <a:t>Convenio de Cooperación CO1.PCCNTR.5253650  NRC – MEN 2023. Socio Implementador FUCEPAZ</a:t>
            </a:r>
          </a:p>
        </p:txBody>
      </p:sp>
      <p:sp>
        <p:nvSpPr>
          <p:cNvPr id="3" name="CuadroTexto 2">
            <a:extLst>
              <a:ext uri="{FF2B5EF4-FFF2-40B4-BE49-F238E27FC236}">
                <a16:creationId xmlns:a16="http://schemas.microsoft.com/office/drawing/2014/main" id="{EDD470E5-1D8A-EA70-5873-19EB4FC2311F}"/>
              </a:ext>
            </a:extLst>
          </p:cNvPr>
          <p:cNvSpPr txBox="1"/>
          <p:nvPr/>
        </p:nvSpPr>
        <p:spPr>
          <a:xfrm>
            <a:off x="651260" y="4706577"/>
            <a:ext cx="7256123" cy="1200329"/>
          </a:xfrm>
          <a:prstGeom prst="rect">
            <a:avLst/>
          </a:prstGeom>
          <a:noFill/>
        </p:spPr>
        <p:txBody>
          <a:bodyPr wrap="square">
            <a:spAutoFit/>
          </a:bodyPr>
          <a:lstStyle/>
          <a:p>
            <a:pPr algn="ctr"/>
            <a:r>
              <a:rPr lang="es-CO" sz="2400" dirty="0">
                <a:solidFill>
                  <a:schemeClr val="bg1"/>
                </a:solidFill>
                <a:latin typeface="Roboto Light" panose="02000000000000000000" pitchFamily="2" charset="0"/>
                <a:ea typeface="Roboto Light" panose="02000000000000000000" pitchFamily="2" charset="0"/>
                <a:cs typeface="+mj-cs"/>
              </a:rPr>
              <a:t>Arando la Educación, atención a población joven, adulta y personas mayores en proceso de reincorporación y comunidad aledaña. </a:t>
            </a:r>
          </a:p>
        </p:txBody>
      </p:sp>
    </p:spTree>
    <p:extLst>
      <p:ext uri="{BB962C8B-B14F-4D97-AF65-F5344CB8AC3E}">
        <p14:creationId xmlns:p14="http://schemas.microsoft.com/office/powerpoint/2010/main" val="4256777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99808" y="1846771"/>
            <a:ext cx="7299325" cy="702297"/>
          </a:xfrm>
        </p:spPr>
        <p:txBody>
          <a:bodyPr>
            <a:normAutofit/>
          </a:bodyPr>
          <a:lstStyle/>
          <a:p>
            <a:pPr algn="ctr"/>
            <a:r>
              <a:rPr lang="es-ES" sz="2800" b="1" dirty="0">
                <a:solidFill>
                  <a:schemeClr val="bg1">
                    <a:lumMod val="50000"/>
                  </a:schemeClr>
                </a:solidFill>
              </a:rPr>
              <a:t>AGENDA</a:t>
            </a:r>
            <a:endParaRPr lang="es-CO" sz="2800" dirty="0">
              <a:solidFill>
                <a:schemeClr val="bg1">
                  <a:lumMod val="50000"/>
                </a:schemeClr>
              </a:solidFill>
            </a:endParaRPr>
          </a:p>
        </p:txBody>
      </p:sp>
      <p:sp>
        <p:nvSpPr>
          <p:cNvPr id="3" name="Marcador de texto 2"/>
          <p:cNvSpPr>
            <a:spLocks noGrp="1"/>
          </p:cNvSpPr>
          <p:nvPr>
            <p:ph type="body" idx="1"/>
          </p:nvPr>
        </p:nvSpPr>
        <p:spPr>
          <a:xfrm>
            <a:off x="798695" y="2686936"/>
            <a:ext cx="10864850" cy="2998247"/>
          </a:xfrm>
        </p:spPr>
        <p:txBody>
          <a:bodyPr>
            <a:normAutofit fontScale="77500" lnSpcReduction="20000"/>
          </a:bodyPr>
          <a:lstStyle/>
          <a:p>
            <a:pPr marL="457200" indent="-457200" algn="just">
              <a:buAutoNum type="arabicPeriod"/>
            </a:pPr>
            <a:r>
              <a:rPr lang="es-MX" dirty="0"/>
              <a:t>Saludo y presentación de participantes.</a:t>
            </a:r>
            <a:endParaRPr lang="es-CO" dirty="0"/>
          </a:p>
          <a:p>
            <a:pPr marL="457200" indent="-457200" algn="just">
              <a:buAutoNum type="arabicPeriod"/>
            </a:pPr>
            <a:r>
              <a:rPr lang="es-MX" dirty="0"/>
              <a:t>Síntesis avances/resultados del Convenio en territorio.</a:t>
            </a:r>
          </a:p>
          <a:p>
            <a:pPr marL="457200" indent="-457200" algn="just">
              <a:buFont typeface="Arial" panose="020B0604020202020204" pitchFamily="34" charset="0"/>
              <a:buAutoNum type="arabicPeriod"/>
            </a:pPr>
            <a:r>
              <a:rPr lang="es-MX" dirty="0"/>
              <a:t>Resultados caracterización FUCEPAZ</a:t>
            </a:r>
          </a:p>
          <a:p>
            <a:pPr marL="457200" indent="-457200" algn="just">
              <a:buFont typeface="Arial" panose="020B0604020202020204" pitchFamily="34" charset="0"/>
              <a:buAutoNum type="arabicPeriod"/>
            </a:pPr>
            <a:r>
              <a:rPr lang="es-MX" dirty="0"/>
              <a:t>Acciones de sostenibilidad</a:t>
            </a:r>
          </a:p>
          <a:p>
            <a:pPr marL="457200" indent="-457200" algn="just">
              <a:buFont typeface="Arial" panose="020B0604020202020204" pitchFamily="34" charset="0"/>
              <a:buAutoNum type="arabicPeriod"/>
            </a:pPr>
            <a:r>
              <a:rPr lang="es-MX" dirty="0"/>
              <a:t>Proceso inclusión MEF o Metodología Institucional en PEI de las IE</a:t>
            </a:r>
          </a:p>
          <a:p>
            <a:pPr marL="457200" indent="-457200" algn="just">
              <a:buAutoNum type="arabicPeriod"/>
            </a:pPr>
            <a:r>
              <a:rPr lang="es-MX" dirty="0"/>
              <a:t>Retos y dificultades en la implementación</a:t>
            </a:r>
          </a:p>
          <a:p>
            <a:pPr marL="457200" indent="-457200" algn="just">
              <a:buAutoNum type="arabicPeriod"/>
            </a:pPr>
            <a:r>
              <a:rPr lang="es-MX" dirty="0"/>
              <a:t>Espacio de preguntas</a:t>
            </a:r>
          </a:p>
          <a:p>
            <a:pPr marL="457200" indent="-457200" algn="just">
              <a:buAutoNum type="arabicPeriod"/>
            </a:pPr>
            <a:r>
              <a:rPr lang="es-MX" dirty="0"/>
              <a:t>Acuerdos</a:t>
            </a:r>
          </a:p>
          <a:p>
            <a:pPr marL="457200" indent="-457200" algn="just">
              <a:buAutoNum type="arabicPeriod"/>
            </a:pPr>
            <a:r>
              <a:rPr lang="es-MX" dirty="0"/>
              <a:t>Cierre</a:t>
            </a:r>
          </a:p>
          <a:p>
            <a:pPr marL="457200" indent="-457200" algn="just">
              <a:buAutoNum type="arabicPeriod"/>
            </a:pPr>
            <a:endParaRPr lang="es-MX" dirty="0"/>
          </a:p>
          <a:p>
            <a:pPr algn="just"/>
            <a:endParaRPr lang="es-MX" dirty="0"/>
          </a:p>
          <a:p>
            <a:pPr marL="457200" indent="-457200" algn="just">
              <a:buAutoNum type="arabicPeriod"/>
            </a:pPr>
            <a:endParaRPr lang="es-MX" dirty="0"/>
          </a:p>
          <a:p>
            <a:pPr marL="457200" indent="-457200" algn="just">
              <a:buAutoNum type="arabicPeriod"/>
            </a:pPr>
            <a:endParaRPr lang="es-CO" dirty="0"/>
          </a:p>
        </p:txBody>
      </p:sp>
      <p:sp>
        <p:nvSpPr>
          <p:cNvPr id="5" name="Título 1">
            <a:extLst>
              <a:ext uri="{FF2B5EF4-FFF2-40B4-BE49-F238E27FC236}">
                <a16:creationId xmlns:a16="http://schemas.microsoft.com/office/drawing/2014/main" id="{D70464DB-8997-49F5-3620-1B4531DDB2D0}"/>
              </a:ext>
            </a:extLst>
          </p:cNvPr>
          <p:cNvSpPr txBox="1">
            <a:spLocks/>
          </p:cNvSpPr>
          <p:nvPr/>
        </p:nvSpPr>
        <p:spPr>
          <a:xfrm>
            <a:off x="1823557" y="851274"/>
            <a:ext cx="8251825" cy="1100138"/>
          </a:xfrm>
          <a:prstGeom prst="rect">
            <a:avLst/>
          </a:prstGeom>
        </p:spPr>
        <p:txBody>
          <a:bodyPr vert="horz" lIns="91440" tIns="45720" rIns="91440" bIns="45720" rtlCol="0" anchor="b">
            <a:normAutofit fontScale="62500" lnSpcReduction="20000"/>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CO" sz="4000" b="1" dirty="0">
                <a:solidFill>
                  <a:srgbClr val="B43737"/>
                </a:solidFill>
              </a:rPr>
              <a:t>Socialización avances y retos Arando la Educación</a:t>
            </a:r>
            <a:endParaRPr lang="es-ES" sz="4000" b="1" dirty="0">
              <a:solidFill>
                <a:srgbClr val="B43737"/>
              </a:solidFill>
            </a:endParaRPr>
          </a:p>
          <a:p>
            <a:pPr algn="ctr"/>
            <a:endParaRPr lang="es-ES" sz="4000" b="1" dirty="0">
              <a:solidFill>
                <a:srgbClr val="B43737"/>
              </a:solidFill>
            </a:endParaRPr>
          </a:p>
          <a:p>
            <a:pPr algn="ctr"/>
            <a:r>
              <a:rPr lang="es-ES" sz="2800" b="1" dirty="0">
                <a:solidFill>
                  <a:srgbClr val="B43737"/>
                </a:solidFill>
              </a:rPr>
              <a:t>11 de marzo de 2024</a:t>
            </a:r>
            <a:endParaRPr lang="es-CO" sz="2800" dirty="0"/>
          </a:p>
        </p:txBody>
      </p:sp>
    </p:spTree>
    <p:extLst>
      <p:ext uri="{BB962C8B-B14F-4D97-AF65-F5344CB8AC3E}">
        <p14:creationId xmlns:p14="http://schemas.microsoft.com/office/powerpoint/2010/main" val="1078444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18EB4-0C89-73EF-6722-2F2D851F165D}"/>
            </a:ext>
          </a:extLst>
        </p:cNvPr>
        <p:cNvGrpSpPr/>
        <p:nvPr/>
      </p:nvGrpSpPr>
      <p:grpSpPr>
        <a:xfrm>
          <a:off x="0" y="0"/>
          <a:ext cx="0" cy="0"/>
          <a:chOff x="0" y="0"/>
          <a:chExt cx="0" cy="0"/>
        </a:xfrm>
      </p:grpSpPr>
      <p:sp>
        <p:nvSpPr>
          <p:cNvPr id="6" name="CuadroTexto 5">
            <a:extLst>
              <a:ext uri="{FF2B5EF4-FFF2-40B4-BE49-F238E27FC236}">
                <a16:creationId xmlns:a16="http://schemas.microsoft.com/office/drawing/2014/main" id="{3C808EC7-BC9F-A260-333B-7E57FB4369D3}"/>
              </a:ext>
            </a:extLst>
          </p:cNvPr>
          <p:cNvSpPr txBox="1"/>
          <p:nvPr/>
        </p:nvSpPr>
        <p:spPr>
          <a:xfrm>
            <a:off x="5225409" y="6639446"/>
            <a:ext cx="1741182" cy="261610"/>
          </a:xfrm>
          <a:prstGeom prst="rect">
            <a:avLst/>
          </a:prstGeom>
          <a:noFill/>
        </p:spPr>
        <p:txBody>
          <a:bodyPr wrap="none" rtlCol="0">
            <a:spAutoFit/>
          </a:bodyPr>
          <a:lstStyle/>
          <a:p>
            <a:r>
              <a:rPr lang="es-CO" sz="1100" b="1">
                <a:solidFill>
                  <a:schemeClr val="bg1"/>
                </a:solidFill>
                <a:latin typeface="Helvetica" pitchFamily="2" charset="0"/>
              </a:rPr>
              <a:t>www.---------------.gov.co</a:t>
            </a:r>
          </a:p>
        </p:txBody>
      </p:sp>
      <p:sp>
        <p:nvSpPr>
          <p:cNvPr id="3" name="Título 1">
            <a:extLst>
              <a:ext uri="{FF2B5EF4-FFF2-40B4-BE49-F238E27FC236}">
                <a16:creationId xmlns:a16="http://schemas.microsoft.com/office/drawing/2014/main" id="{04DC5CCE-AE9A-B477-4A3E-016450B4C6E2}"/>
              </a:ext>
            </a:extLst>
          </p:cNvPr>
          <p:cNvSpPr txBox="1">
            <a:spLocks/>
          </p:cNvSpPr>
          <p:nvPr/>
        </p:nvSpPr>
        <p:spPr>
          <a:xfrm>
            <a:off x="1962952" y="690561"/>
            <a:ext cx="8016647" cy="8735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1800" b="1" dirty="0">
                <a:solidFill>
                  <a:srgbClr val="B43737"/>
                </a:solidFill>
                <a:latin typeface="Roboto Medium" panose="02000000000000000000" pitchFamily="2" charset="0"/>
                <a:ea typeface="Roboto Medium" panose="02000000000000000000" pitchFamily="2" charset="0"/>
                <a:cs typeface="+mn-cs"/>
              </a:rPr>
              <a:t>SÍNTESIS AVANCES/RESULTADOS DEL CONVENIO EN TERRITORIO</a:t>
            </a:r>
          </a:p>
          <a:p>
            <a:endParaRPr lang="es-CO" sz="1800" b="1" dirty="0">
              <a:solidFill>
                <a:srgbClr val="B43737"/>
              </a:solidFill>
              <a:latin typeface="Roboto Medium" panose="02000000000000000000" pitchFamily="2" charset="0"/>
              <a:ea typeface="Roboto Medium" panose="02000000000000000000" pitchFamily="2" charset="0"/>
              <a:cs typeface="+mn-cs"/>
            </a:endParaRPr>
          </a:p>
          <a:p>
            <a:r>
              <a:rPr lang="es-CO" sz="1800" b="1" dirty="0">
                <a:solidFill>
                  <a:srgbClr val="B43737"/>
                </a:solidFill>
                <a:latin typeface="Roboto Medium" panose="02000000000000000000" pitchFamily="2" charset="0"/>
                <a:ea typeface="Roboto Medium" panose="02000000000000000000" pitchFamily="2" charset="0"/>
                <a:cs typeface="+mn-cs"/>
              </a:rPr>
              <a:t>CORTE 29 FEBRERO 2024</a:t>
            </a:r>
          </a:p>
        </p:txBody>
      </p:sp>
      <p:sp>
        <p:nvSpPr>
          <p:cNvPr id="8" name="Rectángulo 7">
            <a:extLst>
              <a:ext uri="{FF2B5EF4-FFF2-40B4-BE49-F238E27FC236}">
                <a16:creationId xmlns:a16="http://schemas.microsoft.com/office/drawing/2014/main" id="{9DC2D229-67C0-F361-254F-FB2B0D479816}"/>
              </a:ext>
            </a:extLst>
          </p:cNvPr>
          <p:cNvSpPr/>
          <p:nvPr/>
        </p:nvSpPr>
        <p:spPr>
          <a:xfrm>
            <a:off x="2491812" y="3647163"/>
            <a:ext cx="1562669"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Matricula 89.1%</a:t>
            </a:r>
          </a:p>
        </p:txBody>
      </p:sp>
      <p:sp>
        <p:nvSpPr>
          <p:cNvPr id="10" name="Rectángulo 9">
            <a:extLst>
              <a:ext uri="{FF2B5EF4-FFF2-40B4-BE49-F238E27FC236}">
                <a16:creationId xmlns:a16="http://schemas.microsoft.com/office/drawing/2014/main" id="{81E759CD-EDD7-496F-F196-3EBB7F747579}"/>
              </a:ext>
            </a:extLst>
          </p:cNvPr>
          <p:cNvSpPr/>
          <p:nvPr/>
        </p:nvSpPr>
        <p:spPr>
          <a:xfrm>
            <a:off x="4782977" y="3748515"/>
            <a:ext cx="1562669"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Deserción 9.9%</a:t>
            </a:r>
          </a:p>
        </p:txBody>
      </p:sp>
      <p:sp>
        <p:nvSpPr>
          <p:cNvPr id="11" name="Rectángulo 10">
            <a:extLst>
              <a:ext uri="{FF2B5EF4-FFF2-40B4-BE49-F238E27FC236}">
                <a16:creationId xmlns:a16="http://schemas.microsoft.com/office/drawing/2014/main" id="{BA1602F7-1292-20AA-0749-C03E43BBE04E}"/>
              </a:ext>
            </a:extLst>
          </p:cNvPr>
          <p:cNvSpPr/>
          <p:nvPr/>
        </p:nvSpPr>
        <p:spPr>
          <a:xfrm>
            <a:off x="6846333" y="3676415"/>
            <a:ext cx="1801870"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Aprobación 65% </a:t>
            </a:r>
          </a:p>
        </p:txBody>
      </p:sp>
      <p:graphicFrame>
        <p:nvGraphicFramePr>
          <p:cNvPr id="4" name="Tabla 3">
            <a:extLst>
              <a:ext uri="{FF2B5EF4-FFF2-40B4-BE49-F238E27FC236}">
                <a16:creationId xmlns:a16="http://schemas.microsoft.com/office/drawing/2014/main" id="{E5C2F1C9-C2F8-A0B4-ABCB-AEEA4418BEAB}"/>
              </a:ext>
            </a:extLst>
          </p:cNvPr>
          <p:cNvGraphicFramePr>
            <a:graphicFrameLocks noGrp="1"/>
          </p:cNvGraphicFramePr>
          <p:nvPr>
            <p:extLst>
              <p:ext uri="{D42A27DB-BD31-4B8C-83A1-F6EECF244321}">
                <p14:modId xmlns:p14="http://schemas.microsoft.com/office/powerpoint/2010/main" val="2547389975"/>
              </p:ext>
            </p:extLst>
          </p:nvPr>
        </p:nvGraphicFramePr>
        <p:xfrm>
          <a:off x="835023" y="2076698"/>
          <a:ext cx="9458578" cy="1144044"/>
        </p:xfrm>
        <a:graphic>
          <a:graphicData uri="http://schemas.openxmlformats.org/drawingml/2006/table">
            <a:tbl>
              <a:tblPr/>
              <a:tblGrid>
                <a:gridCol w="1396352">
                  <a:extLst>
                    <a:ext uri="{9D8B030D-6E8A-4147-A177-3AD203B41FA5}">
                      <a16:colId xmlns:a16="http://schemas.microsoft.com/office/drawing/2014/main" val="994023888"/>
                    </a:ext>
                  </a:extLst>
                </a:gridCol>
                <a:gridCol w="879223">
                  <a:extLst>
                    <a:ext uri="{9D8B030D-6E8A-4147-A177-3AD203B41FA5}">
                      <a16:colId xmlns:a16="http://schemas.microsoft.com/office/drawing/2014/main" val="43384489"/>
                    </a:ext>
                  </a:extLst>
                </a:gridCol>
                <a:gridCol w="683693">
                  <a:extLst>
                    <a:ext uri="{9D8B030D-6E8A-4147-A177-3AD203B41FA5}">
                      <a16:colId xmlns:a16="http://schemas.microsoft.com/office/drawing/2014/main" val="2287865406"/>
                    </a:ext>
                  </a:extLst>
                </a:gridCol>
                <a:gridCol w="1286492">
                  <a:extLst>
                    <a:ext uri="{9D8B030D-6E8A-4147-A177-3AD203B41FA5}">
                      <a16:colId xmlns:a16="http://schemas.microsoft.com/office/drawing/2014/main" val="899382142"/>
                    </a:ext>
                  </a:extLst>
                </a:gridCol>
                <a:gridCol w="722704">
                  <a:extLst>
                    <a:ext uri="{9D8B030D-6E8A-4147-A177-3AD203B41FA5}">
                      <a16:colId xmlns:a16="http://schemas.microsoft.com/office/drawing/2014/main" val="123662236"/>
                    </a:ext>
                  </a:extLst>
                </a:gridCol>
                <a:gridCol w="764484">
                  <a:extLst>
                    <a:ext uri="{9D8B030D-6E8A-4147-A177-3AD203B41FA5}">
                      <a16:colId xmlns:a16="http://schemas.microsoft.com/office/drawing/2014/main" val="1680909542"/>
                    </a:ext>
                  </a:extLst>
                </a:gridCol>
                <a:gridCol w="745945">
                  <a:extLst>
                    <a:ext uri="{9D8B030D-6E8A-4147-A177-3AD203B41FA5}">
                      <a16:colId xmlns:a16="http://schemas.microsoft.com/office/drawing/2014/main" val="4073227969"/>
                    </a:ext>
                  </a:extLst>
                </a:gridCol>
                <a:gridCol w="904240">
                  <a:extLst>
                    <a:ext uri="{9D8B030D-6E8A-4147-A177-3AD203B41FA5}">
                      <a16:colId xmlns:a16="http://schemas.microsoft.com/office/drawing/2014/main" val="3490899083"/>
                    </a:ext>
                  </a:extLst>
                </a:gridCol>
                <a:gridCol w="1055516">
                  <a:extLst>
                    <a:ext uri="{9D8B030D-6E8A-4147-A177-3AD203B41FA5}">
                      <a16:colId xmlns:a16="http://schemas.microsoft.com/office/drawing/2014/main" val="4287688037"/>
                    </a:ext>
                  </a:extLst>
                </a:gridCol>
                <a:gridCol w="1019929">
                  <a:extLst>
                    <a:ext uri="{9D8B030D-6E8A-4147-A177-3AD203B41FA5}">
                      <a16:colId xmlns:a16="http://schemas.microsoft.com/office/drawing/2014/main" val="808637531"/>
                    </a:ext>
                  </a:extLst>
                </a:gridCol>
              </a:tblGrid>
              <a:tr h="794093">
                <a:tc>
                  <a:txBody>
                    <a:bodyPr/>
                    <a:lstStyle/>
                    <a:p>
                      <a:pPr algn="l" fontAlgn="b"/>
                      <a:endParaRPr lang="es-CO" sz="1000" b="0" i="0" u="none" strike="noStrike" dirty="0">
                        <a:solidFill>
                          <a:srgbClr val="000000"/>
                        </a:solidFill>
                        <a:effectLst/>
                        <a:latin typeface="Calibri" panose="020F0502020204030204" pitchFamily="34" charset="0"/>
                      </a:endParaRPr>
                    </a:p>
                  </a:txBody>
                  <a:tcPr marL="5666" marR="5666" marT="5666"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CO" sz="1100" b="1" i="0" u="none" strike="noStrike" dirty="0">
                          <a:solidFill>
                            <a:srgbClr val="000000"/>
                          </a:solidFill>
                          <a:effectLst/>
                          <a:latin typeface="Calibri" panose="020F0502020204030204" pitchFamily="34" charset="0"/>
                        </a:rPr>
                        <a:t>Estudiantes atendidos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Matrícula</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Pendientes de matrícula después de deserción</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Deserción</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Aprobados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SAE (docentes)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Kits escolares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Cartillas, módulos, guías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Kits pedagógicos ETCR/NAR</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1953143993"/>
                  </a:ext>
                </a:extLst>
              </a:tr>
              <a:tr h="349951">
                <a:tc>
                  <a:txBody>
                    <a:bodyPr/>
                    <a:lstStyle/>
                    <a:p>
                      <a:pPr algn="ctr" fontAlgn="b"/>
                      <a:r>
                        <a:rPr lang="es-MX" sz="1600" b="1" i="0" u="none" strike="noStrike" dirty="0">
                          <a:solidFill>
                            <a:srgbClr val="00B050"/>
                          </a:solidFill>
                          <a:effectLst/>
                          <a:latin typeface="Calibri" panose="020F0502020204030204" pitchFamily="34" charset="0"/>
                        </a:rPr>
                        <a:t>Q</a:t>
                      </a:r>
                      <a:r>
                        <a:rPr lang="es-CO" sz="1600" b="1" i="0" u="none" strike="noStrike" dirty="0">
                          <a:solidFill>
                            <a:srgbClr val="00B050"/>
                          </a:solidFill>
                          <a:effectLst/>
                          <a:latin typeface="Calibri" panose="020F0502020204030204" pitchFamily="34" charset="0"/>
                        </a:rPr>
                        <a:t>Quibdó</a:t>
                      </a:r>
                    </a:p>
                  </a:txBody>
                  <a:tcPr marL="5666" marR="5666" marT="56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MX" sz="1400" b="1" i="0" u="none" strike="noStrike" dirty="0">
                          <a:solidFill>
                            <a:srgbClr val="000000"/>
                          </a:solidFill>
                          <a:effectLst/>
                          <a:latin typeface="Calibri" panose="020F0502020204030204" pitchFamily="34" charset="0"/>
                        </a:rPr>
                        <a:t>3</a:t>
                      </a:r>
                      <a:r>
                        <a:rPr lang="es-CO" sz="1400" b="1" i="0" u="none" strike="noStrike" dirty="0">
                          <a:solidFill>
                            <a:srgbClr val="000000"/>
                          </a:solidFill>
                          <a:effectLst/>
                          <a:latin typeface="Calibri" panose="020F0502020204030204" pitchFamily="34" charset="0"/>
                        </a:rPr>
                        <a:t>7</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400" b="1" i="0" u="sng" strike="noStrike" dirty="0">
                          <a:solidFill>
                            <a:srgbClr val="000000"/>
                          </a:solidFill>
                          <a:effectLst/>
                          <a:latin typeface="Calibri" panose="020F0502020204030204" pitchFamily="34" charset="0"/>
                        </a:rPr>
                        <a:t>3</a:t>
                      </a:r>
                      <a:r>
                        <a:rPr lang="es-CO" sz="1400" b="1" i="0" u="sng" strike="noStrike" dirty="0">
                          <a:solidFill>
                            <a:srgbClr val="000000"/>
                          </a:solidFill>
                          <a:effectLst/>
                          <a:latin typeface="Calibri" panose="020F0502020204030204" pitchFamily="34" charset="0"/>
                        </a:rPr>
                        <a:t>3</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dirty="0">
                          <a:solidFill>
                            <a:srgbClr val="000000"/>
                          </a:solidFill>
                          <a:effectLst/>
                          <a:latin typeface="Calibri" panose="020F0502020204030204" pitchFamily="34" charset="0"/>
                        </a:rPr>
                        <a:t>1</a:t>
                      </a:r>
                      <a:endParaRPr lang="es-CO" sz="1100" b="0" i="0" u="none" strike="noStrike" dirty="0">
                        <a:solidFill>
                          <a:srgbClr val="000000"/>
                        </a:solidFill>
                        <a:effectLst/>
                        <a:latin typeface="Calibri" panose="020F0502020204030204" pitchFamily="34" charset="0"/>
                      </a:endParaRP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3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dirty="0">
                          <a:solidFill>
                            <a:srgbClr val="000000"/>
                          </a:solidFill>
                          <a:effectLst/>
                          <a:latin typeface="Calibri" panose="020F0502020204030204" pitchFamily="34" charset="0"/>
                        </a:rPr>
                        <a:t>2</a:t>
                      </a:r>
                      <a:r>
                        <a:rPr lang="es-CO" sz="1100" b="0" i="0" u="none" strike="noStrike" dirty="0">
                          <a:solidFill>
                            <a:srgbClr val="000000"/>
                          </a:solidFill>
                          <a:effectLst/>
                          <a:latin typeface="Calibri" panose="020F0502020204030204" pitchFamily="34" charset="0"/>
                        </a:rPr>
                        <a:t>4</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 2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dirty="0">
                          <a:solidFill>
                            <a:srgbClr val="000000"/>
                          </a:solidFill>
                          <a:effectLst/>
                          <a:latin typeface="Calibri" panose="020F0502020204030204" pitchFamily="34" charset="0"/>
                        </a:rPr>
                        <a:t>34</a:t>
                      </a:r>
                      <a:endParaRPr lang="es-CO" sz="1100" b="0" i="0" u="none" strike="noStrike" dirty="0">
                        <a:solidFill>
                          <a:srgbClr val="000000"/>
                        </a:solidFill>
                        <a:effectLst/>
                        <a:latin typeface="Calibri" panose="020F0502020204030204" pitchFamily="34" charset="0"/>
                      </a:endParaRP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MX" sz="1100" b="0" i="0" u="none" strike="noStrike" dirty="0">
                          <a:solidFill>
                            <a:srgbClr val="000000"/>
                          </a:solidFill>
                          <a:effectLst/>
                          <a:latin typeface="Calibri" panose="020F0502020204030204" pitchFamily="34" charset="0"/>
                        </a:rPr>
                        <a:t>34</a:t>
                      </a:r>
                      <a:endParaRPr lang="es-CO" sz="1100" b="0" i="0" u="none" strike="noStrike" dirty="0">
                        <a:solidFill>
                          <a:srgbClr val="000000"/>
                        </a:solidFill>
                        <a:effectLst/>
                        <a:latin typeface="Calibri" panose="020F0502020204030204" pitchFamily="34" charset="0"/>
                      </a:endParaRP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s-CO" sz="1100" b="0" i="0" u="none" strike="noStrike" dirty="0">
                        <a:solidFill>
                          <a:srgbClr val="000000"/>
                        </a:solidFill>
                        <a:effectLst/>
                        <a:latin typeface="Calibri" panose="020F0502020204030204" pitchFamily="34" charset="0"/>
                      </a:endParaRP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44591187"/>
                  </a:ext>
                </a:extLst>
              </a:tr>
            </a:tbl>
          </a:graphicData>
        </a:graphic>
      </p:graphicFrame>
      <p:pic>
        <p:nvPicPr>
          <p:cNvPr id="25" name="Gráfico 24" descr="Escena suburbana contorno">
            <a:extLst>
              <a:ext uri="{FF2B5EF4-FFF2-40B4-BE49-F238E27FC236}">
                <a16:creationId xmlns:a16="http://schemas.microsoft.com/office/drawing/2014/main" id="{52513890-F526-F79E-AE96-36F5142327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79599" y="3484294"/>
            <a:ext cx="1538377" cy="1538377"/>
          </a:xfrm>
          <a:prstGeom prst="rect">
            <a:avLst/>
          </a:prstGeom>
        </p:spPr>
      </p:pic>
      <p:sp>
        <p:nvSpPr>
          <p:cNvPr id="26" name="Rectángulo 25">
            <a:extLst>
              <a:ext uri="{FF2B5EF4-FFF2-40B4-BE49-F238E27FC236}">
                <a16:creationId xmlns:a16="http://schemas.microsoft.com/office/drawing/2014/main" id="{0DA7F940-5E03-7F1C-7725-D3A097CBF5DB}"/>
              </a:ext>
            </a:extLst>
          </p:cNvPr>
          <p:cNvSpPr/>
          <p:nvPr/>
        </p:nvSpPr>
        <p:spPr>
          <a:xfrm>
            <a:off x="8775720" y="5141067"/>
            <a:ext cx="3035762"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1 Instituciones Educativas</a:t>
            </a:r>
          </a:p>
        </p:txBody>
      </p:sp>
    </p:spTree>
    <p:extLst>
      <p:ext uri="{BB962C8B-B14F-4D97-AF65-F5344CB8AC3E}">
        <p14:creationId xmlns:p14="http://schemas.microsoft.com/office/powerpoint/2010/main" val="174757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D8E196-0154-1136-F835-B43F96C766E6}"/>
              </a:ext>
            </a:extLst>
          </p:cNvPr>
          <p:cNvSpPr>
            <a:spLocks noGrp="1"/>
          </p:cNvSpPr>
          <p:nvPr>
            <p:ph type="title"/>
          </p:nvPr>
        </p:nvSpPr>
        <p:spPr>
          <a:xfrm>
            <a:off x="2612785" y="384148"/>
            <a:ext cx="7876935" cy="1811547"/>
          </a:xfrm>
        </p:spPr>
        <p:txBody>
          <a:bodyPr>
            <a:normAutofit fontScale="90000"/>
          </a:bodyPr>
          <a:lstStyle/>
          <a:p>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r>
              <a:rPr lang="es-CO" sz="3100" b="1" dirty="0">
                <a:solidFill>
                  <a:srgbClr val="B43737"/>
                </a:solidFill>
              </a:rPr>
              <a:t>Desagregación resultados por IE</a:t>
            </a:r>
            <a:br>
              <a:rPr lang="es-ES" sz="6000" b="1" dirty="0">
                <a:solidFill>
                  <a:srgbClr val="B43737"/>
                </a:solidFill>
              </a:rPr>
            </a:br>
            <a:endParaRPr lang="es-CO" dirty="0"/>
          </a:p>
        </p:txBody>
      </p:sp>
      <p:pic>
        <p:nvPicPr>
          <p:cNvPr id="13" name="Gráfico 12" descr="Perfil de hombre con relleno sólido">
            <a:extLst>
              <a:ext uri="{FF2B5EF4-FFF2-40B4-BE49-F238E27FC236}">
                <a16:creationId xmlns:a16="http://schemas.microsoft.com/office/drawing/2014/main" id="{A85E7A79-A643-0C15-1E7D-C2C14D4178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8711" y="5100910"/>
            <a:ext cx="664234" cy="664234"/>
          </a:xfrm>
          <a:prstGeom prst="rect">
            <a:avLst/>
          </a:prstGeom>
        </p:spPr>
      </p:pic>
      <p:pic>
        <p:nvPicPr>
          <p:cNvPr id="15" name="Gráfico 14" descr="Perfil de mujer con relleno sólido">
            <a:extLst>
              <a:ext uri="{FF2B5EF4-FFF2-40B4-BE49-F238E27FC236}">
                <a16:creationId xmlns:a16="http://schemas.microsoft.com/office/drawing/2014/main" id="{6F028304-EE29-36CD-A221-C40D39C2CF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73964" y="5154893"/>
            <a:ext cx="664234" cy="664234"/>
          </a:xfrm>
          <a:prstGeom prst="rect">
            <a:avLst/>
          </a:prstGeom>
        </p:spPr>
      </p:pic>
      <p:sp>
        <p:nvSpPr>
          <p:cNvPr id="16" name="Rectángulo 15">
            <a:extLst>
              <a:ext uri="{FF2B5EF4-FFF2-40B4-BE49-F238E27FC236}">
                <a16:creationId xmlns:a16="http://schemas.microsoft.com/office/drawing/2014/main" id="{D6A0BB68-F0E0-38ED-B0B6-061CAFE2DC5B}"/>
              </a:ext>
            </a:extLst>
          </p:cNvPr>
          <p:cNvSpPr/>
          <p:nvPr/>
        </p:nvSpPr>
        <p:spPr>
          <a:xfrm>
            <a:off x="1488501" y="5378573"/>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46%</a:t>
            </a:r>
          </a:p>
        </p:txBody>
      </p:sp>
      <p:sp>
        <p:nvSpPr>
          <p:cNvPr id="18" name="Rectángulo 17">
            <a:extLst>
              <a:ext uri="{FF2B5EF4-FFF2-40B4-BE49-F238E27FC236}">
                <a16:creationId xmlns:a16="http://schemas.microsoft.com/office/drawing/2014/main" id="{35228CAC-CCC0-94E2-3B83-B58BBAAD2D8C}"/>
              </a:ext>
            </a:extLst>
          </p:cNvPr>
          <p:cNvSpPr/>
          <p:nvPr/>
        </p:nvSpPr>
        <p:spPr>
          <a:xfrm>
            <a:off x="3287532" y="5378572"/>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54%</a:t>
            </a:r>
          </a:p>
        </p:txBody>
      </p:sp>
      <p:sp>
        <p:nvSpPr>
          <p:cNvPr id="31" name="Rectángulo 30">
            <a:extLst>
              <a:ext uri="{FF2B5EF4-FFF2-40B4-BE49-F238E27FC236}">
                <a16:creationId xmlns:a16="http://schemas.microsoft.com/office/drawing/2014/main" id="{4354CF21-1219-668A-61CE-A015B7A0F5BD}"/>
              </a:ext>
            </a:extLst>
          </p:cNvPr>
          <p:cNvSpPr/>
          <p:nvPr/>
        </p:nvSpPr>
        <p:spPr>
          <a:xfrm>
            <a:off x="5005336" y="5199478"/>
            <a:ext cx="1475827" cy="42421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PER 49%</a:t>
            </a:r>
          </a:p>
        </p:txBody>
      </p:sp>
      <p:sp>
        <p:nvSpPr>
          <p:cNvPr id="32" name="Rectángulo 31">
            <a:extLst>
              <a:ext uri="{FF2B5EF4-FFF2-40B4-BE49-F238E27FC236}">
                <a16:creationId xmlns:a16="http://schemas.microsoft.com/office/drawing/2014/main" id="{D2278C5A-3F3B-0EE1-E124-F9ABFAC1C883}"/>
              </a:ext>
            </a:extLst>
          </p:cNvPr>
          <p:cNvSpPr/>
          <p:nvPr/>
        </p:nvSpPr>
        <p:spPr>
          <a:xfrm>
            <a:off x="7145397" y="5172218"/>
            <a:ext cx="1783129" cy="4514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Comunidad 51%</a:t>
            </a:r>
          </a:p>
        </p:txBody>
      </p:sp>
      <p:sp>
        <p:nvSpPr>
          <p:cNvPr id="33" name="Rectángulo 32">
            <a:extLst>
              <a:ext uri="{FF2B5EF4-FFF2-40B4-BE49-F238E27FC236}">
                <a16:creationId xmlns:a16="http://schemas.microsoft.com/office/drawing/2014/main" id="{3B792015-98B0-DD90-5C38-C0AA2121B1AD}"/>
              </a:ext>
            </a:extLst>
          </p:cNvPr>
          <p:cNvSpPr/>
          <p:nvPr/>
        </p:nvSpPr>
        <p:spPr>
          <a:xfrm>
            <a:off x="9436161" y="5172218"/>
            <a:ext cx="1679762" cy="4514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Graduados 69%</a:t>
            </a:r>
          </a:p>
        </p:txBody>
      </p:sp>
      <p:graphicFrame>
        <p:nvGraphicFramePr>
          <p:cNvPr id="3" name="Object 2">
            <a:extLst>
              <a:ext uri="{FF2B5EF4-FFF2-40B4-BE49-F238E27FC236}">
                <a16:creationId xmlns:a16="http://schemas.microsoft.com/office/drawing/2014/main" id="{AB5DE180-33FD-36C3-D61D-8EF089528E17}"/>
              </a:ext>
            </a:extLst>
          </p:cNvPr>
          <p:cNvGraphicFramePr>
            <a:graphicFrameLocks noChangeAspect="1"/>
          </p:cNvGraphicFramePr>
          <p:nvPr>
            <p:extLst>
              <p:ext uri="{D42A27DB-BD31-4B8C-83A1-F6EECF244321}">
                <p14:modId xmlns:p14="http://schemas.microsoft.com/office/powerpoint/2010/main" val="2074179980"/>
              </p:ext>
            </p:extLst>
          </p:nvPr>
        </p:nvGraphicFramePr>
        <p:xfrm>
          <a:off x="255181" y="2671177"/>
          <a:ext cx="11681637" cy="1180951"/>
        </p:xfrm>
        <a:graphic>
          <a:graphicData uri="http://schemas.openxmlformats.org/presentationml/2006/ole">
            <mc:AlternateContent xmlns:mc="http://schemas.openxmlformats.org/markup-compatibility/2006">
              <mc:Choice xmlns:v="urn:schemas-microsoft-com:vml" Requires="v">
                <p:oleObj name="Worksheet" r:id="rId6" imgW="9861710" imgH="996775" progId="Excel.Sheet.12">
                  <p:embed/>
                </p:oleObj>
              </mc:Choice>
              <mc:Fallback>
                <p:oleObj name="Worksheet" r:id="rId6" imgW="9861710" imgH="996775" progId="Excel.Sheet.12">
                  <p:embed/>
                  <p:pic>
                    <p:nvPicPr>
                      <p:cNvPr id="3" name="Object 2">
                        <a:extLst>
                          <a:ext uri="{FF2B5EF4-FFF2-40B4-BE49-F238E27FC236}">
                            <a16:creationId xmlns:a16="http://schemas.microsoft.com/office/drawing/2014/main" id="{AB5DE180-33FD-36C3-D61D-8EF089528E17}"/>
                          </a:ext>
                        </a:extLst>
                      </p:cNvPr>
                      <p:cNvPicPr/>
                      <p:nvPr/>
                    </p:nvPicPr>
                    <p:blipFill>
                      <a:blip r:embed="rId7"/>
                      <a:stretch>
                        <a:fillRect/>
                      </a:stretch>
                    </p:blipFill>
                    <p:spPr>
                      <a:xfrm>
                        <a:off x="255181" y="2671177"/>
                        <a:ext cx="11681637" cy="1180951"/>
                      </a:xfrm>
                      <a:prstGeom prst="rect">
                        <a:avLst/>
                      </a:prstGeom>
                    </p:spPr>
                  </p:pic>
                </p:oleObj>
              </mc:Fallback>
            </mc:AlternateContent>
          </a:graphicData>
        </a:graphic>
      </p:graphicFrame>
    </p:spTree>
    <p:extLst>
      <p:ext uri="{BB962C8B-B14F-4D97-AF65-F5344CB8AC3E}">
        <p14:creationId xmlns:p14="http://schemas.microsoft.com/office/powerpoint/2010/main" val="2630546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7AC1B-0CBF-9906-5738-BC09326FC85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9F4CB7A-96B9-5FA1-F6C3-2B9B68604DC8}"/>
              </a:ext>
            </a:extLst>
          </p:cNvPr>
          <p:cNvSpPr>
            <a:spLocks noGrp="1"/>
          </p:cNvSpPr>
          <p:nvPr>
            <p:ph type="title"/>
          </p:nvPr>
        </p:nvSpPr>
        <p:spPr>
          <a:xfrm>
            <a:off x="2674326" y="345857"/>
            <a:ext cx="7174737" cy="307777"/>
          </a:xfrm>
        </p:spPr>
        <p:txBody>
          <a:bodyPr>
            <a:noAutofit/>
          </a:bodyPr>
          <a:lstStyle/>
          <a:p>
            <a:pPr algn="ct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r>
              <a:rPr lang="es-CO" sz="2800" b="1" dirty="0">
                <a:solidFill>
                  <a:srgbClr val="B43737"/>
                </a:solidFill>
              </a:rPr>
              <a:t>Permanencia, intermitencia y deserción</a:t>
            </a:r>
            <a:endParaRPr lang="es-CO" sz="6600" dirty="0"/>
          </a:p>
        </p:txBody>
      </p:sp>
      <p:sp>
        <p:nvSpPr>
          <p:cNvPr id="16" name="Rectángulo 15">
            <a:extLst>
              <a:ext uri="{FF2B5EF4-FFF2-40B4-BE49-F238E27FC236}">
                <a16:creationId xmlns:a16="http://schemas.microsoft.com/office/drawing/2014/main" id="{97BF1B0D-6CDD-F8F5-879E-5CD9A5550990}"/>
              </a:ext>
            </a:extLst>
          </p:cNvPr>
          <p:cNvSpPr/>
          <p:nvPr/>
        </p:nvSpPr>
        <p:spPr>
          <a:xfrm>
            <a:off x="348840" y="1414801"/>
            <a:ext cx="1196431" cy="4882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9.9% deserción</a:t>
            </a:r>
          </a:p>
        </p:txBody>
      </p:sp>
      <p:grpSp>
        <p:nvGrpSpPr>
          <p:cNvPr id="6" name="Grupo 5">
            <a:extLst>
              <a:ext uri="{FF2B5EF4-FFF2-40B4-BE49-F238E27FC236}">
                <a16:creationId xmlns:a16="http://schemas.microsoft.com/office/drawing/2014/main" id="{246D8660-644B-171B-D418-57ACD7CF1476}"/>
              </a:ext>
            </a:extLst>
          </p:cNvPr>
          <p:cNvGrpSpPr/>
          <p:nvPr/>
        </p:nvGrpSpPr>
        <p:grpSpPr>
          <a:xfrm>
            <a:off x="353182" y="2108677"/>
            <a:ext cx="1192090" cy="998403"/>
            <a:chOff x="618226" y="2403267"/>
            <a:chExt cx="1935720" cy="1440896"/>
          </a:xfrm>
        </p:grpSpPr>
        <p:pic>
          <p:nvPicPr>
            <p:cNvPr id="13" name="Gráfico 12" descr="Perfil de hombre con relleno sólido">
              <a:extLst>
                <a:ext uri="{FF2B5EF4-FFF2-40B4-BE49-F238E27FC236}">
                  <a16:creationId xmlns:a16="http://schemas.microsoft.com/office/drawing/2014/main" id="{00A46936-26EE-3CE6-B701-6A6C0DCC5A2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18226" y="2403267"/>
              <a:ext cx="762000" cy="762000"/>
            </a:xfrm>
            <a:prstGeom prst="rect">
              <a:avLst/>
            </a:prstGeom>
          </p:spPr>
        </p:pic>
        <p:pic>
          <p:nvPicPr>
            <p:cNvPr id="15" name="Gráfico 14" descr="Perfil de mujer con relleno sólido">
              <a:extLst>
                <a:ext uri="{FF2B5EF4-FFF2-40B4-BE49-F238E27FC236}">
                  <a16:creationId xmlns:a16="http://schemas.microsoft.com/office/drawing/2014/main" id="{8DD3687F-6FFC-59CB-D37F-332F20B89D3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12340" y="2403267"/>
              <a:ext cx="762000" cy="762000"/>
            </a:xfrm>
            <a:prstGeom prst="rect">
              <a:avLst/>
            </a:prstGeom>
          </p:spPr>
        </p:pic>
        <p:pic>
          <p:nvPicPr>
            <p:cNvPr id="3" name="Gráfico 2" descr="Perfil de mujer con relleno sólido">
              <a:extLst>
                <a:ext uri="{FF2B5EF4-FFF2-40B4-BE49-F238E27FC236}">
                  <a16:creationId xmlns:a16="http://schemas.microsoft.com/office/drawing/2014/main" id="{2D22D9C1-4473-4069-AAEE-F82F562A638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18226" y="3049278"/>
              <a:ext cx="794885" cy="794885"/>
            </a:xfrm>
            <a:prstGeom prst="rect">
              <a:avLst/>
            </a:prstGeom>
          </p:spPr>
        </p:pic>
        <p:pic>
          <p:nvPicPr>
            <p:cNvPr id="4" name="Gráfico 3" descr="Perfil de mujer con relleno sólido">
              <a:extLst>
                <a:ext uri="{FF2B5EF4-FFF2-40B4-BE49-F238E27FC236}">
                  <a16:creationId xmlns:a16="http://schemas.microsoft.com/office/drawing/2014/main" id="{A31FD566-FE37-265A-AB87-5CE98D131A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98037" y="2784267"/>
              <a:ext cx="762000" cy="762000"/>
            </a:xfrm>
            <a:prstGeom prst="rect">
              <a:avLst/>
            </a:prstGeom>
          </p:spPr>
        </p:pic>
        <p:pic>
          <p:nvPicPr>
            <p:cNvPr id="5" name="Gráfico 4" descr="Perfil de hombre con relleno sólido">
              <a:extLst>
                <a:ext uri="{FF2B5EF4-FFF2-40B4-BE49-F238E27FC236}">
                  <a16:creationId xmlns:a16="http://schemas.microsoft.com/office/drawing/2014/main" id="{A2578086-59CA-FD4B-19F8-8BBD31E13FC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94502" y="3049278"/>
              <a:ext cx="759444" cy="759444"/>
            </a:xfrm>
            <a:prstGeom prst="rect">
              <a:avLst/>
            </a:prstGeom>
          </p:spPr>
        </p:pic>
      </p:grpSp>
      <p:grpSp>
        <p:nvGrpSpPr>
          <p:cNvPr id="22" name="Grupo 21">
            <a:extLst>
              <a:ext uri="{FF2B5EF4-FFF2-40B4-BE49-F238E27FC236}">
                <a16:creationId xmlns:a16="http://schemas.microsoft.com/office/drawing/2014/main" id="{69DA4E5B-4ABD-CA03-C4BF-3C53339F5AEF}"/>
              </a:ext>
            </a:extLst>
          </p:cNvPr>
          <p:cNvGrpSpPr/>
          <p:nvPr/>
        </p:nvGrpSpPr>
        <p:grpSpPr>
          <a:xfrm>
            <a:off x="822451" y="3718101"/>
            <a:ext cx="3024641" cy="2106014"/>
            <a:chOff x="1280533" y="3497425"/>
            <a:chExt cx="6264859" cy="2106014"/>
          </a:xfrm>
        </p:grpSpPr>
        <p:sp>
          <p:nvSpPr>
            <p:cNvPr id="7" name="Rectángulo 6">
              <a:extLst>
                <a:ext uri="{FF2B5EF4-FFF2-40B4-BE49-F238E27FC236}">
                  <a16:creationId xmlns:a16="http://schemas.microsoft.com/office/drawing/2014/main" id="{BEAA24EA-DE08-B3E7-DD0C-714411071D06}"/>
                </a:ext>
              </a:extLst>
            </p:cNvPr>
            <p:cNvSpPr/>
            <p:nvPr/>
          </p:nvSpPr>
          <p:spPr>
            <a:xfrm>
              <a:off x="1280533" y="3805139"/>
              <a:ext cx="4022442" cy="17983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dirty="0">
                  <a:solidFill>
                    <a:schemeClr val="tx1"/>
                  </a:solidFill>
                </a:rPr>
                <a:t>Clases presenciales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Tutorías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Trabajo dirigido</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Trabajo autónomo</a:t>
              </a:r>
            </a:p>
            <a:p>
              <a:pPr algn="just"/>
              <a:endParaRPr lang="es-CO" sz="1100" dirty="0"/>
            </a:p>
          </p:txBody>
        </p:sp>
        <p:sp>
          <p:nvSpPr>
            <p:cNvPr id="17" name="CuadroTexto 16">
              <a:extLst>
                <a:ext uri="{FF2B5EF4-FFF2-40B4-BE49-F238E27FC236}">
                  <a16:creationId xmlns:a16="http://schemas.microsoft.com/office/drawing/2014/main" id="{F0979D93-EC6E-6D65-1238-39DA0A6D3BD1}"/>
                </a:ext>
              </a:extLst>
            </p:cNvPr>
            <p:cNvSpPr txBox="1"/>
            <p:nvPr/>
          </p:nvSpPr>
          <p:spPr>
            <a:xfrm>
              <a:off x="1450719" y="3497425"/>
              <a:ext cx="6094673" cy="307777"/>
            </a:xfrm>
            <a:prstGeom prst="rect">
              <a:avLst/>
            </a:prstGeom>
            <a:noFill/>
          </p:spPr>
          <p:txBody>
            <a:bodyPr wrap="square">
              <a:spAutoFit/>
            </a:bodyPr>
            <a:lstStyle/>
            <a:p>
              <a:r>
                <a:rPr lang="es-CO" sz="1400" b="1" dirty="0">
                  <a:solidFill>
                    <a:srgbClr val="B43737"/>
                  </a:solidFill>
                </a:rPr>
                <a:t>Actividades académicas</a:t>
              </a:r>
              <a:endParaRPr lang="es-CO" sz="1400" dirty="0"/>
            </a:p>
          </p:txBody>
        </p:sp>
      </p:grpSp>
      <p:sp>
        <p:nvSpPr>
          <p:cNvPr id="8" name="Rectángulo 7">
            <a:extLst>
              <a:ext uri="{FF2B5EF4-FFF2-40B4-BE49-F238E27FC236}">
                <a16:creationId xmlns:a16="http://schemas.microsoft.com/office/drawing/2014/main" id="{5CF4925C-F421-D618-6A02-EA85287AB968}"/>
              </a:ext>
            </a:extLst>
          </p:cNvPr>
          <p:cNvSpPr/>
          <p:nvPr/>
        </p:nvSpPr>
        <p:spPr>
          <a:xfrm>
            <a:off x="1728968" y="1272854"/>
            <a:ext cx="2397098" cy="22833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dirty="0">
                <a:solidFill>
                  <a:schemeClr val="tx1"/>
                </a:solidFill>
              </a:rPr>
              <a:t>Limitaciones económicas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Necesidades laborales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Responsabilidades familiares o comunitarias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Baja motivación</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Problemas de salud</a:t>
            </a:r>
          </a:p>
          <a:p>
            <a:pPr marL="285750" indent="-285750" algn="just">
              <a:buFont typeface="Wingdings" panose="05000000000000000000" pitchFamily="2" charset="2"/>
              <a:buChar char="§"/>
            </a:pPr>
            <a:r>
              <a:rPr lang="es-CO" sz="1100" dirty="0">
                <a:solidFill>
                  <a:schemeClr val="tx1"/>
                </a:solidFill>
              </a:rPr>
              <a:t>Problemas de movilidad urbana por presencia de actores armados</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endParaRPr lang="es-CO" sz="1100" dirty="0"/>
          </a:p>
        </p:txBody>
      </p:sp>
      <p:sp>
        <p:nvSpPr>
          <p:cNvPr id="11" name="CuadroTexto 10">
            <a:extLst>
              <a:ext uri="{FF2B5EF4-FFF2-40B4-BE49-F238E27FC236}">
                <a16:creationId xmlns:a16="http://schemas.microsoft.com/office/drawing/2014/main" id="{B8DBB651-A02F-59E4-65B3-218301681AC2}"/>
              </a:ext>
            </a:extLst>
          </p:cNvPr>
          <p:cNvSpPr txBox="1"/>
          <p:nvPr/>
        </p:nvSpPr>
        <p:spPr>
          <a:xfrm>
            <a:off x="1987039" y="971423"/>
            <a:ext cx="2397098" cy="276999"/>
          </a:xfrm>
          <a:prstGeom prst="rect">
            <a:avLst/>
          </a:prstGeom>
          <a:noFill/>
        </p:spPr>
        <p:txBody>
          <a:bodyPr wrap="square">
            <a:spAutoFit/>
          </a:bodyPr>
          <a:lstStyle/>
          <a:p>
            <a:r>
              <a:rPr lang="es-CO" sz="1200" b="1" dirty="0">
                <a:solidFill>
                  <a:srgbClr val="B43737"/>
                </a:solidFill>
              </a:rPr>
              <a:t>Casusas de deserción escolar</a:t>
            </a:r>
            <a:endParaRPr lang="es-CO" sz="1200" dirty="0"/>
          </a:p>
        </p:txBody>
      </p:sp>
      <p:sp>
        <p:nvSpPr>
          <p:cNvPr id="14" name="Rectángulo 13">
            <a:extLst>
              <a:ext uri="{FF2B5EF4-FFF2-40B4-BE49-F238E27FC236}">
                <a16:creationId xmlns:a16="http://schemas.microsoft.com/office/drawing/2014/main" id="{2D93ED45-889F-2112-2941-82E4BC690BE9}"/>
              </a:ext>
            </a:extLst>
          </p:cNvPr>
          <p:cNvSpPr/>
          <p:nvPr/>
        </p:nvSpPr>
        <p:spPr>
          <a:xfrm>
            <a:off x="4596562" y="1414801"/>
            <a:ext cx="3564571" cy="47231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b="1" dirty="0" err="1">
                <a:solidFill>
                  <a:schemeClr val="tx1"/>
                </a:solidFill>
              </a:rPr>
              <a:t>articipación</a:t>
            </a:r>
            <a:r>
              <a:rPr lang="es-CO" sz="1100" dirty="0">
                <a:solidFill>
                  <a:schemeClr val="tx1"/>
                </a:solidFill>
              </a:rPr>
              <a:t> en espacios educativos urbanos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Implementación de </a:t>
            </a:r>
            <a:r>
              <a:rPr lang="es-CO" sz="1100" b="1" dirty="0">
                <a:solidFill>
                  <a:schemeClr val="tx1"/>
                </a:solidFill>
              </a:rPr>
              <a:t>horarios de clase flexibles </a:t>
            </a:r>
            <a:r>
              <a:rPr lang="es-CO" sz="1100" dirty="0">
                <a:solidFill>
                  <a:schemeClr val="tx1"/>
                </a:solidFill>
              </a:rPr>
              <a:t>con las responsabilidades laborales y familiares.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Entrega de cartillas del modelo Etnoeducativo a los estudiantes  y entrega de kits escolares</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Fortalecimiento de la </a:t>
            </a:r>
            <a:r>
              <a:rPr lang="es-CO" sz="1100" b="1" dirty="0">
                <a:solidFill>
                  <a:schemeClr val="tx1"/>
                </a:solidFill>
              </a:rPr>
              <a:t>calidad educativa </a:t>
            </a:r>
            <a:r>
              <a:rPr lang="es-CO" sz="1100" dirty="0">
                <a:solidFill>
                  <a:schemeClr val="tx1"/>
                </a:solidFill>
              </a:rPr>
              <a:t>con los SAE junto con el apoyo de los EE.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Acompañamiento continuo a la inasistencia, deserción escolar.</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b="1" dirty="0">
                <a:solidFill>
                  <a:schemeClr val="tx1"/>
                </a:solidFill>
              </a:rPr>
              <a:t>Retroalimentación</a:t>
            </a:r>
            <a:r>
              <a:rPr lang="es-CO" sz="1100" dirty="0">
                <a:solidFill>
                  <a:schemeClr val="tx1"/>
                </a:solidFill>
              </a:rPr>
              <a:t> del SAE al desempeño escolar de los estudiantes</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 visitas familiares y acompañamiento tutorial</a:t>
            </a:r>
          </a:p>
          <a:p>
            <a:pPr marL="285750" indent="-285750" algn="just">
              <a:buFont typeface="Wingdings" panose="05000000000000000000" pitchFamily="2" charset="2"/>
              <a:buChar char="§"/>
            </a:pPr>
            <a:endParaRPr lang="es-CO" sz="1200" dirty="0">
              <a:solidFill>
                <a:schemeClr val="tx1"/>
              </a:solidFill>
            </a:endParaRPr>
          </a:p>
          <a:p>
            <a:pPr marL="285750" indent="-285750" algn="just">
              <a:buFont typeface="Wingdings" panose="05000000000000000000" pitchFamily="2" charset="2"/>
              <a:buChar char="§"/>
            </a:pPr>
            <a:endParaRPr lang="es-CO" sz="1200" dirty="0"/>
          </a:p>
        </p:txBody>
      </p:sp>
      <p:sp>
        <p:nvSpPr>
          <p:cNvPr id="18" name="CuadroTexto 17">
            <a:extLst>
              <a:ext uri="{FF2B5EF4-FFF2-40B4-BE49-F238E27FC236}">
                <a16:creationId xmlns:a16="http://schemas.microsoft.com/office/drawing/2014/main" id="{8132FB1E-1F3B-CAB3-61FF-67DD969CA431}"/>
              </a:ext>
            </a:extLst>
          </p:cNvPr>
          <p:cNvSpPr txBox="1"/>
          <p:nvPr/>
        </p:nvSpPr>
        <p:spPr>
          <a:xfrm>
            <a:off x="4765078" y="941710"/>
            <a:ext cx="6792110" cy="276999"/>
          </a:xfrm>
          <a:prstGeom prst="rect">
            <a:avLst/>
          </a:prstGeom>
          <a:noFill/>
        </p:spPr>
        <p:txBody>
          <a:bodyPr wrap="square">
            <a:spAutoFit/>
          </a:bodyPr>
          <a:lstStyle/>
          <a:p>
            <a:pPr algn="just"/>
            <a:r>
              <a:rPr lang="es-CO" sz="1200" b="1" dirty="0">
                <a:solidFill>
                  <a:srgbClr val="B43737"/>
                </a:solidFill>
              </a:rPr>
              <a:t>Estrategias de permanencia escolar y mitigación de deserción o intermitencia escolar</a:t>
            </a:r>
            <a:endParaRPr lang="es-CO" sz="1200" dirty="0"/>
          </a:p>
        </p:txBody>
      </p:sp>
      <p:sp>
        <p:nvSpPr>
          <p:cNvPr id="19" name="Rectángulo 18">
            <a:extLst>
              <a:ext uri="{FF2B5EF4-FFF2-40B4-BE49-F238E27FC236}">
                <a16:creationId xmlns:a16="http://schemas.microsoft.com/office/drawing/2014/main" id="{24DEF48C-36BE-16D0-5C0E-06B91FA865B5}"/>
              </a:ext>
            </a:extLst>
          </p:cNvPr>
          <p:cNvSpPr/>
          <p:nvPr/>
        </p:nvSpPr>
        <p:spPr>
          <a:xfrm>
            <a:off x="8894760" y="1248422"/>
            <a:ext cx="3136544" cy="41785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b="1" dirty="0">
                <a:solidFill>
                  <a:schemeClr val="tx1"/>
                </a:solidFill>
              </a:rPr>
              <a:t>Formación docente.</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Plan de </a:t>
            </a:r>
            <a:r>
              <a:rPr lang="es-CO" sz="1100" b="1" dirty="0">
                <a:solidFill>
                  <a:schemeClr val="tx1"/>
                </a:solidFill>
              </a:rPr>
              <a:t>hábitos de estudio</a:t>
            </a:r>
            <a:r>
              <a:rPr lang="es-CO" sz="1100" dirty="0">
                <a:solidFill>
                  <a:schemeClr val="tx1"/>
                </a:solidFill>
              </a:rPr>
              <a:t>.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Proyectos pedagógicos productivos, mingas de pensamiento, feria intercultural gastronómica.</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Acciones educativas con la red de apoyo familiar de los estudiantes.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endParaRPr lang="es-CO" sz="1200" dirty="0"/>
          </a:p>
        </p:txBody>
      </p:sp>
      <p:pic>
        <p:nvPicPr>
          <p:cNvPr id="9" name="Gráfico 8" descr="Preguntas contorno">
            <a:extLst>
              <a:ext uri="{FF2B5EF4-FFF2-40B4-BE49-F238E27FC236}">
                <a16:creationId xmlns:a16="http://schemas.microsoft.com/office/drawing/2014/main" id="{DFF72E5D-2BC5-A60C-E4CB-9F5A585A0AD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06764" y="5125109"/>
            <a:ext cx="968937" cy="968937"/>
          </a:xfrm>
          <a:prstGeom prst="rect">
            <a:avLst/>
          </a:prstGeom>
        </p:spPr>
      </p:pic>
    </p:spTree>
    <p:extLst>
      <p:ext uri="{BB962C8B-B14F-4D97-AF65-F5344CB8AC3E}">
        <p14:creationId xmlns:p14="http://schemas.microsoft.com/office/powerpoint/2010/main" val="1620484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DEF51CB-0118-F915-36B0-306C1A448219}"/>
              </a:ext>
            </a:extLst>
          </p:cNvPr>
          <p:cNvSpPr txBox="1">
            <a:spLocks/>
          </p:cNvSpPr>
          <p:nvPr/>
        </p:nvSpPr>
        <p:spPr>
          <a:xfrm>
            <a:off x="1840286" y="285673"/>
            <a:ext cx="8542488" cy="8735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1800" b="1" dirty="0">
                <a:solidFill>
                  <a:srgbClr val="B43737"/>
                </a:solidFill>
                <a:latin typeface="Roboto Medium" panose="02000000000000000000" pitchFamily="2" charset="0"/>
                <a:ea typeface="Roboto Medium" panose="02000000000000000000" pitchFamily="2" charset="0"/>
                <a:cs typeface="+mn-cs"/>
              </a:rPr>
              <a:t>3. </a:t>
            </a:r>
            <a:r>
              <a:rPr lang="es-CO" sz="2000" b="1" dirty="0">
                <a:solidFill>
                  <a:srgbClr val="B43737"/>
                </a:solidFill>
                <a:latin typeface="Roboto Medium" panose="02000000000000000000" pitchFamily="2" charset="0"/>
                <a:ea typeface="Roboto Medium" panose="02000000000000000000" pitchFamily="2" charset="0"/>
                <a:cs typeface="+mn-cs"/>
              </a:rPr>
              <a:t>RESULTADOS CARACTERIZACIÓN NECESIDADES EDUCATIVAS EN ALFABETIZACIÓN DE JOVENES Y ADULTOS QUE NO LEEN NI ESCRIBEN</a:t>
            </a:r>
          </a:p>
        </p:txBody>
      </p:sp>
      <p:pic>
        <p:nvPicPr>
          <p:cNvPr id="3" name="Gráfico 2" descr="Perfil de hombre con relleno sólido">
            <a:extLst>
              <a:ext uri="{FF2B5EF4-FFF2-40B4-BE49-F238E27FC236}">
                <a16:creationId xmlns:a16="http://schemas.microsoft.com/office/drawing/2014/main" id="{6916022B-51F0-6BF3-A345-24D1076E82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7244" y="1860976"/>
            <a:ext cx="849626" cy="849626"/>
          </a:xfrm>
          <a:prstGeom prst="rect">
            <a:avLst/>
          </a:prstGeom>
        </p:spPr>
      </p:pic>
      <p:pic>
        <p:nvPicPr>
          <p:cNvPr id="6" name="Gráfico 5" descr="Perfil de mujer con relleno sólido">
            <a:extLst>
              <a:ext uri="{FF2B5EF4-FFF2-40B4-BE49-F238E27FC236}">
                <a16:creationId xmlns:a16="http://schemas.microsoft.com/office/drawing/2014/main" id="{398EA7EF-EAF1-4CB6-64F2-2006BB605D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43515" y="1870383"/>
            <a:ext cx="849626" cy="849626"/>
          </a:xfrm>
          <a:prstGeom prst="rect">
            <a:avLst/>
          </a:prstGeom>
        </p:spPr>
      </p:pic>
      <p:sp>
        <p:nvSpPr>
          <p:cNvPr id="7" name="Rectángulo 6">
            <a:extLst>
              <a:ext uri="{FF2B5EF4-FFF2-40B4-BE49-F238E27FC236}">
                <a16:creationId xmlns:a16="http://schemas.microsoft.com/office/drawing/2014/main" id="{6851A81D-92C1-0C09-46B1-9F686095E494}"/>
              </a:ext>
            </a:extLst>
          </p:cNvPr>
          <p:cNvSpPr/>
          <p:nvPr/>
        </p:nvSpPr>
        <p:spPr>
          <a:xfrm>
            <a:off x="11240121" y="205376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47%</a:t>
            </a:r>
          </a:p>
          <a:p>
            <a:pPr algn="ctr"/>
            <a:r>
              <a:rPr lang="es-CO" b="1" dirty="0">
                <a:solidFill>
                  <a:schemeClr val="accent6">
                    <a:lumMod val="75000"/>
                  </a:schemeClr>
                </a:solidFill>
              </a:rPr>
              <a:t>(8)</a:t>
            </a:r>
          </a:p>
        </p:txBody>
      </p:sp>
      <p:sp>
        <p:nvSpPr>
          <p:cNvPr id="9" name="Rectángulo 8">
            <a:extLst>
              <a:ext uri="{FF2B5EF4-FFF2-40B4-BE49-F238E27FC236}">
                <a16:creationId xmlns:a16="http://schemas.microsoft.com/office/drawing/2014/main" id="{BD93701B-A3B5-DD32-3448-FB061F85D684}"/>
              </a:ext>
            </a:extLst>
          </p:cNvPr>
          <p:cNvSpPr/>
          <p:nvPr/>
        </p:nvSpPr>
        <p:spPr>
          <a:xfrm>
            <a:off x="9493141" y="210191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53%</a:t>
            </a:r>
          </a:p>
          <a:p>
            <a:pPr algn="ctr"/>
            <a:r>
              <a:rPr lang="es-CO" b="1" dirty="0">
                <a:solidFill>
                  <a:schemeClr val="accent6">
                    <a:lumMod val="75000"/>
                  </a:schemeClr>
                </a:solidFill>
              </a:rPr>
              <a:t>(9)</a:t>
            </a:r>
          </a:p>
        </p:txBody>
      </p:sp>
      <p:pic>
        <p:nvPicPr>
          <p:cNvPr id="17" name="Imagen 16" descr="Logotipo, nombre de la empresa&#10;&#10;Descripción generada automáticamente">
            <a:extLst>
              <a:ext uri="{FF2B5EF4-FFF2-40B4-BE49-F238E27FC236}">
                <a16:creationId xmlns:a16="http://schemas.microsoft.com/office/drawing/2014/main" id="{B0260261-3B65-CA17-3FC8-1CD7939AD6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2875" y="1837449"/>
            <a:ext cx="1628036" cy="1205764"/>
          </a:xfrm>
          <a:prstGeom prst="rect">
            <a:avLst/>
          </a:prstGeom>
        </p:spPr>
      </p:pic>
      <p:sp>
        <p:nvSpPr>
          <p:cNvPr id="18" name="CuadroTexto 17">
            <a:extLst>
              <a:ext uri="{FF2B5EF4-FFF2-40B4-BE49-F238E27FC236}">
                <a16:creationId xmlns:a16="http://schemas.microsoft.com/office/drawing/2014/main" id="{09210548-6F6B-4AE4-35B8-AF39B98CA0B1}"/>
              </a:ext>
            </a:extLst>
          </p:cNvPr>
          <p:cNvSpPr txBox="1"/>
          <p:nvPr/>
        </p:nvSpPr>
        <p:spPr>
          <a:xfrm>
            <a:off x="8711808" y="4794034"/>
            <a:ext cx="3341931" cy="1384995"/>
          </a:xfrm>
          <a:prstGeom prst="rect">
            <a:avLst/>
          </a:prstGeom>
          <a:noFill/>
        </p:spPr>
        <p:txBody>
          <a:bodyPr wrap="square" rtlCol="0">
            <a:spAutoFit/>
          </a:bodyPr>
          <a:lstStyle/>
          <a:p>
            <a:r>
              <a:rPr lang="es-MX" sz="1050" b="1" dirty="0"/>
              <a:t>Equipo implementador:</a:t>
            </a:r>
          </a:p>
          <a:p>
            <a:endParaRPr lang="es-MX" sz="1050" b="1" dirty="0"/>
          </a:p>
          <a:p>
            <a:r>
              <a:rPr lang="es-MX" sz="1050" dirty="0"/>
              <a:t>1 Enlaces Territoriales Educativos FUCEPAZ</a:t>
            </a:r>
          </a:p>
          <a:p>
            <a:r>
              <a:rPr lang="es-MX" sz="1050" dirty="0"/>
              <a:t>1 Líder Encuesta</a:t>
            </a:r>
          </a:p>
          <a:p>
            <a:r>
              <a:rPr lang="es-MX" sz="1050" dirty="0"/>
              <a:t>1 Coordinación nacional</a:t>
            </a:r>
          </a:p>
          <a:p>
            <a:r>
              <a:rPr lang="es-MX" sz="1050" dirty="0"/>
              <a:t>1 Apoyo logístico</a:t>
            </a:r>
          </a:p>
          <a:p>
            <a:r>
              <a:rPr lang="es-MX" sz="1050" dirty="0"/>
              <a:t>Apoyo NRC áreas y nacional</a:t>
            </a:r>
          </a:p>
          <a:p>
            <a:r>
              <a:rPr lang="es-MX" sz="1050" dirty="0"/>
              <a:t>Respaldo líderes comunitarios en territorio</a:t>
            </a:r>
          </a:p>
        </p:txBody>
      </p:sp>
      <p:sp>
        <p:nvSpPr>
          <p:cNvPr id="19" name="Rectángulo 18">
            <a:extLst>
              <a:ext uri="{FF2B5EF4-FFF2-40B4-BE49-F238E27FC236}">
                <a16:creationId xmlns:a16="http://schemas.microsoft.com/office/drawing/2014/main" id="{60C1E2BE-AE17-D03A-2E47-797B17FDE254}"/>
              </a:ext>
            </a:extLst>
          </p:cNvPr>
          <p:cNvSpPr/>
          <p:nvPr/>
        </p:nvSpPr>
        <p:spPr>
          <a:xfrm>
            <a:off x="0" y="5599999"/>
            <a:ext cx="3510311" cy="11580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solidFill>
                  <a:schemeClr val="tx1"/>
                </a:solidFill>
              </a:rPr>
              <a:t>Grupos etarios</a:t>
            </a:r>
          </a:p>
          <a:p>
            <a:pPr algn="ctr"/>
            <a:endParaRPr lang="es-CO" sz="1400" dirty="0">
              <a:solidFill>
                <a:schemeClr val="tx1"/>
              </a:solidFill>
            </a:endParaRPr>
          </a:p>
          <a:p>
            <a:pPr algn="ctr"/>
            <a:r>
              <a:rPr lang="es-CO" sz="1100" b="1" dirty="0">
                <a:solidFill>
                  <a:schemeClr val="accent6">
                    <a:lumMod val="75000"/>
                  </a:schemeClr>
                </a:solidFill>
              </a:rPr>
              <a:t>18%</a:t>
            </a:r>
            <a:r>
              <a:rPr lang="es-CO" sz="1100" b="1" dirty="0">
                <a:solidFill>
                  <a:schemeClr val="tx1"/>
                </a:solidFill>
              </a:rPr>
              <a:t> jóvenes </a:t>
            </a:r>
            <a:r>
              <a:rPr lang="es-CO" sz="1100" dirty="0">
                <a:solidFill>
                  <a:schemeClr val="tx1"/>
                </a:solidFill>
              </a:rPr>
              <a:t>de 14 a 28 años</a:t>
            </a:r>
          </a:p>
          <a:p>
            <a:pPr algn="ctr"/>
            <a:endParaRPr lang="es-CO" sz="1100" dirty="0">
              <a:solidFill>
                <a:schemeClr val="tx1"/>
              </a:solidFill>
            </a:endParaRPr>
          </a:p>
          <a:p>
            <a:pPr algn="ctr"/>
            <a:r>
              <a:rPr lang="es-CO" sz="1100" b="1" dirty="0">
                <a:solidFill>
                  <a:schemeClr val="accent6">
                    <a:lumMod val="75000"/>
                  </a:schemeClr>
                </a:solidFill>
              </a:rPr>
              <a:t>71%</a:t>
            </a:r>
            <a:r>
              <a:rPr lang="es-CO" sz="1100" b="1" dirty="0">
                <a:solidFill>
                  <a:schemeClr val="tx1"/>
                </a:solidFill>
              </a:rPr>
              <a:t> adultos </a:t>
            </a:r>
            <a:r>
              <a:rPr lang="es-CO" sz="1100" dirty="0">
                <a:solidFill>
                  <a:schemeClr val="tx1"/>
                </a:solidFill>
              </a:rPr>
              <a:t>de 29 a 59 años</a:t>
            </a:r>
          </a:p>
          <a:p>
            <a:pPr algn="ctr"/>
            <a:endParaRPr lang="es-CO" sz="1100" b="1" dirty="0">
              <a:solidFill>
                <a:schemeClr val="tx1"/>
              </a:solidFill>
            </a:endParaRPr>
          </a:p>
          <a:p>
            <a:pPr algn="ctr"/>
            <a:r>
              <a:rPr lang="es-CO" sz="1100" b="1" dirty="0">
                <a:solidFill>
                  <a:schemeClr val="accent6">
                    <a:lumMod val="75000"/>
                  </a:schemeClr>
                </a:solidFill>
              </a:rPr>
              <a:t>11%</a:t>
            </a:r>
            <a:r>
              <a:rPr lang="es-CO" sz="1100" b="1" dirty="0">
                <a:solidFill>
                  <a:schemeClr val="tx1"/>
                </a:solidFill>
              </a:rPr>
              <a:t> personas mayores </a:t>
            </a:r>
            <a:r>
              <a:rPr lang="es-CO" sz="1100" dirty="0">
                <a:solidFill>
                  <a:schemeClr val="tx1"/>
                </a:solidFill>
              </a:rPr>
              <a:t>de 60 años en adelante</a:t>
            </a:r>
          </a:p>
          <a:p>
            <a:pPr algn="ctr"/>
            <a:endParaRPr lang="es-CO" sz="1400" dirty="0">
              <a:solidFill>
                <a:schemeClr val="tx1"/>
              </a:solidFill>
            </a:endParaRPr>
          </a:p>
          <a:p>
            <a:pPr algn="ctr"/>
            <a:endParaRPr lang="es-CO" sz="1400" dirty="0">
              <a:solidFill>
                <a:schemeClr val="tx1"/>
              </a:solidFill>
            </a:endParaRPr>
          </a:p>
        </p:txBody>
      </p:sp>
      <p:sp>
        <p:nvSpPr>
          <p:cNvPr id="20" name="CuadroTexto 19">
            <a:extLst>
              <a:ext uri="{FF2B5EF4-FFF2-40B4-BE49-F238E27FC236}">
                <a16:creationId xmlns:a16="http://schemas.microsoft.com/office/drawing/2014/main" id="{4E63B4DC-F26B-16E6-DA05-349624EA149A}"/>
              </a:ext>
            </a:extLst>
          </p:cNvPr>
          <p:cNvSpPr txBox="1"/>
          <p:nvPr/>
        </p:nvSpPr>
        <p:spPr>
          <a:xfrm>
            <a:off x="8814473" y="2976649"/>
            <a:ext cx="3140332" cy="1384995"/>
          </a:xfrm>
          <a:prstGeom prst="rect">
            <a:avLst/>
          </a:prstGeom>
          <a:noFill/>
        </p:spPr>
        <p:txBody>
          <a:bodyPr wrap="square" rtlCol="0">
            <a:spAutoFit/>
          </a:bodyPr>
          <a:lstStyle/>
          <a:p>
            <a:r>
              <a:rPr lang="es-MX" sz="1200" b="1" dirty="0"/>
              <a:t>Principales causas desescolaridad:</a:t>
            </a:r>
          </a:p>
          <a:p>
            <a:endParaRPr lang="es-MX" sz="1200" b="1" dirty="0"/>
          </a:p>
          <a:p>
            <a:r>
              <a:rPr lang="es-MX" sz="1200" dirty="0"/>
              <a:t>60% problemas económicos</a:t>
            </a:r>
          </a:p>
          <a:p>
            <a:r>
              <a:rPr lang="es-MX" sz="1200" dirty="0"/>
              <a:t>10% Extraedad</a:t>
            </a:r>
          </a:p>
          <a:p>
            <a:r>
              <a:rPr lang="es-MX" sz="1200" dirty="0"/>
              <a:t>9% No interés familiar</a:t>
            </a:r>
          </a:p>
          <a:p>
            <a:r>
              <a:rPr lang="es-MX" sz="1200" dirty="0"/>
              <a:t>7% Inseguridad/violencia</a:t>
            </a:r>
          </a:p>
          <a:p>
            <a:r>
              <a:rPr lang="es-MX" sz="1200" dirty="0"/>
              <a:t>5% Desplazamiento</a:t>
            </a:r>
          </a:p>
        </p:txBody>
      </p:sp>
      <p:graphicFrame>
        <p:nvGraphicFramePr>
          <p:cNvPr id="5" name="Tabla 4">
            <a:extLst>
              <a:ext uri="{FF2B5EF4-FFF2-40B4-BE49-F238E27FC236}">
                <a16:creationId xmlns:a16="http://schemas.microsoft.com/office/drawing/2014/main" id="{002F9279-CF92-C106-9C0D-455B9AA7057A}"/>
              </a:ext>
            </a:extLst>
          </p:cNvPr>
          <p:cNvGraphicFramePr>
            <a:graphicFrameLocks noGrp="1"/>
          </p:cNvGraphicFramePr>
          <p:nvPr/>
        </p:nvGraphicFramePr>
        <p:xfrm>
          <a:off x="3211152" y="1655750"/>
          <a:ext cx="5007550" cy="1278890"/>
        </p:xfrm>
        <a:graphic>
          <a:graphicData uri="http://schemas.openxmlformats.org/drawingml/2006/table">
            <a:tbl>
              <a:tblPr/>
              <a:tblGrid>
                <a:gridCol w="1004262">
                  <a:extLst>
                    <a:ext uri="{9D8B030D-6E8A-4147-A177-3AD203B41FA5}">
                      <a16:colId xmlns:a16="http://schemas.microsoft.com/office/drawing/2014/main" val="1237667449"/>
                    </a:ext>
                  </a:extLst>
                </a:gridCol>
                <a:gridCol w="1141831">
                  <a:extLst>
                    <a:ext uri="{9D8B030D-6E8A-4147-A177-3AD203B41FA5}">
                      <a16:colId xmlns:a16="http://schemas.microsoft.com/office/drawing/2014/main" val="1641615326"/>
                    </a:ext>
                  </a:extLst>
                </a:gridCol>
                <a:gridCol w="1059289">
                  <a:extLst>
                    <a:ext uri="{9D8B030D-6E8A-4147-A177-3AD203B41FA5}">
                      <a16:colId xmlns:a16="http://schemas.microsoft.com/office/drawing/2014/main" val="2069326645"/>
                    </a:ext>
                  </a:extLst>
                </a:gridCol>
                <a:gridCol w="1802168">
                  <a:extLst>
                    <a:ext uri="{9D8B030D-6E8A-4147-A177-3AD203B41FA5}">
                      <a16:colId xmlns:a16="http://schemas.microsoft.com/office/drawing/2014/main" val="3046109217"/>
                    </a:ext>
                  </a:extLst>
                </a:gridCol>
              </a:tblGrid>
              <a:tr h="177959">
                <a:tc gridSpan="4">
                  <a:txBody>
                    <a:bodyPr/>
                    <a:lstStyle/>
                    <a:p>
                      <a:pPr algn="ctr" rtl="0" fontAlgn="ctr"/>
                      <a:r>
                        <a:rPr lang="es-CO" sz="1600" b="1" i="0" u="none" strike="noStrike" dirty="0">
                          <a:solidFill>
                            <a:srgbClr val="000000"/>
                          </a:solidFill>
                          <a:effectLst/>
                          <a:latin typeface="Calibri" panose="020F0502020204030204" pitchFamily="34" charset="0"/>
                        </a:rPr>
                        <a:t>CHOCÓ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214301649"/>
                  </a:ext>
                </a:extLst>
              </a:tr>
              <a:tr h="184150">
                <a:tc>
                  <a:txBody>
                    <a:bodyPr/>
                    <a:lstStyle/>
                    <a:p>
                      <a:pPr algn="ctr" rtl="0" fontAlgn="ctr"/>
                      <a:r>
                        <a:rPr lang="es-CO" sz="1000" b="1" i="0" u="none" strike="noStrike" dirty="0">
                          <a:solidFill>
                            <a:srgbClr val="000000"/>
                          </a:solidFill>
                          <a:effectLst/>
                          <a:latin typeface="Calibri" panose="020F0502020204030204" pitchFamily="34" charset="0"/>
                        </a:rPr>
                        <a:t>MUNICIPIOS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HOGARES CARACTERIZADOS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PERSONAS IDENTIFICADAS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ZONAS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02231840"/>
                  </a:ext>
                </a:extLst>
              </a:tr>
              <a:tr h="717550">
                <a:tc>
                  <a:txBody>
                    <a:bodyPr/>
                    <a:lstStyle/>
                    <a:p>
                      <a:pPr algn="ctr" fontAlgn="t"/>
                      <a:r>
                        <a:rPr lang="es-CO" sz="1100" b="0" i="0" u="none" strike="noStrike" dirty="0">
                          <a:solidFill>
                            <a:srgbClr val="000000"/>
                          </a:solidFill>
                          <a:effectLst/>
                          <a:latin typeface="Aptos Narrow" panose="020B0004020202020204" pitchFamily="34" charset="0"/>
                        </a:rPr>
                        <a:t>Carmen Del Darién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s-CO" sz="1100" b="0" i="0" u="none" strike="noStrike" dirty="0">
                          <a:solidFill>
                            <a:srgbClr val="000000"/>
                          </a:solidFill>
                          <a:effectLst/>
                          <a:latin typeface="Aptos Narrow" panose="020B0004020202020204" pitchFamily="34" charset="0"/>
                        </a:rPr>
                        <a:t>No Hay Como Dios (11), </a:t>
                      </a:r>
                      <a:r>
                        <a:rPr lang="es-CO" sz="1100" b="0" i="0" u="none" strike="noStrike" dirty="0" err="1">
                          <a:solidFill>
                            <a:srgbClr val="000000"/>
                          </a:solidFill>
                          <a:effectLst/>
                          <a:latin typeface="Aptos Narrow" panose="020B0004020202020204" pitchFamily="34" charset="0"/>
                        </a:rPr>
                        <a:t>Cetíno</a:t>
                      </a:r>
                      <a:r>
                        <a:rPr lang="es-CO" sz="1100" b="0" i="0" u="none" strike="noStrike" dirty="0">
                          <a:solidFill>
                            <a:srgbClr val="000000"/>
                          </a:solidFill>
                          <a:effectLst/>
                          <a:latin typeface="Aptos Narrow" panose="020B0004020202020204" pitchFamily="34" charset="0"/>
                        </a:rPr>
                        <a:t>, Guamo y Primitivo Palacios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83699977"/>
                  </a:ext>
                </a:extLst>
              </a:tr>
            </a:tbl>
          </a:graphicData>
        </a:graphic>
      </p:graphicFrame>
      <p:sp>
        <p:nvSpPr>
          <p:cNvPr id="10" name="CuadroTexto 9">
            <a:extLst>
              <a:ext uri="{FF2B5EF4-FFF2-40B4-BE49-F238E27FC236}">
                <a16:creationId xmlns:a16="http://schemas.microsoft.com/office/drawing/2014/main" id="{F204302A-987B-142A-D2C0-1504F072A5D3}"/>
              </a:ext>
            </a:extLst>
          </p:cNvPr>
          <p:cNvSpPr txBox="1"/>
          <p:nvPr/>
        </p:nvSpPr>
        <p:spPr>
          <a:xfrm>
            <a:off x="237195" y="3186635"/>
            <a:ext cx="2686914" cy="1754326"/>
          </a:xfrm>
          <a:prstGeom prst="rect">
            <a:avLst/>
          </a:prstGeom>
          <a:noFill/>
        </p:spPr>
        <p:txBody>
          <a:bodyPr wrap="square" rtlCol="0">
            <a:spAutoFit/>
          </a:bodyPr>
          <a:lstStyle/>
          <a:p>
            <a:pPr algn="ctr"/>
            <a:r>
              <a:rPr lang="es-MX" sz="1400" dirty="0"/>
              <a:t>0% personas con discapacidad</a:t>
            </a:r>
          </a:p>
          <a:p>
            <a:pPr algn="ctr"/>
            <a:endParaRPr lang="es-MX" sz="1400" dirty="0"/>
          </a:p>
          <a:p>
            <a:pPr algn="ctr"/>
            <a:r>
              <a:rPr lang="es-MX" sz="1400" b="1" dirty="0"/>
              <a:t>Nota: </a:t>
            </a:r>
            <a:r>
              <a:rPr lang="es-MX" sz="1100" dirty="0"/>
              <a:t>Sin embargo, en 9 departamentos que también se realizó la caracterización se identificó un 12% de personas con discapacidad acentuándose las siguientes: física, auditiva, visual, múltiple, intelectual, psicosocial. </a:t>
            </a:r>
            <a:endParaRPr lang="es-MX" sz="1400" dirty="0"/>
          </a:p>
        </p:txBody>
      </p:sp>
      <p:pic>
        <p:nvPicPr>
          <p:cNvPr id="11" name="Imagen 10">
            <a:extLst>
              <a:ext uri="{FF2B5EF4-FFF2-40B4-BE49-F238E27FC236}">
                <a16:creationId xmlns:a16="http://schemas.microsoft.com/office/drawing/2014/main" id="{7C87DE03-6A29-5033-8DBD-F6F4C5E10F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15546" y="3186634"/>
            <a:ext cx="4174286" cy="2611499"/>
          </a:xfrm>
          <a:prstGeom prst="rect">
            <a:avLst/>
          </a:prstGeom>
        </p:spPr>
      </p:pic>
    </p:spTree>
    <p:extLst>
      <p:ext uri="{BB962C8B-B14F-4D97-AF65-F5344CB8AC3E}">
        <p14:creationId xmlns:p14="http://schemas.microsoft.com/office/powerpoint/2010/main" val="2236495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DEF51CB-0118-F915-36B0-306C1A448219}"/>
              </a:ext>
            </a:extLst>
          </p:cNvPr>
          <p:cNvSpPr txBox="1">
            <a:spLocks/>
          </p:cNvSpPr>
          <p:nvPr/>
        </p:nvSpPr>
        <p:spPr>
          <a:xfrm>
            <a:off x="1840286" y="285673"/>
            <a:ext cx="8542488" cy="8735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2000" b="1" dirty="0">
                <a:solidFill>
                  <a:srgbClr val="B43737"/>
                </a:solidFill>
                <a:latin typeface="Roboto Medium" panose="02000000000000000000" pitchFamily="2" charset="0"/>
                <a:ea typeface="Roboto Medium" panose="02000000000000000000" pitchFamily="2" charset="0"/>
                <a:cs typeface="+mn-cs"/>
              </a:rPr>
              <a:t>RESULTADOS CARACTERIZACIÓN NECESIDADES EDUCATIVAS EN ALFABETIZACIÓN DE JOVENES Y ADULTOS QUE NO LEEN NI ESCRIBEN</a:t>
            </a:r>
          </a:p>
        </p:txBody>
      </p:sp>
      <p:pic>
        <p:nvPicPr>
          <p:cNvPr id="3" name="Gráfico 2" descr="Perfil de hombre con relleno sólido">
            <a:extLst>
              <a:ext uri="{FF2B5EF4-FFF2-40B4-BE49-F238E27FC236}">
                <a16:creationId xmlns:a16="http://schemas.microsoft.com/office/drawing/2014/main" id="{6916022B-51F0-6BF3-A345-24D1076E82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7244" y="1860976"/>
            <a:ext cx="849626" cy="849626"/>
          </a:xfrm>
          <a:prstGeom prst="rect">
            <a:avLst/>
          </a:prstGeom>
        </p:spPr>
      </p:pic>
      <p:pic>
        <p:nvPicPr>
          <p:cNvPr id="6" name="Gráfico 5" descr="Perfil de mujer con relleno sólido">
            <a:extLst>
              <a:ext uri="{FF2B5EF4-FFF2-40B4-BE49-F238E27FC236}">
                <a16:creationId xmlns:a16="http://schemas.microsoft.com/office/drawing/2014/main" id="{398EA7EF-EAF1-4CB6-64F2-2006BB605D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43515" y="1870383"/>
            <a:ext cx="849626" cy="849626"/>
          </a:xfrm>
          <a:prstGeom prst="rect">
            <a:avLst/>
          </a:prstGeom>
        </p:spPr>
      </p:pic>
      <p:sp>
        <p:nvSpPr>
          <p:cNvPr id="7" name="Rectángulo 6">
            <a:extLst>
              <a:ext uri="{FF2B5EF4-FFF2-40B4-BE49-F238E27FC236}">
                <a16:creationId xmlns:a16="http://schemas.microsoft.com/office/drawing/2014/main" id="{6851A81D-92C1-0C09-46B1-9F686095E494}"/>
              </a:ext>
            </a:extLst>
          </p:cNvPr>
          <p:cNvSpPr/>
          <p:nvPr/>
        </p:nvSpPr>
        <p:spPr>
          <a:xfrm>
            <a:off x="11240121" y="205376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47%</a:t>
            </a:r>
          </a:p>
          <a:p>
            <a:pPr algn="ctr"/>
            <a:r>
              <a:rPr lang="es-CO" b="1" dirty="0">
                <a:solidFill>
                  <a:schemeClr val="accent6">
                    <a:lumMod val="75000"/>
                  </a:schemeClr>
                </a:solidFill>
              </a:rPr>
              <a:t>(8)</a:t>
            </a:r>
          </a:p>
        </p:txBody>
      </p:sp>
      <p:sp>
        <p:nvSpPr>
          <p:cNvPr id="9" name="Rectángulo 8">
            <a:extLst>
              <a:ext uri="{FF2B5EF4-FFF2-40B4-BE49-F238E27FC236}">
                <a16:creationId xmlns:a16="http://schemas.microsoft.com/office/drawing/2014/main" id="{BD93701B-A3B5-DD32-3448-FB061F85D684}"/>
              </a:ext>
            </a:extLst>
          </p:cNvPr>
          <p:cNvSpPr/>
          <p:nvPr/>
        </p:nvSpPr>
        <p:spPr>
          <a:xfrm>
            <a:off x="9493141" y="210191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53%</a:t>
            </a:r>
          </a:p>
          <a:p>
            <a:pPr algn="ctr"/>
            <a:r>
              <a:rPr lang="es-CO" b="1" dirty="0">
                <a:solidFill>
                  <a:schemeClr val="accent6">
                    <a:lumMod val="75000"/>
                  </a:schemeClr>
                </a:solidFill>
              </a:rPr>
              <a:t>(9)</a:t>
            </a:r>
          </a:p>
        </p:txBody>
      </p:sp>
      <p:pic>
        <p:nvPicPr>
          <p:cNvPr id="17" name="Imagen 16" descr="Logotipo, nombre de la empresa&#10;&#10;Descripción generada automáticamente">
            <a:extLst>
              <a:ext uri="{FF2B5EF4-FFF2-40B4-BE49-F238E27FC236}">
                <a16:creationId xmlns:a16="http://schemas.microsoft.com/office/drawing/2014/main" id="{B0260261-3B65-CA17-3FC8-1CD7939AD6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2875" y="1837449"/>
            <a:ext cx="1628036" cy="1205764"/>
          </a:xfrm>
          <a:prstGeom prst="rect">
            <a:avLst/>
          </a:prstGeom>
        </p:spPr>
      </p:pic>
      <p:sp>
        <p:nvSpPr>
          <p:cNvPr id="18" name="CuadroTexto 17">
            <a:extLst>
              <a:ext uri="{FF2B5EF4-FFF2-40B4-BE49-F238E27FC236}">
                <a16:creationId xmlns:a16="http://schemas.microsoft.com/office/drawing/2014/main" id="{09210548-6F6B-4AE4-35B8-AF39B98CA0B1}"/>
              </a:ext>
            </a:extLst>
          </p:cNvPr>
          <p:cNvSpPr txBox="1"/>
          <p:nvPr/>
        </p:nvSpPr>
        <p:spPr>
          <a:xfrm>
            <a:off x="8711808" y="4794034"/>
            <a:ext cx="3341931" cy="1384995"/>
          </a:xfrm>
          <a:prstGeom prst="rect">
            <a:avLst/>
          </a:prstGeom>
          <a:noFill/>
        </p:spPr>
        <p:txBody>
          <a:bodyPr wrap="square" rtlCol="0">
            <a:spAutoFit/>
          </a:bodyPr>
          <a:lstStyle/>
          <a:p>
            <a:r>
              <a:rPr lang="es-MX" sz="1050" b="1" dirty="0"/>
              <a:t>Equipo implementador:</a:t>
            </a:r>
          </a:p>
          <a:p>
            <a:endParaRPr lang="es-MX" sz="1050" b="1" dirty="0"/>
          </a:p>
          <a:p>
            <a:r>
              <a:rPr lang="es-MX" sz="1050" dirty="0"/>
              <a:t>1 Enlaces Territoriales Educativos FUCEPAZ</a:t>
            </a:r>
          </a:p>
          <a:p>
            <a:r>
              <a:rPr lang="es-MX" sz="1050" dirty="0"/>
              <a:t>1 Líder Encuesta</a:t>
            </a:r>
          </a:p>
          <a:p>
            <a:r>
              <a:rPr lang="es-MX" sz="1050" dirty="0"/>
              <a:t>1 Coordinación nacional</a:t>
            </a:r>
          </a:p>
          <a:p>
            <a:r>
              <a:rPr lang="es-MX" sz="1050" dirty="0"/>
              <a:t>1 Apoyo logístico</a:t>
            </a:r>
          </a:p>
          <a:p>
            <a:r>
              <a:rPr lang="es-MX" sz="1050" dirty="0"/>
              <a:t>Apoyo NRC áreas y nacional</a:t>
            </a:r>
          </a:p>
          <a:p>
            <a:r>
              <a:rPr lang="es-MX" sz="1050" dirty="0"/>
              <a:t>Respaldo líderes comunitarios en territorio</a:t>
            </a:r>
          </a:p>
        </p:txBody>
      </p:sp>
      <p:sp>
        <p:nvSpPr>
          <p:cNvPr id="19" name="Rectángulo 18">
            <a:extLst>
              <a:ext uri="{FF2B5EF4-FFF2-40B4-BE49-F238E27FC236}">
                <a16:creationId xmlns:a16="http://schemas.microsoft.com/office/drawing/2014/main" id="{60C1E2BE-AE17-D03A-2E47-797B17FDE254}"/>
              </a:ext>
            </a:extLst>
          </p:cNvPr>
          <p:cNvSpPr/>
          <p:nvPr/>
        </p:nvSpPr>
        <p:spPr>
          <a:xfrm>
            <a:off x="0" y="5599999"/>
            <a:ext cx="3510311" cy="11580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solidFill>
                  <a:schemeClr val="tx1"/>
                </a:solidFill>
              </a:rPr>
              <a:t>Grupos etarios</a:t>
            </a:r>
          </a:p>
          <a:p>
            <a:pPr algn="ctr"/>
            <a:endParaRPr lang="es-CO" sz="1400" dirty="0">
              <a:solidFill>
                <a:schemeClr val="tx1"/>
              </a:solidFill>
            </a:endParaRPr>
          </a:p>
          <a:p>
            <a:pPr algn="ctr"/>
            <a:r>
              <a:rPr lang="es-CO" sz="1100" b="1" dirty="0">
                <a:solidFill>
                  <a:schemeClr val="accent6">
                    <a:lumMod val="75000"/>
                  </a:schemeClr>
                </a:solidFill>
              </a:rPr>
              <a:t>18%</a:t>
            </a:r>
            <a:r>
              <a:rPr lang="es-CO" sz="1100" b="1" dirty="0">
                <a:solidFill>
                  <a:schemeClr val="tx1"/>
                </a:solidFill>
              </a:rPr>
              <a:t> jóvenes </a:t>
            </a:r>
            <a:r>
              <a:rPr lang="es-CO" sz="1100" dirty="0">
                <a:solidFill>
                  <a:schemeClr val="tx1"/>
                </a:solidFill>
              </a:rPr>
              <a:t>de 14 a 28 años</a:t>
            </a:r>
          </a:p>
          <a:p>
            <a:pPr algn="ctr"/>
            <a:endParaRPr lang="es-CO" sz="1100" dirty="0">
              <a:solidFill>
                <a:schemeClr val="tx1"/>
              </a:solidFill>
            </a:endParaRPr>
          </a:p>
          <a:p>
            <a:pPr algn="ctr"/>
            <a:r>
              <a:rPr lang="es-CO" sz="1100" b="1" dirty="0">
                <a:solidFill>
                  <a:schemeClr val="accent6">
                    <a:lumMod val="75000"/>
                  </a:schemeClr>
                </a:solidFill>
              </a:rPr>
              <a:t>71%</a:t>
            </a:r>
            <a:r>
              <a:rPr lang="es-CO" sz="1100" b="1" dirty="0">
                <a:solidFill>
                  <a:schemeClr val="tx1"/>
                </a:solidFill>
              </a:rPr>
              <a:t> adultos </a:t>
            </a:r>
            <a:r>
              <a:rPr lang="es-CO" sz="1100" dirty="0">
                <a:solidFill>
                  <a:schemeClr val="tx1"/>
                </a:solidFill>
              </a:rPr>
              <a:t>de 29 a 59 años</a:t>
            </a:r>
          </a:p>
          <a:p>
            <a:pPr algn="ctr"/>
            <a:endParaRPr lang="es-CO" sz="1100" b="1" dirty="0">
              <a:solidFill>
                <a:schemeClr val="tx1"/>
              </a:solidFill>
            </a:endParaRPr>
          </a:p>
          <a:p>
            <a:pPr algn="ctr"/>
            <a:r>
              <a:rPr lang="es-CO" sz="1100" b="1" dirty="0">
                <a:solidFill>
                  <a:schemeClr val="accent6">
                    <a:lumMod val="75000"/>
                  </a:schemeClr>
                </a:solidFill>
              </a:rPr>
              <a:t>11%</a:t>
            </a:r>
            <a:r>
              <a:rPr lang="es-CO" sz="1100" b="1" dirty="0">
                <a:solidFill>
                  <a:schemeClr val="tx1"/>
                </a:solidFill>
              </a:rPr>
              <a:t> personas mayores </a:t>
            </a:r>
            <a:r>
              <a:rPr lang="es-CO" sz="1100" dirty="0">
                <a:solidFill>
                  <a:schemeClr val="tx1"/>
                </a:solidFill>
              </a:rPr>
              <a:t>de 60 años en adelante</a:t>
            </a:r>
          </a:p>
          <a:p>
            <a:pPr algn="ctr"/>
            <a:endParaRPr lang="es-CO" sz="1400" dirty="0">
              <a:solidFill>
                <a:schemeClr val="tx1"/>
              </a:solidFill>
            </a:endParaRPr>
          </a:p>
          <a:p>
            <a:pPr algn="ctr"/>
            <a:endParaRPr lang="es-CO" sz="1400" dirty="0">
              <a:solidFill>
                <a:schemeClr val="tx1"/>
              </a:solidFill>
            </a:endParaRPr>
          </a:p>
        </p:txBody>
      </p:sp>
      <p:sp>
        <p:nvSpPr>
          <p:cNvPr id="20" name="CuadroTexto 19">
            <a:extLst>
              <a:ext uri="{FF2B5EF4-FFF2-40B4-BE49-F238E27FC236}">
                <a16:creationId xmlns:a16="http://schemas.microsoft.com/office/drawing/2014/main" id="{4E63B4DC-F26B-16E6-DA05-349624EA149A}"/>
              </a:ext>
            </a:extLst>
          </p:cNvPr>
          <p:cNvSpPr txBox="1"/>
          <p:nvPr/>
        </p:nvSpPr>
        <p:spPr>
          <a:xfrm>
            <a:off x="8814473" y="2976649"/>
            <a:ext cx="3140332" cy="1384995"/>
          </a:xfrm>
          <a:prstGeom prst="rect">
            <a:avLst/>
          </a:prstGeom>
          <a:noFill/>
        </p:spPr>
        <p:txBody>
          <a:bodyPr wrap="square" rtlCol="0">
            <a:spAutoFit/>
          </a:bodyPr>
          <a:lstStyle/>
          <a:p>
            <a:r>
              <a:rPr lang="es-MX" sz="1200" b="1" dirty="0"/>
              <a:t>Principales causas desescolaridad:</a:t>
            </a:r>
          </a:p>
          <a:p>
            <a:endParaRPr lang="es-MX" sz="1200" b="1" dirty="0"/>
          </a:p>
          <a:p>
            <a:r>
              <a:rPr lang="es-MX" sz="1200" dirty="0"/>
              <a:t>60% problemas económicos</a:t>
            </a:r>
          </a:p>
          <a:p>
            <a:r>
              <a:rPr lang="es-MX" sz="1200" dirty="0"/>
              <a:t>10% Extraedad</a:t>
            </a:r>
          </a:p>
          <a:p>
            <a:r>
              <a:rPr lang="es-MX" sz="1200" dirty="0"/>
              <a:t>9% No interés familiar</a:t>
            </a:r>
          </a:p>
          <a:p>
            <a:r>
              <a:rPr lang="es-MX" sz="1200" dirty="0"/>
              <a:t>7% Inseguridad/violencia</a:t>
            </a:r>
          </a:p>
          <a:p>
            <a:r>
              <a:rPr lang="es-MX" sz="1200" dirty="0"/>
              <a:t>5% Desplazamiento</a:t>
            </a:r>
          </a:p>
        </p:txBody>
      </p:sp>
      <p:graphicFrame>
        <p:nvGraphicFramePr>
          <p:cNvPr id="5" name="Tabla 4">
            <a:extLst>
              <a:ext uri="{FF2B5EF4-FFF2-40B4-BE49-F238E27FC236}">
                <a16:creationId xmlns:a16="http://schemas.microsoft.com/office/drawing/2014/main" id="{002F9279-CF92-C106-9C0D-455B9AA7057A}"/>
              </a:ext>
            </a:extLst>
          </p:cNvPr>
          <p:cNvGraphicFramePr>
            <a:graphicFrameLocks noGrp="1"/>
          </p:cNvGraphicFramePr>
          <p:nvPr/>
        </p:nvGraphicFramePr>
        <p:xfrm>
          <a:off x="3211152" y="1655750"/>
          <a:ext cx="5007550" cy="1278890"/>
        </p:xfrm>
        <a:graphic>
          <a:graphicData uri="http://schemas.openxmlformats.org/drawingml/2006/table">
            <a:tbl>
              <a:tblPr/>
              <a:tblGrid>
                <a:gridCol w="1004262">
                  <a:extLst>
                    <a:ext uri="{9D8B030D-6E8A-4147-A177-3AD203B41FA5}">
                      <a16:colId xmlns:a16="http://schemas.microsoft.com/office/drawing/2014/main" val="1237667449"/>
                    </a:ext>
                  </a:extLst>
                </a:gridCol>
                <a:gridCol w="1141831">
                  <a:extLst>
                    <a:ext uri="{9D8B030D-6E8A-4147-A177-3AD203B41FA5}">
                      <a16:colId xmlns:a16="http://schemas.microsoft.com/office/drawing/2014/main" val="1641615326"/>
                    </a:ext>
                  </a:extLst>
                </a:gridCol>
                <a:gridCol w="1059289">
                  <a:extLst>
                    <a:ext uri="{9D8B030D-6E8A-4147-A177-3AD203B41FA5}">
                      <a16:colId xmlns:a16="http://schemas.microsoft.com/office/drawing/2014/main" val="2069326645"/>
                    </a:ext>
                  </a:extLst>
                </a:gridCol>
                <a:gridCol w="1802168">
                  <a:extLst>
                    <a:ext uri="{9D8B030D-6E8A-4147-A177-3AD203B41FA5}">
                      <a16:colId xmlns:a16="http://schemas.microsoft.com/office/drawing/2014/main" val="3046109217"/>
                    </a:ext>
                  </a:extLst>
                </a:gridCol>
              </a:tblGrid>
              <a:tr h="177959">
                <a:tc gridSpan="4">
                  <a:txBody>
                    <a:bodyPr/>
                    <a:lstStyle/>
                    <a:p>
                      <a:pPr algn="ctr" rtl="0" fontAlgn="ctr"/>
                      <a:r>
                        <a:rPr lang="es-CO" sz="1600" b="1" i="0" u="none" strike="noStrike" dirty="0">
                          <a:solidFill>
                            <a:srgbClr val="000000"/>
                          </a:solidFill>
                          <a:effectLst/>
                          <a:latin typeface="Calibri" panose="020F0502020204030204" pitchFamily="34" charset="0"/>
                        </a:rPr>
                        <a:t>CHOCÓ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214301649"/>
                  </a:ext>
                </a:extLst>
              </a:tr>
              <a:tr h="184150">
                <a:tc>
                  <a:txBody>
                    <a:bodyPr/>
                    <a:lstStyle/>
                    <a:p>
                      <a:pPr algn="ctr" rtl="0" fontAlgn="ctr"/>
                      <a:r>
                        <a:rPr lang="es-CO" sz="1000" b="1" i="0" u="none" strike="noStrike" dirty="0">
                          <a:solidFill>
                            <a:srgbClr val="000000"/>
                          </a:solidFill>
                          <a:effectLst/>
                          <a:latin typeface="Calibri" panose="020F0502020204030204" pitchFamily="34" charset="0"/>
                        </a:rPr>
                        <a:t>MUNICIPIOS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HOGARES CARACTERIZADOS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PERSONAS IDENTIFICADAS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ZONAS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02231840"/>
                  </a:ext>
                </a:extLst>
              </a:tr>
              <a:tr h="717550">
                <a:tc>
                  <a:txBody>
                    <a:bodyPr/>
                    <a:lstStyle/>
                    <a:p>
                      <a:pPr algn="ctr" fontAlgn="t"/>
                      <a:r>
                        <a:rPr lang="es-CO" sz="1100" b="0" i="0" u="none" strike="noStrike" dirty="0">
                          <a:solidFill>
                            <a:srgbClr val="000000"/>
                          </a:solidFill>
                          <a:effectLst/>
                          <a:latin typeface="Aptos Narrow" panose="020B0004020202020204" pitchFamily="34" charset="0"/>
                        </a:rPr>
                        <a:t>Carmen Del Darién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s-CO" sz="1100" b="0" i="0" u="none" strike="noStrike" dirty="0">
                          <a:solidFill>
                            <a:srgbClr val="000000"/>
                          </a:solidFill>
                          <a:effectLst/>
                          <a:latin typeface="Aptos Narrow" panose="020B0004020202020204" pitchFamily="34" charset="0"/>
                        </a:rPr>
                        <a:t>No Hay Como Dios (11), </a:t>
                      </a:r>
                      <a:r>
                        <a:rPr lang="es-CO" sz="1100" b="0" i="0" u="none" strike="noStrike" dirty="0" err="1">
                          <a:solidFill>
                            <a:srgbClr val="000000"/>
                          </a:solidFill>
                          <a:effectLst/>
                          <a:latin typeface="Aptos Narrow" panose="020B0004020202020204" pitchFamily="34" charset="0"/>
                        </a:rPr>
                        <a:t>Cetíno</a:t>
                      </a:r>
                      <a:r>
                        <a:rPr lang="es-CO" sz="1100" b="0" i="0" u="none" strike="noStrike" dirty="0">
                          <a:solidFill>
                            <a:srgbClr val="000000"/>
                          </a:solidFill>
                          <a:effectLst/>
                          <a:latin typeface="Aptos Narrow" panose="020B0004020202020204" pitchFamily="34" charset="0"/>
                        </a:rPr>
                        <a:t>, Guamo y Primitivo Palacios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83699977"/>
                  </a:ext>
                </a:extLst>
              </a:tr>
            </a:tbl>
          </a:graphicData>
        </a:graphic>
      </p:graphicFrame>
      <p:sp>
        <p:nvSpPr>
          <p:cNvPr id="10" name="CuadroTexto 9">
            <a:extLst>
              <a:ext uri="{FF2B5EF4-FFF2-40B4-BE49-F238E27FC236}">
                <a16:creationId xmlns:a16="http://schemas.microsoft.com/office/drawing/2014/main" id="{F204302A-987B-142A-D2C0-1504F072A5D3}"/>
              </a:ext>
            </a:extLst>
          </p:cNvPr>
          <p:cNvSpPr txBox="1"/>
          <p:nvPr/>
        </p:nvSpPr>
        <p:spPr>
          <a:xfrm>
            <a:off x="237195" y="3186635"/>
            <a:ext cx="2686914" cy="1754326"/>
          </a:xfrm>
          <a:prstGeom prst="rect">
            <a:avLst/>
          </a:prstGeom>
          <a:noFill/>
        </p:spPr>
        <p:txBody>
          <a:bodyPr wrap="square" rtlCol="0">
            <a:spAutoFit/>
          </a:bodyPr>
          <a:lstStyle/>
          <a:p>
            <a:pPr algn="ctr"/>
            <a:r>
              <a:rPr lang="es-MX" sz="1400" dirty="0"/>
              <a:t>0% personas con discapacidad</a:t>
            </a:r>
          </a:p>
          <a:p>
            <a:pPr algn="ctr"/>
            <a:endParaRPr lang="es-MX" sz="1400" dirty="0"/>
          </a:p>
          <a:p>
            <a:pPr algn="ctr"/>
            <a:r>
              <a:rPr lang="es-MX" sz="1400" b="1" dirty="0"/>
              <a:t>Nota: </a:t>
            </a:r>
            <a:r>
              <a:rPr lang="es-MX" sz="1100" dirty="0"/>
              <a:t>Sin embargo, en 9 departamentos que también se realizó la caracterización se identificó un 12% de personas con discapacidad acentuándose las siguientes: física, auditiva, visual, múltiple, intelectual, psicosocial. </a:t>
            </a:r>
            <a:endParaRPr lang="es-MX" sz="1400" dirty="0"/>
          </a:p>
        </p:txBody>
      </p:sp>
      <p:pic>
        <p:nvPicPr>
          <p:cNvPr id="11" name="Imagen 10">
            <a:extLst>
              <a:ext uri="{FF2B5EF4-FFF2-40B4-BE49-F238E27FC236}">
                <a16:creationId xmlns:a16="http://schemas.microsoft.com/office/drawing/2014/main" id="{7C87DE03-6A29-5033-8DBD-F6F4C5E10F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15546" y="3186634"/>
            <a:ext cx="4174286" cy="2611499"/>
          </a:xfrm>
          <a:prstGeom prst="rect">
            <a:avLst/>
          </a:prstGeom>
        </p:spPr>
      </p:pic>
    </p:spTree>
    <p:extLst>
      <p:ext uri="{BB962C8B-B14F-4D97-AF65-F5344CB8AC3E}">
        <p14:creationId xmlns:p14="http://schemas.microsoft.com/office/powerpoint/2010/main" val="1745673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08810-2E97-2665-54D9-1CD582CB33B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43C6398-5881-3DD8-EA8F-B68CEE090230}"/>
              </a:ext>
            </a:extLst>
          </p:cNvPr>
          <p:cNvSpPr>
            <a:spLocks noGrp="1"/>
          </p:cNvSpPr>
          <p:nvPr>
            <p:ph type="title"/>
          </p:nvPr>
        </p:nvSpPr>
        <p:spPr>
          <a:xfrm>
            <a:off x="3068396" y="545635"/>
            <a:ext cx="6239582" cy="506988"/>
          </a:xfrm>
        </p:spPr>
        <p:txBody>
          <a:bodyPr>
            <a:normAutofit fontScale="90000"/>
          </a:body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6000" b="1" dirty="0">
                <a:solidFill>
                  <a:srgbClr val="B43737"/>
                </a:solidFill>
              </a:rPr>
            </a:br>
            <a:r>
              <a:rPr lang="es-MX" sz="2200" b="1" dirty="0">
                <a:solidFill>
                  <a:srgbClr val="B43737"/>
                </a:solidFill>
              </a:rPr>
              <a:t>ACCIONES DE SOSTENIBILIDAD CON ETC - IE</a:t>
            </a:r>
            <a:endParaRPr lang="es-CO" sz="2200" dirty="0"/>
          </a:p>
        </p:txBody>
      </p:sp>
      <p:sp>
        <p:nvSpPr>
          <p:cNvPr id="13" name="Rectángulo 12">
            <a:extLst>
              <a:ext uri="{FF2B5EF4-FFF2-40B4-BE49-F238E27FC236}">
                <a16:creationId xmlns:a16="http://schemas.microsoft.com/office/drawing/2014/main" id="{C2AB73AF-28C5-1AA4-0D49-111929A1123B}"/>
              </a:ext>
            </a:extLst>
          </p:cNvPr>
          <p:cNvSpPr/>
          <p:nvPr/>
        </p:nvSpPr>
        <p:spPr>
          <a:xfrm>
            <a:off x="1297172" y="1360967"/>
            <a:ext cx="9197163" cy="44444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v"/>
            </a:pPr>
            <a:endParaRPr lang="es-CO" dirty="0">
              <a:solidFill>
                <a:schemeClr val="tx1"/>
              </a:solidFill>
            </a:endParaRPr>
          </a:p>
          <a:p>
            <a:pPr marL="285750" indent="-285750">
              <a:buFont typeface="Wingdings" panose="05000000000000000000" pitchFamily="2" charset="2"/>
              <a:buChar char="v"/>
            </a:pPr>
            <a:endParaRPr lang="es-CO" dirty="0">
              <a:solidFill>
                <a:schemeClr val="tx1"/>
              </a:solidFill>
            </a:endParaRPr>
          </a:p>
          <a:p>
            <a:pPr marL="285750" indent="-285750">
              <a:buFont typeface="Wingdings" panose="05000000000000000000" pitchFamily="2" charset="2"/>
              <a:buChar char="v"/>
            </a:pPr>
            <a:r>
              <a:rPr lang="es-CO" dirty="0">
                <a:solidFill>
                  <a:schemeClr val="tx1"/>
                </a:solidFill>
              </a:rPr>
              <a:t>La primera semana de marzo se llevó a cabo un taller de formación con funcionarios de la entidad territorial certificada en temas de Andragogía, normatividad de educación de jóvenes y adultos y MEF Etnoeducativo para comunidades negras. </a:t>
            </a:r>
          </a:p>
          <a:p>
            <a:pPr marL="285750" indent="-285750">
              <a:buFont typeface="Wingdings" panose="05000000000000000000" pitchFamily="2" charset="2"/>
              <a:buChar char="v"/>
            </a:pPr>
            <a:endParaRPr lang="es-CO" dirty="0">
              <a:solidFill>
                <a:schemeClr val="tx1"/>
              </a:solidFill>
            </a:endParaRPr>
          </a:p>
          <a:p>
            <a:pPr marL="285750" indent="-285750">
              <a:buFont typeface="Wingdings" panose="05000000000000000000" pitchFamily="2" charset="2"/>
              <a:buChar char="v"/>
            </a:pPr>
            <a:r>
              <a:rPr lang="es-CO" dirty="0">
                <a:solidFill>
                  <a:schemeClr val="tx1"/>
                </a:solidFill>
              </a:rPr>
              <a:t>Durante la implementación del proyecto a la IE Miguel Ángel Caicedo se le ha venido realizando formaciones en la transferencia del modelo etnoeducativo para comunidades negras del pacífico colombiano.</a:t>
            </a:r>
          </a:p>
          <a:p>
            <a:r>
              <a:rPr lang="es-CO" dirty="0">
                <a:solidFill>
                  <a:schemeClr val="tx1"/>
                </a:solidFill>
              </a:rPr>
              <a:t> </a:t>
            </a:r>
          </a:p>
          <a:p>
            <a:pPr marL="285750" indent="-285750">
              <a:buFont typeface="Wingdings" panose="05000000000000000000" pitchFamily="2" charset="2"/>
              <a:buChar char="v"/>
            </a:pPr>
            <a:r>
              <a:rPr lang="es-CO" dirty="0">
                <a:solidFill>
                  <a:schemeClr val="tx1"/>
                </a:solidFill>
              </a:rPr>
              <a:t>A la IE Miguel Ángel Caicedo durante la implementación se le ha realizado entrega de material como cartillas de todos los ciclos de formación al igual que los manuales de implementación guía docente, generalidades del modelo y el componente pedagógico.  </a:t>
            </a:r>
          </a:p>
          <a:p>
            <a:endParaRPr lang="es-CO" dirty="0">
              <a:solidFill>
                <a:schemeClr val="tx1"/>
              </a:solidFill>
            </a:endParaRPr>
          </a:p>
          <a:p>
            <a:endParaRPr lang="es-CO" dirty="0">
              <a:solidFill>
                <a:schemeClr val="tx1"/>
              </a:solidFill>
            </a:endParaRPr>
          </a:p>
        </p:txBody>
      </p:sp>
      <p:pic>
        <p:nvPicPr>
          <p:cNvPr id="3" name="Gráfico 2" descr="Cabeza con engranajes contorno">
            <a:extLst>
              <a:ext uri="{FF2B5EF4-FFF2-40B4-BE49-F238E27FC236}">
                <a16:creationId xmlns:a16="http://schemas.microsoft.com/office/drawing/2014/main" id="{F6301139-673C-217E-05AB-34B5D9858E9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68130" y="992504"/>
            <a:ext cx="736925" cy="736925"/>
          </a:xfrm>
          <a:prstGeom prst="rect">
            <a:avLst/>
          </a:prstGeom>
        </p:spPr>
      </p:pic>
      <p:pic>
        <p:nvPicPr>
          <p:cNvPr id="4" name="Gráfico 3" descr="Preguntas contorno">
            <a:extLst>
              <a:ext uri="{FF2B5EF4-FFF2-40B4-BE49-F238E27FC236}">
                <a16:creationId xmlns:a16="http://schemas.microsoft.com/office/drawing/2014/main" id="{54D52C0D-4201-760D-F2B2-02808E9DB30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8130" y="5381027"/>
            <a:ext cx="968937" cy="968937"/>
          </a:xfrm>
          <a:prstGeom prst="rect">
            <a:avLst/>
          </a:prstGeom>
        </p:spPr>
      </p:pic>
    </p:spTree>
    <p:extLst>
      <p:ext uri="{BB962C8B-B14F-4D97-AF65-F5344CB8AC3E}">
        <p14:creationId xmlns:p14="http://schemas.microsoft.com/office/powerpoint/2010/main" val="98859373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32fc40eacf4dc136aae57d466c48a82">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9fbc2080ac53ca49aa3a3de7d60e31f6"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60a09b2-ee18-41ec-aa50-33855a4ccc0d" xsi:nil="true"/>
    <lcf76f155ced4ddcb4097134ff3c332f xmlns="e4b4c967-322b-4a94-8db6-7806535da3b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9760CE9-3CC2-48C1-ACFE-6D7AC2B639C1}">
  <ds:schemaRefs>
    <ds:schemaRef ds:uri="http://schemas.microsoft.com/sharepoint/v3/contenttype/forms"/>
  </ds:schemaRefs>
</ds:datastoreItem>
</file>

<file path=customXml/itemProps2.xml><?xml version="1.0" encoding="utf-8"?>
<ds:datastoreItem xmlns:ds="http://schemas.openxmlformats.org/officeDocument/2006/customXml" ds:itemID="{390F7739-9062-4A35-976E-8FBC56980201}"/>
</file>

<file path=customXml/itemProps3.xml><?xml version="1.0" encoding="utf-8"?>
<ds:datastoreItem xmlns:ds="http://schemas.openxmlformats.org/officeDocument/2006/customXml" ds:itemID="{C10CE289-C852-49A3-B362-3A394D47F128}">
  <ds:schemaRefs>
    <ds:schemaRef ds:uri="http://purl.org/dc/elements/1.1/"/>
    <ds:schemaRef ds:uri="http://schemas.microsoft.com/office/2006/metadata/properties"/>
    <ds:schemaRef ds:uri="http://purl.org/dc/terms/"/>
    <ds:schemaRef ds:uri="http://purl.org/dc/dcmitype/"/>
    <ds:schemaRef ds:uri="http://schemas.microsoft.com/office/infopath/2007/PartnerControls"/>
    <ds:schemaRef ds:uri="http://www.w3.org/XML/1998/namespace"/>
    <ds:schemaRef ds:uri="c0458d6c-65f1-46c7-943f-9803ee6960c2"/>
    <ds:schemaRef ds:uri="http://schemas.microsoft.com/office/2006/documentManagement/types"/>
    <ds:schemaRef ds:uri="http://schemas.openxmlformats.org/package/2006/metadata/core-properties"/>
    <ds:schemaRef ds:uri="309b9092-b14d-47b6-a987-345b65a2fae9"/>
  </ds:schemaRefs>
</ds:datastoreItem>
</file>

<file path=docProps/app.xml><?xml version="1.0" encoding="utf-8"?>
<Properties xmlns="http://schemas.openxmlformats.org/officeDocument/2006/extended-properties" xmlns:vt="http://schemas.openxmlformats.org/officeDocument/2006/docPropsVTypes">
  <TotalTime>10811</TotalTime>
  <Words>916</Words>
  <Application>Microsoft Office PowerPoint</Application>
  <PresentationFormat>Widescreen</PresentationFormat>
  <Paragraphs>194</Paragraphs>
  <Slides>13</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2" baseType="lpstr">
      <vt:lpstr>Aptos Narrow</vt:lpstr>
      <vt:lpstr>Arial</vt:lpstr>
      <vt:lpstr>Calibri</vt:lpstr>
      <vt:lpstr>Helvetica</vt:lpstr>
      <vt:lpstr>Roboto Light</vt:lpstr>
      <vt:lpstr>Roboto Medium</vt:lpstr>
      <vt:lpstr>Wingdings</vt:lpstr>
      <vt:lpstr>Tema de Office</vt:lpstr>
      <vt:lpstr>Worksheet</vt:lpstr>
      <vt:lpstr>PowerPoint Presentation</vt:lpstr>
      <vt:lpstr>Convenio de Cooperación CO1.PCCNTR.5253650  NRC – MEN 2023. Socio Implementador FUCEPAZ</vt:lpstr>
      <vt:lpstr>AGENDA</vt:lpstr>
      <vt:lpstr>PowerPoint Presentation</vt:lpstr>
      <vt:lpstr>       Desagregación resultados por IE </vt:lpstr>
      <vt:lpstr>       Permanencia, intermitencia y deserción</vt:lpstr>
      <vt:lpstr>PowerPoint Presentation</vt:lpstr>
      <vt:lpstr>PowerPoint Presentation</vt:lpstr>
      <vt:lpstr>       ACCIONES DE SOSTENIBILIDAD CON ETC - IE</vt:lpstr>
      <vt:lpstr>Avances en articulación PEI</vt:lpstr>
      <vt:lpstr>      RETOS Y DIFICULTADES EN LA IMPLEMENTACIÓN</vt:lpstr>
      <vt:lpstr>       ESPACIO DE  PREGUNTAS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Rolando Rodriguez</cp:lastModifiedBy>
  <cp:revision>111</cp:revision>
  <dcterms:created xsi:type="dcterms:W3CDTF">2023-05-08T00:34:42Z</dcterms:created>
  <dcterms:modified xsi:type="dcterms:W3CDTF">2024-04-11T20:21:32Z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0x01010076BE4E314A180C468A07E5B0CF42FA92</vt:lpwstr>
  </property>
  <property fmtid="{D5CDD505-2E9C-101B-9397-08002B2CF9AE}" pid="3" name="MediaServiceImageTags">
    <vt:lpwstr/>
  </property>
</Properties>
</file>