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7"/>
  </p:notesMasterIdLst>
  <p:handoutMasterIdLst>
    <p:handoutMasterId r:id="rId28"/>
  </p:handoutMasterIdLst>
  <p:sldIdLst>
    <p:sldId id="256" r:id="rId5"/>
    <p:sldId id="269" r:id="rId6"/>
    <p:sldId id="312" r:id="rId7"/>
    <p:sldId id="284" r:id="rId8"/>
    <p:sldId id="290" r:id="rId9"/>
    <p:sldId id="275" r:id="rId10"/>
    <p:sldId id="302" r:id="rId11"/>
    <p:sldId id="309" r:id="rId12"/>
    <p:sldId id="315" r:id="rId13"/>
    <p:sldId id="296" r:id="rId14"/>
    <p:sldId id="314" r:id="rId15"/>
    <p:sldId id="313" r:id="rId16"/>
    <p:sldId id="301" r:id="rId17"/>
    <p:sldId id="316" r:id="rId18"/>
    <p:sldId id="304" r:id="rId19"/>
    <p:sldId id="305" r:id="rId20"/>
    <p:sldId id="318" r:id="rId21"/>
    <p:sldId id="319" r:id="rId22"/>
    <p:sldId id="320" r:id="rId23"/>
    <p:sldId id="321" r:id="rId24"/>
    <p:sldId id="317" r:id="rId25"/>
    <p:sldId id="261" r:id="rId26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437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0"/>
    <p:restoredTop sz="94660"/>
  </p:normalViewPr>
  <p:slideViewPr>
    <p:cSldViewPr snapToGrid="0">
      <p:cViewPr varScale="1">
        <p:scale>
          <a:sx n="68" d="100"/>
          <a:sy n="68" d="100"/>
        </p:scale>
        <p:origin x="59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8079F7B-7A5B-4A42-9347-11EECA884507}" type="doc">
      <dgm:prSet loTypeId="urn:microsoft.com/office/officeart/2009/3/layout/StepUp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CO"/>
        </a:p>
      </dgm:t>
    </dgm:pt>
    <dgm:pt modelId="{494B971E-027B-4AB9-B924-E5543F3B766E}">
      <dgm:prSet phldrT="[Texto]"/>
      <dgm:spPr/>
      <dgm:t>
        <a:bodyPr/>
        <a:lstStyle/>
        <a:p>
          <a:pPr algn="l"/>
          <a:r>
            <a:rPr lang="es-MX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Planeación y acuerdos de disponibilidad para acompañar el fortalecimiento técnico y pedagógico en los EE</a:t>
          </a:r>
          <a:endParaRPr lang="es-CO" dirty="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E39C191D-FF1A-4732-BEFA-B87411FA0D78}" type="parTrans" cxnId="{49801EDE-4C1F-4D25-A479-364AB27F8DF4}">
      <dgm:prSet/>
      <dgm:spPr/>
      <dgm:t>
        <a:bodyPr/>
        <a:lstStyle/>
        <a:p>
          <a:endParaRPr lang="es-CO"/>
        </a:p>
      </dgm:t>
    </dgm:pt>
    <dgm:pt modelId="{4E05D5A4-DF4C-4C15-A3D2-9F9A2E0EF092}" type="sibTrans" cxnId="{49801EDE-4C1F-4D25-A479-364AB27F8DF4}">
      <dgm:prSet/>
      <dgm:spPr/>
      <dgm:t>
        <a:bodyPr/>
        <a:lstStyle/>
        <a:p>
          <a:endParaRPr lang="es-CO"/>
        </a:p>
      </dgm:t>
    </dgm:pt>
    <dgm:pt modelId="{3EE5788B-A22D-400F-B08B-ECC7294E4D22}">
      <dgm:prSet phldrT="[Texto]"/>
      <dgm:spPr/>
      <dgm:t>
        <a:bodyPr/>
        <a:lstStyle/>
        <a:p>
          <a:r>
            <a:rPr lang="es-MX" b="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Presentación de la implementación de educación para jóvenes y adultos por metodología institucional</a:t>
          </a:r>
          <a:endParaRPr lang="es-CO" b="0" dirty="0">
            <a:solidFill>
              <a:schemeClr val="tx1"/>
            </a:solidFill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81CBEB6C-84B2-4BA9-9254-DEE3DD6A0035}" type="parTrans" cxnId="{BE4B0782-B638-44B8-A564-26577B048381}">
      <dgm:prSet/>
      <dgm:spPr/>
      <dgm:t>
        <a:bodyPr/>
        <a:lstStyle/>
        <a:p>
          <a:endParaRPr lang="es-CO"/>
        </a:p>
      </dgm:t>
    </dgm:pt>
    <dgm:pt modelId="{06BBBAFA-39F0-4171-997D-2284146BE75F}" type="sibTrans" cxnId="{BE4B0782-B638-44B8-A564-26577B048381}">
      <dgm:prSet/>
      <dgm:spPr/>
      <dgm:t>
        <a:bodyPr/>
        <a:lstStyle/>
        <a:p>
          <a:endParaRPr lang="es-CO"/>
        </a:p>
      </dgm:t>
    </dgm:pt>
    <dgm:pt modelId="{450644E4-B13E-4ABE-81FF-8887B6607381}">
      <dgm:prSet phldrT="[Texto]"/>
      <dgm:spPr/>
      <dgm:t>
        <a:bodyPr/>
        <a:lstStyle/>
        <a:p>
          <a:r>
            <a:rPr lang="es-MX" dirty="0">
              <a:ln w="22225">
                <a:noFill/>
                <a:prstDash val="solid"/>
              </a:ln>
              <a:solidFill>
                <a:schemeClr val="tx1"/>
              </a:solidFill>
              <a:latin typeface="Calibri" panose="020F0502020204030204" pitchFamily="34" charset="0"/>
              <a:ea typeface="Arial Hebrew Scholar" charset="-79"/>
              <a:cs typeface="Calibri" panose="020F0502020204030204" pitchFamily="34" charset="0"/>
            </a:rPr>
            <a:t>Revisión, ajuste y articulación con el PEI</a:t>
          </a:r>
          <a:endParaRPr lang="es-CO" dirty="0">
            <a:solidFill>
              <a:schemeClr val="tx1"/>
            </a:solidFill>
          </a:endParaRPr>
        </a:p>
      </dgm:t>
    </dgm:pt>
    <dgm:pt modelId="{0EDDA98F-8141-4956-AF29-80A36FB4EBF1}" type="parTrans" cxnId="{866D7962-D19C-465E-978F-84833DAE5E16}">
      <dgm:prSet/>
      <dgm:spPr/>
      <dgm:t>
        <a:bodyPr/>
        <a:lstStyle/>
        <a:p>
          <a:endParaRPr lang="es-CO"/>
        </a:p>
      </dgm:t>
    </dgm:pt>
    <dgm:pt modelId="{8603A9DD-DB75-4B27-990B-9B39044CC4B7}" type="sibTrans" cxnId="{866D7962-D19C-465E-978F-84833DAE5E16}">
      <dgm:prSet/>
      <dgm:spPr/>
      <dgm:t>
        <a:bodyPr/>
        <a:lstStyle/>
        <a:p>
          <a:endParaRPr lang="es-CO"/>
        </a:p>
      </dgm:t>
    </dgm:pt>
    <dgm:pt modelId="{A59179AF-3ACA-4C75-8341-6353D6EEF6CB}">
      <dgm:prSet phldrT="[Texto]"/>
      <dgm:spPr/>
      <dgm:t>
        <a:bodyPr/>
        <a:lstStyle/>
        <a:p>
          <a:r>
            <a:rPr lang="es-MX" dirty="0">
              <a:ln w="22225">
                <a:noFill/>
                <a:prstDash val="solid"/>
              </a:ln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Transferencia metodológica y Andragógica. En 3 niveles:  </a:t>
          </a:r>
        </a:p>
        <a:p>
          <a:r>
            <a:rPr lang="es-MX" dirty="0">
              <a:ln w="22225">
                <a:noFill/>
                <a:prstDash val="solid"/>
              </a:ln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-Proceso docente </a:t>
          </a:r>
        </a:p>
        <a:p>
          <a:r>
            <a:rPr lang="es-MX" dirty="0">
              <a:ln w="22225">
                <a:noFill/>
                <a:prstDash val="solid"/>
              </a:ln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-Malla curricular                     -Fortalecimiento del plan de estudios</a:t>
          </a:r>
          <a:endParaRPr lang="es-CO" dirty="0">
            <a:solidFill>
              <a:schemeClr val="tx1"/>
            </a:solidFill>
          </a:endParaRPr>
        </a:p>
      </dgm:t>
    </dgm:pt>
    <dgm:pt modelId="{B065DF4E-F823-4C5C-8D33-876587A9AE57}" type="parTrans" cxnId="{1F155E03-A198-4BBB-97EE-AD97555EA171}">
      <dgm:prSet/>
      <dgm:spPr/>
      <dgm:t>
        <a:bodyPr/>
        <a:lstStyle/>
        <a:p>
          <a:endParaRPr lang="es-CO"/>
        </a:p>
      </dgm:t>
    </dgm:pt>
    <dgm:pt modelId="{DE1CF1B3-CAAD-4BC8-9563-1C5660BF0703}" type="sibTrans" cxnId="{1F155E03-A198-4BBB-97EE-AD97555EA171}">
      <dgm:prSet/>
      <dgm:spPr/>
      <dgm:t>
        <a:bodyPr/>
        <a:lstStyle/>
        <a:p>
          <a:endParaRPr lang="es-CO"/>
        </a:p>
      </dgm:t>
    </dgm:pt>
    <dgm:pt modelId="{5017D397-A899-40E8-A168-921D67331464}">
      <dgm:prSet phldrT="[Texto]"/>
      <dgm:spPr/>
      <dgm:t>
        <a:bodyPr/>
        <a:lstStyle/>
        <a:p>
          <a:r>
            <a:rPr lang="es-CO" dirty="0"/>
            <a:t>Oferta de Educación para adultos</a:t>
          </a:r>
        </a:p>
      </dgm:t>
    </dgm:pt>
    <dgm:pt modelId="{026AAEF3-4CCE-474F-B5EF-412769821F7E}" type="parTrans" cxnId="{25B8E2D3-E7D2-41CE-996A-858AF62999D5}">
      <dgm:prSet/>
      <dgm:spPr/>
      <dgm:t>
        <a:bodyPr/>
        <a:lstStyle/>
        <a:p>
          <a:endParaRPr lang="es-CO"/>
        </a:p>
      </dgm:t>
    </dgm:pt>
    <dgm:pt modelId="{80C186CE-997E-4106-B7D6-8084BB2478ED}" type="sibTrans" cxnId="{25B8E2D3-E7D2-41CE-996A-858AF62999D5}">
      <dgm:prSet/>
      <dgm:spPr/>
      <dgm:t>
        <a:bodyPr/>
        <a:lstStyle/>
        <a:p>
          <a:endParaRPr lang="es-CO"/>
        </a:p>
      </dgm:t>
    </dgm:pt>
    <dgm:pt modelId="{CF5302C0-6817-41CA-90CA-B50601BBA626}" type="pres">
      <dgm:prSet presAssocID="{E8079F7B-7A5B-4A42-9347-11EECA884507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es-ES"/>
        </a:p>
      </dgm:t>
    </dgm:pt>
    <dgm:pt modelId="{9B59A279-61F2-4AAE-B3C8-183C87924A33}" type="pres">
      <dgm:prSet presAssocID="{494B971E-027B-4AB9-B924-E5543F3B766E}" presName="composite" presStyleCnt="0"/>
      <dgm:spPr/>
    </dgm:pt>
    <dgm:pt modelId="{EC2AADB6-FC70-47C7-95E8-35D390F29DA6}" type="pres">
      <dgm:prSet presAssocID="{494B971E-027B-4AB9-B924-E5543F3B766E}" presName="LShape" presStyleLbl="alignNode1" presStyleIdx="0" presStyleCnt="9"/>
      <dgm:spPr/>
    </dgm:pt>
    <dgm:pt modelId="{8D2552DF-EDEA-4C40-8E40-85D299D36598}" type="pres">
      <dgm:prSet presAssocID="{494B971E-027B-4AB9-B924-E5543F3B766E}" presName="ParentText" presStyleLbl="revTx" presStyleIdx="0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999BC403-A8A8-40B4-8CD2-294F8FCACC0C}" type="pres">
      <dgm:prSet presAssocID="{494B971E-027B-4AB9-B924-E5543F3B766E}" presName="Triangle" presStyleLbl="alignNode1" presStyleIdx="1" presStyleCnt="9"/>
      <dgm:spPr/>
    </dgm:pt>
    <dgm:pt modelId="{EBD2A55E-3E63-4456-B907-BEA98F639A96}" type="pres">
      <dgm:prSet presAssocID="{4E05D5A4-DF4C-4C15-A3D2-9F9A2E0EF092}" presName="sibTrans" presStyleCnt="0"/>
      <dgm:spPr/>
    </dgm:pt>
    <dgm:pt modelId="{EEB04467-7040-4BDE-A4F1-CABB8FFC6C53}" type="pres">
      <dgm:prSet presAssocID="{4E05D5A4-DF4C-4C15-A3D2-9F9A2E0EF092}" presName="space" presStyleCnt="0"/>
      <dgm:spPr/>
    </dgm:pt>
    <dgm:pt modelId="{D39F2D69-C3F3-4670-B35F-CC2176B385B2}" type="pres">
      <dgm:prSet presAssocID="{3EE5788B-A22D-400F-B08B-ECC7294E4D22}" presName="composite" presStyleCnt="0"/>
      <dgm:spPr/>
    </dgm:pt>
    <dgm:pt modelId="{1762EEDC-39A2-40EB-BFD6-83D077322B41}" type="pres">
      <dgm:prSet presAssocID="{3EE5788B-A22D-400F-B08B-ECC7294E4D22}" presName="LShape" presStyleLbl="alignNode1" presStyleIdx="2" presStyleCnt="9"/>
      <dgm:spPr/>
    </dgm:pt>
    <dgm:pt modelId="{00D5A378-6A4A-4419-AC96-C32F2384355C}" type="pres">
      <dgm:prSet presAssocID="{3EE5788B-A22D-400F-B08B-ECC7294E4D22}" presName="ParentText" presStyleLbl="revTx" presStyleIdx="1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7B3F11A4-5F64-4CB7-84A0-B4F371E6FB4B}" type="pres">
      <dgm:prSet presAssocID="{3EE5788B-A22D-400F-B08B-ECC7294E4D22}" presName="Triangle" presStyleLbl="alignNode1" presStyleIdx="3" presStyleCnt="9"/>
      <dgm:spPr/>
    </dgm:pt>
    <dgm:pt modelId="{432F1D17-9A7A-40A6-BF68-179ED2136C9D}" type="pres">
      <dgm:prSet presAssocID="{06BBBAFA-39F0-4171-997D-2284146BE75F}" presName="sibTrans" presStyleCnt="0"/>
      <dgm:spPr/>
    </dgm:pt>
    <dgm:pt modelId="{2A775DA9-A5DA-4464-8B5E-622C9F8DC575}" type="pres">
      <dgm:prSet presAssocID="{06BBBAFA-39F0-4171-997D-2284146BE75F}" presName="space" presStyleCnt="0"/>
      <dgm:spPr/>
    </dgm:pt>
    <dgm:pt modelId="{93780892-2652-4A3A-BD15-FB6941A94D22}" type="pres">
      <dgm:prSet presAssocID="{450644E4-B13E-4ABE-81FF-8887B6607381}" presName="composite" presStyleCnt="0"/>
      <dgm:spPr/>
    </dgm:pt>
    <dgm:pt modelId="{32C67CA9-FC9C-4B1B-BCE5-7C0041FDEB2B}" type="pres">
      <dgm:prSet presAssocID="{450644E4-B13E-4ABE-81FF-8887B6607381}" presName="LShape" presStyleLbl="alignNode1" presStyleIdx="4" presStyleCnt="9"/>
      <dgm:spPr/>
    </dgm:pt>
    <dgm:pt modelId="{0496512E-43AA-47E5-A37F-F3C48337FF81}" type="pres">
      <dgm:prSet presAssocID="{450644E4-B13E-4ABE-81FF-8887B6607381}" presName="ParentText" presStyleLbl="revTx" presStyleIdx="2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F37945E-AA08-4803-86AE-C26608F71DD1}" type="pres">
      <dgm:prSet presAssocID="{450644E4-B13E-4ABE-81FF-8887B6607381}" presName="Triangle" presStyleLbl="alignNode1" presStyleIdx="5" presStyleCnt="9"/>
      <dgm:spPr/>
    </dgm:pt>
    <dgm:pt modelId="{1D1EC5CA-9E0D-4BB0-A776-E262B1E14F26}" type="pres">
      <dgm:prSet presAssocID="{8603A9DD-DB75-4B27-990B-9B39044CC4B7}" presName="sibTrans" presStyleCnt="0"/>
      <dgm:spPr/>
    </dgm:pt>
    <dgm:pt modelId="{3AB2E189-2932-4946-88E9-16BC5AED5D4D}" type="pres">
      <dgm:prSet presAssocID="{8603A9DD-DB75-4B27-990B-9B39044CC4B7}" presName="space" presStyleCnt="0"/>
      <dgm:spPr/>
    </dgm:pt>
    <dgm:pt modelId="{E0D668A9-E5E1-4874-BE75-354C1B098CBA}" type="pres">
      <dgm:prSet presAssocID="{A59179AF-3ACA-4C75-8341-6353D6EEF6CB}" presName="composite" presStyleCnt="0"/>
      <dgm:spPr/>
    </dgm:pt>
    <dgm:pt modelId="{28814753-107B-4E01-B4F1-950D4A3CD409}" type="pres">
      <dgm:prSet presAssocID="{A59179AF-3ACA-4C75-8341-6353D6EEF6CB}" presName="LShape" presStyleLbl="alignNode1" presStyleIdx="6" presStyleCnt="9"/>
      <dgm:spPr/>
    </dgm:pt>
    <dgm:pt modelId="{890C5A2C-4DA5-46BE-BFDE-91D68A50E779}" type="pres">
      <dgm:prSet presAssocID="{A59179AF-3ACA-4C75-8341-6353D6EEF6CB}" presName="ParentText" presStyleLbl="revTx" presStyleIdx="3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2B539A7-1B0B-444B-9487-428ED8AF775A}" type="pres">
      <dgm:prSet presAssocID="{A59179AF-3ACA-4C75-8341-6353D6EEF6CB}" presName="Triangle" presStyleLbl="alignNode1" presStyleIdx="7" presStyleCnt="9"/>
      <dgm:spPr/>
    </dgm:pt>
    <dgm:pt modelId="{DC755670-1C4C-463C-933B-FE939DAB85A6}" type="pres">
      <dgm:prSet presAssocID="{DE1CF1B3-CAAD-4BC8-9563-1C5660BF0703}" presName="sibTrans" presStyleCnt="0"/>
      <dgm:spPr/>
    </dgm:pt>
    <dgm:pt modelId="{CE79F713-F240-4411-872C-D96C76E8250D}" type="pres">
      <dgm:prSet presAssocID="{DE1CF1B3-CAAD-4BC8-9563-1C5660BF0703}" presName="space" presStyleCnt="0"/>
      <dgm:spPr/>
    </dgm:pt>
    <dgm:pt modelId="{2E46A9E9-FDC3-4AD4-8918-022216B73428}" type="pres">
      <dgm:prSet presAssocID="{5017D397-A899-40E8-A168-921D67331464}" presName="composite" presStyleCnt="0"/>
      <dgm:spPr/>
    </dgm:pt>
    <dgm:pt modelId="{E80FE76F-48E4-4FDD-81AF-B6399DDC9E47}" type="pres">
      <dgm:prSet presAssocID="{5017D397-A899-40E8-A168-921D67331464}" presName="LShape" presStyleLbl="alignNode1" presStyleIdx="8" presStyleCnt="9"/>
      <dgm:spPr/>
    </dgm:pt>
    <dgm:pt modelId="{B7F1036E-8793-48E9-B157-663C5DE59C07}" type="pres">
      <dgm:prSet presAssocID="{5017D397-A899-40E8-A168-921D67331464}" presName="ParentText" presStyleLbl="revTx" presStyleIdx="4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02E64A69-0F9E-4D98-93EB-32018D737D60}" type="presOf" srcId="{450644E4-B13E-4ABE-81FF-8887B6607381}" destId="{0496512E-43AA-47E5-A37F-F3C48337FF81}" srcOrd="0" destOrd="0" presId="urn:microsoft.com/office/officeart/2009/3/layout/StepUpProcess"/>
    <dgm:cxn modelId="{CDBFEE40-8D49-4109-9BC4-7AE0B3FF99FA}" type="presOf" srcId="{5017D397-A899-40E8-A168-921D67331464}" destId="{B7F1036E-8793-48E9-B157-663C5DE59C07}" srcOrd="0" destOrd="0" presId="urn:microsoft.com/office/officeart/2009/3/layout/StepUpProcess"/>
    <dgm:cxn modelId="{7C51B5AD-5C79-4AFB-8447-7F07FD157833}" type="presOf" srcId="{3EE5788B-A22D-400F-B08B-ECC7294E4D22}" destId="{00D5A378-6A4A-4419-AC96-C32F2384355C}" srcOrd="0" destOrd="0" presId="urn:microsoft.com/office/officeart/2009/3/layout/StepUpProcess"/>
    <dgm:cxn modelId="{49801EDE-4C1F-4D25-A479-364AB27F8DF4}" srcId="{E8079F7B-7A5B-4A42-9347-11EECA884507}" destId="{494B971E-027B-4AB9-B924-E5543F3B766E}" srcOrd="0" destOrd="0" parTransId="{E39C191D-FF1A-4732-BEFA-B87411FA0D78}" sibTransId="{4E05D5A4-DF4C-4C15-A3D2-9F9A2E0EF092}"/>
    <dgm:cxn modelId="{BE4B0782-B638-44B8-A564-26577B048381}" srcId="{E8079F7B-7A5B-4A42-9347-11EECA884507}" destId="{3EE5788B-A22D-400F-B08B-ECC7294E4D22}" srcOrd="1" destOrd="0" parTransId="{81CBEB6C-84B2-4BA9-9254-DEE3DD6A0035}" sibTransId="{06BBBAFA-39F0-4171-997D-2284146BE75F}"/>
    <dgm:cxn modelId="{25B8E2D3-E7D2-41CE-996A-858AF62999D5}" srcId="{E8079F7B-7A5B-4A42-9347-11EECA884507}" destId="{5017D397-A899-40E8-A168-921D67331464}" srcOrd="4" destOrd="0" parTransId="{026AAEF3-4CCE-474F-B5EF-412769821F7E}" sibTransId="{80C186CE-997E-4106-B7D6-8084BB2478ED}"/>
    <dgm:cxn modelId="{BEF2DCA0-D0BF-4E07-800A-503E6640DD1D}" type="presOf" srcId="{E8079F7B-7A5B-4A42-9347-11EECA884507}" destId="{CF5302C0-6817-41CA-90CA-B50601BBA626}" srcOrd="0" destOrd="0" presId="urn:microsoft.com/office/officeart/2009/3/layout/StepUpProcess"/>
    <dgm:cxn modelId="{A2A1AB7C-AA39-4C0D-8423-217675A7B34B}" type="presOf" srcId="{A59179AF-3ACA-4C75-8341-6353D6EEF6CB}" destId="{890C5A2C-4DA5-46BE-BFDE-91D68A50E779}" srcOrd="0" destOrd="0" presId="urn:microsoft.com/office/officeart/2009/3/layout/StepUpProcess"/>
    <dgm:cxn modelId="{866D7962-D19C-465E-978F-84833DAE5E16}" srcId="{E8079F7B-7A5B-4A42-9347-11EECA884507}" destId="{450644E4-B13E-4ABE-81FF-8887B6607381}" srcOrd="2" destOrd="0" parTransId="{0EDDA98F-8141-4956-AF29-80A36FB4EBF1}" sibTransId="{8603A9DD-DB75-4B27-990B-9B39044CC4B7}"/>
    <dgm:cxn modelId="{1F155E03-A198-4BBB-97EE-AD97555EA171}" srcId="{E8079F7B-7A5B-4A42-9347-11EECA884507}" destId="{A59179AF-3ACA-4C75-8341-6353D6EEF6CB}" srcOrd="3" destOrd="0" parTransId="{B065DF4E-F823-4C5C-8D33-876587A9AE57}" sibTransId="{DE1CF1B3-CAAD-4BC8-9563-1C5660BF0703}"/>
    <dgm:cxn modelId="{EB3633D8-4114-4A83-9FD1-E6EA3D764D2A}" type="presOf" srcId="{494B971E-027B-4AB9-B924-E5543F3B766E}" destId="{8D2552DF-EDEA-4C40-8E40-85D299D36598}" srcOrd="0" destOrd="0" presId="urn:microsoft.com/office/officeart/2009/3/layout/StepUpProcess"/>
    <dgm:cxn modelId="{D3E4B268-AE8E-4665-B902-3900DB46C5FC}" type="presParOf" srcId="{CF5302C0-6817-41CA-90CA-B50601BBA626}" destId="{9B59A279-61F2-4AAE-B3C8-183C87924A33}" srcOrd="0" destOrd="0" presId="urn:microsoft.com/office/officeart/2009/3/layout/StepUpProcess"/>
    <dgm:cxn modelId="{AB2AD686-41D7-45BF-B00D-62143D290400}" type="presParOf" srcId="{9B59A279-61F2-4AAE-B3C8-183C87924A33}" destId="{EC2AADB6-FC70-47C7-95E8-35D390F29DA6}" srcOrd="0" destOrd="0" presId="urn:microsoft.com/office/officeart/2009/3/layout/StepUpProcess"/>
    <dgm:cxn modelId="{7F54B266-1649-4145-BAA8-7136BE48C2D6}" type="presParOf" srcId="{9B59A279-61F2-4AAE-B3C8-183C87924A33}" destId="{8D2552DF-EDEA-4C40-8E40-85D299D36598}" srcOrd="1" destOrd="0" presId="urn:microsoft.com/office/officeart/2009/3/layout/StepUpProcess"/>
    <dgm:cxn modelId="{51380743-2462-437B-9859-3F499AB4BDE8}" type="presParOf" srcId="{9B59A279-61F2-4AAE-B3C8-183C87924A33}" destId="{999BC403-A8A8-40B4-8CD2-294F8FCACC0C}" srcOrd="2" destOrd="0" presId="urn:microsoft.com/office/officeart/2009/3/layout/StepUpProcess"/>
    <dgm:cxn modelId="{074350D1-742C-4453-838A-1F2AF42F32AA}" type="presParOf" srcId="{CF5302C0-6817-41CA-90CA-B50601BBA626}" destId="{EBD2A55E-3E63-4456-B907-BEA98F639A96}" srcOrd="1" destOrd="0" presId="urn:microsoft.com/office/officeart/2009/3/layout/StepUpProcess"/>
    <dgm:cxn modelId="{EBC48A92-4A7F-4C63-9D4B-713AC7ECC964}" type="presParOf" srcId="{EBD2A55E-3E63-4456-B907-BEA98F639A96}" destId="{EEB04467-7040-4BDE-A4F1-CABB8FFC6C53}" srcOrd="0" destOrd="0" presId="urn:microsoft.com/office/officeart/2009/3/layout/StepUpProcess"/>
    <dgm:cxn modelId="{3E82A0F5-4576-40D5-9D99-0B4E48CA9DE0}" type="presParOf" srcId="{CF5302C0-6817-41CA-90CA-B50601BBA626}" destId="{D39F2D69-C3F3-4670-B35F-CC2176B385B2}" srcOrd="2" destOrd="0" presId="urn:microsoft.com/office/officeart/2009/3/layout/StepUpProcess"/>
    <dgm:cxn modelId="{20CE8785-A6FD-4793-BF6B-8730033AE34F}" type="presParOf" srcId="{D39F2D69-C3F3-4670-B35F-CC2176B385B2}" destId="{1762EEDC-39A2-40EB-BFD6-83D077322B41}" srcOrd="0" destOrd="0" presId="urn:microsoft.com/office/officeart/2009/3/layout/StepUpProcess"/>
    <dgm:cxn modelId="{10D08B7E-5E26-4A32-AC56-02A7BD4B95A3}" type="presParOf" srcId="{D39F2D69-C3F3-4670-B35F-CC2176B385B2}" destId="{00D5A378-6A4A-4419-AC96-C32F2384355C}" srcOrd="1" destOrd="0" presId="urn:microsoft.com/office/officeart/2009/3/layout/StepUpProcess"/>
    <dgm:cxn modelId="{00971B68-6ECD-4505-8BB6-A3D145424A2B}" type="presParOf" srcId="{D39F2D69-C3F3-4670-B35F-CC2176B385B2}" destId="{7B3F11A4-5F64-4CB7-84A0-B4F371E6FB4B}" srcOrd="2" destOrd="0" presId="urn:microsoft.com/office/officeart/2009/3/layout/StepUpProcess"/>
    <dgm:cxn modelId="{1902AED8-B35B-4C73-9C3E-E6E33E6606D7}" type="presParOf" srcId="{CF5302C0-6817-41CA-90CA-B50601BBA626}" destId="{432F1D17-9A7A-40A6-BF68-179ED2136C9D}" srcOrd="3" destOrd="0" presId="urn:microsoft.com/office/officeart/2009/3/layout/StepUpProcess"/>
    <dgm:cxn modelId="{9BF864BA-6787-466D-B76B-414B8CB90ED3}" type="presParOf" srcId="{432F1D17-9A7A-40A6-BF68-179ED2136C9D}" destId="{2A775DA9-A5DA-4464-8B5E-622C9F8DC575}" srcOrd="0" destOrd="0" presId="urn:microsoft.com/office/officeart/2009/3/layout/StepUpProcess"/>
    <dgm:cxn modelId="{FEC3A598-ADFD-4460-B290-FAB79B102515}" type="presParOf" srcId="{CF5302C0-6817-41CA-90CA-B50601BBA626}" destId="{93780892-2652-4A3A-BD15-FB6941A94D22}" srcOrd="4" destOrd="0" presId="urn:microsoft.com/office/officeart/2009/3/layout/StepUpProcess"/>
    <dgm:cxn modelId="{E03C5E9B-3D18-4461-8EBA-AF1CEDA12BCB}" type="presParOf" srcId="{93780892-2652-4A3A-BD15-FB6941A94D22}" destId="{32C67CA9-FC9C-4B1B-BCE5-7C0041FDEB2B}" srcOrd="0" destOrd="0" presId="urn:microsoft.com/office/officeart/2009/3/layout/StepUpProcess"/>
    <dgm:cxn modelId="{271BA650-5DF6-4213-9C5F-B081C1EA5139}" type="presParOf" srcId="{93780892-2652-4A3A-BD15-FB6941A94D22}" destId="{0496512E-43AA-47E5-A37F-F3C48337FF81}" srcOrd="1" destOrd="0" presId="urn:microsoft.com/office/officeart/2009/3/layout/StepUpProcess"/>
    <dgm:cxn modelId="{07352B6A-AEEA-42E9-8FC1-75759024D2E3}" type="presParOf" srcId="{93780892-2652-4A3A-BD15-FB6941A94D22}" destId="{0F37945E-AA08-4803-86AE-C26608F71DD1}" srcOrd="2" destOrd="0" presId="urn:microsoft.com/office/officeart/2009/3/layout/StepUpProcess"/>
    <dgm:cxn modelId="{AF263602-93C4-4F7D-979E-C33DF96438C0}" type="presParOf" srcId="{CF5302C0-6817-41CA-90CA-B50601BBA626}" destId="{1D1EC5CA-9E0D-4BB0-A776-E262B1E14F26}" srcOrd="5" destOrd="0" presId="urn:microsoft.com/office/officeart/2009/3/layout/StepUpProcess"/>
    <dgm:cxn modelId="{13934D40-0EE7-49ED-AAA3-9B28FC7881B5}" type="presParOf" srcId="{1D1EC5CA-9E0D-4BB0-A776-E262B1E14F26}" destId="{3AB2E189-2932-4946-88E9-16BC5AED5D4D}" srcOrd="0" destOrd="0" presId="urn:microsoft.com/office/officeart/2009/3/layout/StepUpProcess"/>
    <dgm:cxn modelId="{CE999E24-1AAA-4FB7-85F1-5A22F5904945}" type="presParOf" srcId="{CF5302C0-6817-41CA-90CA-B50601BBA626}" destId="{E0D668A9-E5E1-4874-BE75-354C1B098CBA}" srcOrd="6" destOrd="0" presId="urn:microsoft.com/office/officeart/2009/3/layout/StepUpProcess"/>
    <dgm:cxn modelId="{93444A8B-E3B8-42E2-9553-6356EB6231AC}" type="presParOf" srcId="{E0D668A9-E5E1-4874-BE75-354C1B098CBA}" destId="{28814753-107B-4E01-B4F1-950D4A3CD409}" srcOrd="0" destOrd="0" presId="urn:microsoft.com/office/officeart/2009/3/layout/StepUpProcess"/>
    <dgm:cxn modelId="{18405F72-9EA9-43B7-8ECC-FD8D178D4DA4}" type="presParOf" srcId="{E0D668A9-E5E1-4874-BE75-354C1B098CBA}" destId="{890C5A2C-4DA5-46BE-BFDE-91D68A50E779}" srcOrd="1" destOrd="0" presId="urn:microsoft.com/office/officeart/2009/3/layout/StepUpProcess"/>
    <dgm:cxn modelId="{DE1D8F54-7E44-40BA-97B5-B39882A8B793}" type="presParOf" srcId="{E0D668A9-E5E1-4874-BE75-354C1B098CBA}" destId="{02B539A7-1B0B-444B-9487-428ED8AF775A}" srcOrd="2" destOrd="0" presId="urn:microsoft.com/office/officeart/2009/3/layout/StepUpProcess"/>
    <dgm:cxn modelId="{6D585D2A-7C74-4EC5-82E3-4F90E4E3FB45}" type="presParOf" srcId="{CF5302C0-6817-41CA-90CA-B50601BBA626}" destId="{DC755670-1C4C-463C-933B-FE939DAB85A6}" srcOrd="7" destOrd="0" presId="urn:microsoft.com/office/officeart/2009/3/layout/StepUpProcess"/>
    <dgm:cxn modelId="{ED23C71F-4396-4AEE-B5C9-215C535E89D7}" type="presParOf" srcId="{DC755670-1C4C-463C-933B-FE939DAB85A6}" destId="{CE79F713-F240-4411-872C-D96C76E8250D}" srcOrd="0" destOrd="0" presId="urn:microsoft.com/office/officeart/2009/3/layout/StepUpProcess"/>
    <dgm:cxn modelId="{3BE055AF-4C53-459B-A32D-DB63B16942A1}" type="presParOf" srcId="{CF5302C0-6817-41CA-90CA-B50601BBA626}" destId="{2E46A9E9-FDC3-4AD4-8918-022216B73428}" srcOrd="8" destOrd="0" presId="urn:microsoft.com/office/officeart/2009/3/layout/StepUpProcess"/>
    <dgm:cxn modelId="{0F16CB28-4824-4CAB-8645-E4A941C85A1B}" type="presParOf" srcId="{2E46A9E9-FDC3-4AD4-8918-022216B73428}" destId="{E80FE76F-48E4-4FDD-81AF-B6399DDC9E47}" srcOrd="0" destOrd="0" presId="urn:microsoft.com/office/officeart/2009/3/layout/StepUpProcess"/>
    <dgm:cxn modelId="{B13F88EF-8801-4F6C-92BE-A7190CA03BA6}" type="presParOf" srcId="{2E46A9E9-FDC3-4AD4-8918-022216B73428}" destId="{B7F1036E-8793-48E9-B157-663C5DE59C07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2AADB6-FC70-47C7-95E8-35D390F29DA6}">
      <dsp:nvSpPr>
        <dsp:cNvPr id="0" name=""/>
        <dsp:cNvSpPr/>
      </dsp:nvSpPr>
      <dsp:spPr>
        <a:xfrm rot="5400000">
          <a:off x="402100" y="2162759"/>
          <a:ext cx="1201206" cy="1998781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D2552DF-EDEA-4C40-8E40-85D299D36598}">
      <dsp:nvSpPr>
        <dsp:cNvPr id="0" name=""/>
        <dsp:cNvSpPr/>
      </dsp:nvSpPr>
      <dsp:spPr>
        <a:xfrm>
          <a:off x="201589" y="2759964"/>
          <a:ext cx="1804511" cy="15817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kern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Planeación y acuerdos de disponibilidad para acompañar el fortalecimiento técnico y pedagógico en los EE</a:t>
          </a:r>
          <a:endParaRPr lang="es-CO" sz="1200" kern="1200" dirty="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sp:txBody>
      <dsp:txXfrm>
        <a:off x="201589" y="2759964"/>
        <a:ext cx="1804511" cy="1581759"/>
      </dsp:txXfrm>
    </dsp:sp>
    <dsp:sp modelId="{999BC403-A8A8-40B4-8CD2-294F8FCACC0C}">
      <dsp:nvSpPr>
        <dsp:cNvPr id="0" name=""/>
        <dsp:cNvSpPr/>
      </dsp:nvSpPr>
      <dsp:spPr>
        <a:xfrm>
          <a:off x="1665626" y="2015607"/>
          <a:ext cx="340473" cy="340473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762EEDC-39A2-40EB-BFD6-83D077322B41}">
      <dsp:nvSpPr>
        <dsp:cNvPr id="0" name=""/>
        <dsp:cNvSpPr/>
      </dsp:nvSpPr>
      <dsp:spPr>
        <a:xfrm rot="5400000">
          <a:off x="2611174" y="1616122"/>
          <a:ext cx="1201206" cy="1998781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0D5A378-6A4A-4419-AC96-C32F2384355C}">
      <dsp:nvSpPr>
        <dsp:cNvPr id="0" name=""/>
        <dsp:cNvSpPr/>
      </dsp:nvSpPr>
      <dsp:spPr>
        <a:xfrm>
          <a:off x="2410663" y="2213327"/>
          <a:ext cx="1804511" cy="15817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b="0" kern="12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Presentación de la implementación de educación para jóvenes y adultos por metodología institucional</a:t>
          </a:r>
          <a:endParaRPr lang="es-CO" sz="1200" b="0" kern="1200" dirty="0">
            <a:solidFill>
              <a:schemeClr val="tx1"/>
            </a:solidFill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sp:txBody>
      <dsp:txXfrm>
        <a:off x="2410663" y="2213327"/>
        <a:ext cx="1804511" cy="1581759"/>
      </dsp:txXfrm>
    </dsp:sp>
    <dsp:sp modelId="{7B3F11A4-5F64-4CB7-84A0-B4F371E6FB4B}">
      <dsp:nvSpPr>
        <dsp:cNvPr id="0" name=""/>
        <dsp:cNvSpPr/>
      </dsp:nvSpPr>
      <dsp:spPr>
        <a:xfrm>
          <a:off x="3874700" y="1468969"/>
          <a:ext cx="340473" cy="340473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2C67CA9-FC9C-4B1B-BCE5-7C0041FDEB2B}">
      <dsp:nvSpPr>
        <dsp:cNvPr id="0" name=""/>
        <dsp:cNvSpPr/>
      </dsp:nvSpPr>
      <dsp:spPr>
        <a:xfrm rot="5400000">
          <a:off x="4820248" y="1069484"/>
          <a:ext cx="1201206" cy="1998781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496512E-43AA-47E5-A37F-F3C48337FF81}">
      <dsp:nvSpPr>
        <dsp:cNvPr id="0" name=""/>
        <dsp:cNvSpPr/>
      </dsp:nvSpPr>
      <dsp:spPr>
        <a:xfrm>
          <a:off x="4619737" y="1666689"/>
          <a:ext cx="1804511" cy="15817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kern="1200" dirty="0">
              <a:ln w="22225">
                <a:noFill/>
                <a:prstDash val="solid"/>
              </a:ln>
              <a:solidFill>
                <a:schemeClr val="tx1"/>
              </a:solidFill>
              <a:latin typeface="Calibri" panose="020F0502020204030204" pitchFamily="34" charset="0"/>
              <a:ea typeface="Arial Hebrew Scholar" charset="-79"/>
              <a:cs typeface="Calibri" panose="020F0502020204030204" pitchFamily="34" charset="0"/>
            </a:rPr>
            <a:t>Revisión, ajuste y articulación con el PEI</a:t>
          </a:r>
          <a:endParaRPr lang="es-CO" sz="1200" kern="1200" dirty="0">
            <a:solidFill>
              <a:schemeClr val="tx1"/>
            </a:solidFill>
          </a:endParaRPr>
        </a:p>
      </dsp:txBody>
      <dsp:txXfrm>
        <a:off x="4619737" y="1666689"/>
        <a:ext cx="1804511" cy="1581759"/>
      </dsp:txXfrm>
    </dsp:sp>
    <dsp:sp modelId="{0F37945E-AA08-4803-86AE-C26608F71DD1}">
      <dsp:nvSpPr>
        <dsp:cNvPr id="0" name=""/>
        <dsp:cNvSpPr/>
      </dsp:nvSpPr>
      <dsp:spPr>
        <a:xfrm>
          <a:off x="6083774" y="922331"/>
          <a:ext cx="340473" cy="340473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8814753-107B-4E01-B4F1-950D4A3CD409}">
      <dsp:nvSpPr>
        <dsp:cNvPr id="0" name=""/>
        <dsp:cNvSpPr/>
      </dsp:nvSpPr>
      <dsp:spPr>
        <a:xfrm rot="5400000">
          <a:off x="7029322" y="522846"/>
          <a:ext cx="1201206" cy="1998781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90C5A2C-4DA5-46BE-BFDE-91D68A50E779}">
      <dsp:nvSpPr>
        <dsp:cNvPr id="0" name=""/>
        <dsp:cNvSpPr/>
      </dsp:nvSpPr>
      <dsp:spPr>
        <a:xfrm>
          <a:off x="6828811" y="1120051"/>
          <a:ext cx="1804511" cy="15817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kern="1200" dirty="0">
              <a:ln w="22225">
                <a:noFill/>
                <a:prstDash val="solid"/>
              </a:ln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Transferencia metodológica y Andragógica. En 3 niveles:  </a:t>
          </a: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kern="1200" dirty="0">
              <a:ln w="22225">
                <a:noFill/>
                <a:prstDash val="solid"/>
              </a:ln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-Proceso docente </a:t>
          </a: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kern="1200" dirty="0">
              <a:ln w="22225">
                <a:noFill/>
                <a:prstDash val="solid"/>
              </a:ln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-Malla curricular                     -Fortalecimiento del plan de estudios</a:t>
          </a:r>
          <a:endParaRPr lang="es-CO" sz="1200" kern="1200" dirty="0">
            <a:solidFill>
              <a:schemeClr val="tx1"/>
            </a:solidFill>
          </a:endParaRPr>
        </a:p>
      </dsp:txBody>
      <dsp:txXfrm>
        <a:off x="6828811" y="1120051"/>
        <a:ext cx="1804511" cy="1581759"/>
      </dsp:txXfrm>
    </dsp:sp>
    <dsp:sp modelId="{02B539A7-1B0B-444B-9487-428ED8AF775A}">
      <dsp:nvSpPr>
        <dsp:cNvPr id="0" name=""/>
        <dsp:cNvSpPr/>
      </dsp:nvSpPr>
      <dsp:spPr>
        <a:xfrm>
          <a:off x="8292848" y="375694"/>
          <a:ext cx="340473" cy="340473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80FE76F-48E4-4FDD-81AF-B6399DDC9E47}">
      <dsp:nvSpPr>
        <dsp:cNvPr id="0" name=""/>
        <dsp:cNvSpPr/>
      </dsp:nvSpPr>
      <dsp:spPr>
        <a:xfrm rot="5400000">
          <a:off x="9238396" y="-23790"/>
          <a:ext cx="1201206" cy="1998781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7F1036E-8793-48E9-B157-663C5DE59C07}">
      <dsp:nvSpPr>
        <dsp:cNvPr id="0" name=""/>
        <dsp:cNvSpPr/>
      </dsp:nvSpPr>
      <dsp:spPr>
        <a:xfrm>
          <a:off x="9037885" y="573414"/>
          <a:ext cx="1804511" cy="15817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200" kern="1200" dirty="0"/>
            <a:t>Oferta de Educación para adultos</a:t>
          </a:r>
        </a:p>
      </dsp:txBody>
      <dsp:txXfrm>
        <a:off x="9037885" y="573414"/>
        <a:ext cx="1804511" cy="158175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7DE8F55E-3564-59E0-6AB4-0A68F599327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F2C491CA-AD82-21DA-B6AF-104C3C64927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65CE21-4FFD-43E4-9BE1-44B69E389DE4}" type="datetimeFigureOut">
              <a:rPr lang="es-CO" smtClean="0"/>
              <a:t>25/01/2024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4018EA8-D50D-6048-06A1-98CC923A5FF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F885154-3EB1-CC47-4591-C970E8A909C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5897CF-0428-44F3-9C91-0685A4FB6EB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900616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2E1A06-EC91-4F84-9282-B5BA25DCB6AF}" type="datetimeFigureOut">
              <a:rPr lang="es-CO" smtClean="0"/>
              <a:t>25/01/2024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92041B-F094-4C47-BC0C-7631F3CCE4E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101445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>
            <a:extLst>
              <a:ext uri="{FF2B5EF4-FFF2-40B4-BE49-F238E27FC236}">
                <a16:creationId xmlns:a16="http://schemas.microsoft.com/office/drawing/2014/main" id="{6805B226-F693-E23A-0AC6-0487A3BCF4D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8100"/>
            <a:ext cx="12191733" cy="6858149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62C092A5-DE25-767F-031F-CE0639AC5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259010-DBE2-D34D-D879-AC7A1D283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C31B2-286A-C9C4-E01D-E40D7257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25/01/2024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1D1DDB-6CC7-9360-8F7F-08FF87C5D7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C3D685-36E9-396E-8492-722E755F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152558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4911F9C-4982-DC10-47A7-6087D7976D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A2D4D84-B18F-DC4C-91BD-C2D2452F67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14A5BCA-21FB-4F80-5D90-71B92FADA7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DC4DC66-6DB7-E14E-1352-1E2E2ED4ED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25/01/2024</a:t>
            </a:fld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E9AB725-99AA-BB55-8E39-F039EB14A8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96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9E65C95-5503-7D88-003E-0E2E5F9113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93AC4D1E-48F0-A1F3-F9C4-7B875CE887C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1F0E517-DE99-33E7-2751-3A45597C88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9892408-C707-58E8-CE35-B1C506B77F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25/01/2024</a:t>
            </a:fld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AB57530-0A48-7CB0-27F9-91E065538C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6661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505C3E2-E170-9268-25A1-AE60BCD4A1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6FDC4665-0C8C-E09A-7C93-4DB3CB0A64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863F176-85B0-9D54-437B-996F56A1D5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25/01/2024</a:t>
            </a:fld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DD7E2D5-E6C7-D872-FB2D-BAF970486C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7" name="Imagen 6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0545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2BAB6635-A1FA-05FB-BAB0-2B865D5253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6005000-C67B-39FC-C963-1BE222E2F7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277B06B-FF69-1B1F-5058-EED75F49A9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25/01/2024</a:t>
            </a:fld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0FBBF71-D1BB-B37A-0A5C-4B7A1432A5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7" name="Imagen 6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2654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6AD64394-963E-D625-32AA-BDFC76B6E8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25/01/2024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C0F68054-34D7-9279-DFD5-715512BF4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916C35A-4761-CBE9-49AD-2C3A4928C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3F03094B-3B2A-4C1A-84F1-903486D2D07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754"/>
          <a:stretch/>
        </p:blipFill>
        <p:spPr>
          <a:xfrm>
            <a:off x="0" y="-150"/>
            <a:ext cx="8442542" cy="6858298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3568" y="2665174"/>
            <a:ext cx="2350232" cy="152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561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n 13">
            <a:extLst>
              <a:ext uri="{FF2B5EF4-FFF2-40B4-BE49-F238E27FC236}">
                <a16:creationId xmlns:a16="http://schemas.microsoft.com/office/drawing/2014/main" id="{EF72B4CE-B9E0-4DBE-BAB1-2CA5A559025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6" y="0"/>
            <a:ext cx="12191733" cy="6858148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C4201D2B-7635-B428-D717-5BAA3AF3AB5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50"/>
            <a:ext cx="12192000" cy="6858298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62C092A5-DE25-767F-031F-CE0639AC5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259010-DBE2-D34D-D879-AC7A1D283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C31B2-286A-C9C4-E01D-E40D7257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25/01/2024</a:t>
            </a:fld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C3D685-36E9-396E-8492-722E755F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9" name="Imagen 8"/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20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n 16">
            <a:extLst>
              <a:ext uri="{FF2B5EF4-FFF2-40B4-BE49-F238E27FC236}">
                <a16:creationId xmlns:a16="http://schemas.microsoft.com/office/drawing/2014/main" id="{22919624-2114-0DCE-B9EC-BB724A4746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50"/>
            <a:ext cx="12192000" cy="6858298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25/01/2024</a:t>
            </a:fld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9" name="Imagen 8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379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n 14">
            <a:extLst>
              <a:ext uri="{FF2B5EF4-FFF2-40B4-BE49-F238E27FC236}">
                <a16:creationId xmlns:a16="http://schemas.microsoft.com/office/drawing/2014/main" id="{3B05C927-FCF5-0132-3B83-3AA55DB686B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6" y="0"/>
            <a:ext cx="12191733" cy="6858148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40A0128F-3548-EBBF-BD29-1EB1D24572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B611771-8F44-52FC-9741-53E17FE373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A0D0EFA-890A-CDAE-F1B6-CDA7C84A4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25/01/2024</a:t>
            </a:fld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0441F80-8960-189A-2E8E-15505E6A0F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69703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531F210-8371-C703-B82E-47C593C78A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B15A348-98B3-3879-5E17-CB0127E648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8F33D3A-1132-9B1A-B962-CD60ABDB6F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1E0D49E-7178-69A3-8F58-4D4C48A6CE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25/01/2024</a:t>
            </a:fld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9F37035-180E-0152-1228-EECA44274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6938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ECAB338-F339-66BE-83C6-7A3F6FECC9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9935FC1-EFEA-9E70-C955-E0F46AFA99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B52A0A90-FD8F-D098-9E3C-8B3903C7EA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A0F47486-611C-6371-6BFF-C8AADB90A8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25A5BFE2-9B56-F9FE-1317-1698B3D8A8E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758251A3-C7BF-3DF9-1006-6349C94FA1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25/01/2024</a:t>
            </a:fld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EB92D22D-0268-7F05-56E0-5963F89C29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10" name="Imagen 9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73337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B5FE461-F01D-222B-4C7C-57D2AA8652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CFB908D-19D2-F83C-4039-D58C06ECA8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25/01/2024</a:t>
            </a:fld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538FE25A-BF2A-CF99-7E87-C956434B7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6" name="Imagen 5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4246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DB9DC9B7-1E4F-7D26-4BD7-745061F4E2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25/01/2024</a:t>
            </a:fld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D3A788D0-F4D3-2B6C-9239-17F58235B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5" name="Imagen 4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2749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F842174-351A-5C35-E775-1CDC59E177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5D2E68F-9A0D-D89E-ED06-73EDB9E63B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0A95696-420C-C45E-6F3E-ED258E8D8B8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6A6FAC-9192-436B-870E-80DDE60983C7}" type="datetimeFigureOut">
              <a:rPr lang="es-CO" smtClean="0"/>
              <a:t>25/01/2024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BEF4216-2A8E-0656-28FD-6CAD51853C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6FEC2FF-6B1B-D345-F657-95FAADED47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26068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60" r:id="rId3"/>
    <p:sldLayoutId id="2147483651" r:id="rId4"/>
    <p:sldLayoutId id="2147483650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80961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17652" y="47999"/>
            <a:ext cx="10515600" cy="1325563"/>
          </a:xfrm>
        </p:spPr>
        <p:txBody>
          <a:bodyPr/>
          <a:lstStyle/>
          <a:p>
            <a:pPr algn="ctr"/>
            <a:r>
              <a:rPr lang="es-ES" b="1" dirty="0" smtClean="0">
                <a:solidFill>
                  <a:srgbClr val="B43737"/>
                </a:solidFill>
              </a:rPr>
              <a:t>CALENDARIO ACADÉMICO</a:t>
            </a:r>
            <a:endParaRPr lang="es-CO" dirty="0"/>
          </a:p>
        </p:txBody>
      </p: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7A9E3CEC-CE62-4D9B-B0F4-EA8C813E101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5035601"/>
              </p:ext>
            </p:extLst>
          </p:nvPr>
        </p:nvGraphicFramePr>
        <p:xfrm>
          <a:off x="1576284" y="5135486"/>
          <a:ext cx="4514696" cy="36576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006532">
                  <a:extLst>
                    <a:ext uri="{9D8B030D-6E8A-4147-A177-3AD203B41FA5}">
                      <a16:colId xmlns:a16="http://schemas.microsoft.com/office/drawing/2014/main" val="1204976053"/>
                    </a:ext>
                  </a:extLst>
                </a:gridCol>
                <a:gridCol w="2508164">
                  <a:extLst>
                    <a:ext uri="{9D8B030D-6E8A-4147-A177-3AD203B41FA5}">
                      <a16:colId xmlns:a16="http://schemas.microsoft.com/office/drawing/2014/main" val="2287855603"/>
                    </a:ext>
                  </a:extLst>
                </a:gridCol>
              </a:tblGrid>
              <a:tr h="224246">
                <a:tc>
                  <a:txBody>
                    <a:bodyPr/>
                    <a:lstStyle/>
                    <a:p>
                      <a:pPr algn="ctr"/>
                      <a:r>
                        <a:rPr lang="es-CO" dirty="0"/>
                        <a:t>20 semanas</a:t>
                      </a:r>
                      <a:endParaRPr lang="es-CO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 smtClean="0"/>
                        <a:t>22 </a:t>
                      </a:r>
                      <a:r>
                        <a:rPr lang="es-CO" dirty="0"/>
                        <a:t>horas semanales</a:t>
                      </a:r>
                      <a:endParaRPr lang="es-CO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1231820"/>
                  </a:ext>
                </a:extLst>
              </a:tr>
            </a:tbl>
          </a:graphicData>
        </a:graphic>
      </p:graphicFrame>
      <p:pic>
        <p:nvPicPr>
          <p:cNvPr id="10" name="Imagen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6284" y="1373562"/>
            <a:ext cx="9302447" cy="3198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34271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 smtClean="0">
                <a:solidFill>
                  <a:srgbClr val="B43737"/>
                </a:solidFill>
              </a:rPr>
              <a:t>Variaciones en el calendario</a:t>
            </a:r>
            <a:endParaRPr lang="es-CO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O" dirty="0" smtClean="0"/>
              <a:t>Debido a las dinámicas de la comunidad por las fiestas de fin de año, se realizó un pausa de 2 semanas de las actividades académicas.</a:t>
            </a:r>
            <a:endParaRPr lang="es-CO" dirty="0" smtClean="0"/>
          </a:p>
          <a:p>
            <a:r>
              <a:rPr lang="es-CO" dirty="0" smtClean="0"/>
              <a:t>Se añaden dos semanas al calendario:</a:t>
            </a:r>
          </a:p>
          <a:p>
            <a:pPr lvl="1"/>
            <a:r>
              <a:rPr lang="es-CO" dirty="0" smtClean="0"/>
              <a:t>11 al 17 de febrero</a:t>
            </a:r>
          </a:p>
          <a:p>
            <a:pPr lvl="1"/>
            <a:r>
              <a:rPr lang="es-CO" dirty="0" smtClean="0"/>
              <a:t>19 al 24 de febrero</a:t>
            </a:r>
          </a:p>
          <a:p>
            <a:r>
              <a:rPr lang="es-CO" dirty="0" smtClean="0"/>
              <a:t>Cierre 26 a 27 de febrero</a:t>
            </a:r>
            <a:r>
              <a:rPr lang="es-CO" dirty="0" smtClean="0"/>
              <a:t>				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0038869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 smtClean="0">
                <a:solidFill>
                  <a:srgbClr val="B43737"/>
                </a:solidFill>
              </a:rPr>
              <a:t>Algunos Retos</a:t>
            </a:r>
            <a:endParaRPr lang="es-CO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438138"/>
          </a:xfrm>
        </p:spPr>
        <p:txBody>
          <a:bodyPr>
            <a:normAutofit/>
          </a:bodyPr>
          <a:lstStyle/>
          <a:p>
            <a:r>
              <a:rPr lang="es-CO" dirty="0" smtClean="0"/>
              <a:t>Deserción</a:t>
            </a:r>
          </a:p>
          <a:p>
            <a:r>
              <a:rPr lang="es-CO" dirty="0" smtClean="0"/>
              <a:t>Temas logísticos disposición de espacio de clases en la Comuna 4</a:t>
            </a:r>
            <a:endParaRPr lang="es-CO" dirty="0" smtClean="0"/>
          </a:p>
          <a:p>
            <a:pPr marL="0" indent="0">
              <a:buNone/>
            </a:pP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470659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B1DFCC-3945-4A65-B165-A16C42C75F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01783" y="2141266"/>
            <a:ext cx="6374674" cy="2387600"/>
          </a:xfrm>
        </p:spPr>
        <p:txBody>
          <a:bodyPr>
            <a:normAutofit/>
          </a:bodyPr>
          <a:lstStyle/>
          <a:p>
            <a:r>
              <a:rPr lang="es-MX" dirty="0">
                <a:solidFill>
                  <a:schemeClr val="bg1"/>
                </a:solidFill>
              </a:rPr>
              <a:t>Estrategias pedagógicas</a:t>
            </a:r>
            <a:endParaRPr lang="es-CO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3737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35864" y="-1"/>
            <a:ext cx="10515600" cy="1325563"/>
          </a:xfrm>
        </p:spPr>
        <p:txBody>
          <a:bodyPr/>
          <a:lstStyle/>
          <a:p>
            <a:pPr algn="ctr"/>
            <a:r>
              <a:rPr lang="es-ES" b="1" dirty="0" smtClean="0">
                <a:solidFill>
                  <a:srgbClr val="B43737"/>
                </a:solidFill>
              </a:rPr>
              <a:t>Espacios de Clase</a:t>
            </a:r>
            <a:endParaRPr lang="es-CO" dirty="0"/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356" y="1081022"/>
            <a:ext cx="5183794" cy="2320528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0094" y="1081022"/>
            <a:ext cx="5250151" cy="2331481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86116" y="3503712"/>
            <a:ext cx="4358500" cy="2451656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68437" y="3503712"/>
            <a:ext cx="1588084" cy="2854399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81357" y="3513462"/>
            <a:ext cx="1580938" cy="2844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9220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3" name="Rectangle 29">
            <a:extLst>
              <a:ext uri="{FF2B5EF4-FFF2-40B4-BE49-F238E27FC236}">
                <a16:creationId xmlns:a16="http://schemas.microsoft.com/office/drawing/2014/main" id="{6804CCDD-88C7-4B43-A381-F2D8DAF62BE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5F2DE14-79B0-B895-1257-A2AA63729F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405" y="473728"/>
            <a:ext cx="5221224" cy="961880"/>
          </a:xfrm>
        </p:spPr>
        <p:txBody>
          <a:bodyPr anchor="b">
            <a:normAutofit fontScale="90000"/>
          </a:bodyPr>
          <a:lstStyle/>
          <a:p>
            <a:r>
              <a:rPr lang="es-ES" sz="3600" b="1" dirty="0"/>
              <a:t>SEMANA DE LAS CIENCIAS</a:t>
            </a:r>
            <a:endParaRPr lang="es-CO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sketch line">
            <a:extLst>
              <a:ext uri="{FF2B5EF4-FFF2-40B4-BE49-F238E27FC236}">
                <a16:creationId xmlns:a16="http://schemas.microsoft.com/office/drawing/2014/main" id="{BBECEAC1-4BBC-4815-B44E-D9B231A3FC1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31520" y="2609868"/>
            <a:ext cx="4243589" cy="18288"/>
          </a:xfrm>
          <a:custGeom>
            <a:avLst/>
            <a:gdLst>
              <a:gd name="connsiteX0" fmla="*/ 0 w 4243589"/>
              <a:gd name="connsiteY0" fmla="*/ 0 h 18288"/>
              <a:gd name="connsiteX1" fmla="*/ 478919 w 4243589"/>
              <a:gd name="connsiteY1" fmla="*/ 0 h 18288"/>
              <a:gd name="connsiteX2" fmla="*/ 957839 w 4243589"/>
              <a:gd name="connsiteY2" fmla="*/ 0 h 18288"/>
              <a:gd name="connsiteX3" fmla="*/ 1521630 w 4243589"/>
              <a:gd name="connsiteY3" fmla="*/ 0 h 18288"/>
              <a:gd name="connsiteX4" fmla="*/ 2212729 w 4243589"/>
              <a:gd name="connsiteY4" fmla="*/ 0 h 18288"/>
              <a:gd name="connsiteX5" fmla="*/ 2734084 w 4243589"/>
              <a:gd name="connsiteY5" fmla="*/ 0 h 18288"/>
              <a:gd name="connsiteX6" fmla="*/ 3255439 w 4243589"/>
              <a:gd name="connsiteY6" fmla="*/ 0 h 18288"/>
              <a:gd name="connsiteX7" fmla="*/ 4243589 w 4243589"/>
              <a:gd name="connsiteY7" fmla="*/ 0 h 18288"/>
              <a:gd name="connsiteX8" fmla="*/ 4243589 w 4243589"/>
              <a:gd name="connsiteY8" fmla="*/ 18288 h 18288"/>
              <a:gd name="connsiteX9" fmla="*/ 3594926 w 4243589"/>
              <a:gd name="connsiteY9" fmla="*/ 18288 h 18288"/>
              <a:gd name="connsiteX10" fmla="*/ 3073571 w 4243589"/>
              <a:gd name="connsiteY10" fmla="*/ 18288 h 18288"/>
              <a:gd name="connsiteX11" fmla="*/ 2552216 w 4243589"/>
              <a:gd name="connsiteY11" fmla="*/ 18288 h 18288"/>
              <a:gd name="connsiteX12" fmla="*/ 1903553 w 4243589"/>
              <a:gd name="connsiteY12" fmla="*/ 18288 h 18288"/>
              <a:gd name="connsiteX13" fmla="*/ 1212454 w 4243589"/>
              <a:gd name="connsiteY13" fmla="*/ 18288 h 18288"/>
              <a:gd name="connsiteX14" fmla="*/ 733535 w 4243589"/>
              <a:gd name="connsiteY14" fmla="*/ 18288 h 18288"/>
              <a:gd name="connsiteX15" fmla="*/ 0 w 4243589"/>
              <a:gd name="connsiteY15" fmla="*/ 18288 h 18288"/>
              <a:gd name="connsiteX16" fmla="*/ 0 w 4243589"/>
              <a:gd name="connsiteY1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18288" fill="none" extrusionOk="0">
                <a:moveTo>
                  <a:pt x="0" y="0"/>
                </a:moveTo>
                <a:cubicBezTo>
                  <a:pt x="213395" y="-21006"/>
                  <a:pt x="307421" y="-18116"/>
                  <a:pt x="478919" y="0"/>
                </a:cubicBezTo>
                <a:cubicBezTo>
                  <a:pt x="650417" y="18116"/>
                  <a:pt x="831092" y="-21237"/>
                  <a:pt x="957839" y="0"/>
                </a:cubicBezTo>
                <a:cubicBezTo>
                  <a:pt x="1084586" y="21237"/>
                  <a:pt x="1301682" y="25124"/>
                  <a:pt x="1521630" y="0"/>
                </a:cubicBezTo>
                <a:cubicBezTo>
                  <a:pt x="1741578" y="-25124"/>
                  <a:pt x="1970269" y="-29139"/>
                  <a:pt x="2212729" y="0"/>
                </a:cubicBezTo>
                <a:cubicBezTo>
                  <a:pt x="2455189" y="29139"/>
                  <a:pt x="2558847" y="-4796"/>
                  <a:pt x="2734084" y="0"/>
                </a:cubicBezTo>
                <a:cubicBezTo>
                  <a:pt x="2909321" y="4796"/>
                  <a:pt x="3097217" y="-13409"/>
                  <a:pt x="3255439" y="0"/>
                </a:cubicBezTo>
                <a:cubicBezTo>
                  <a:pt x="3413662" y="13409"/>
                  <a:pt x="3979999" y="-10121"/>
                  <a:pt x="4243589" y="0"/>
                </a:cubicBezTo>
                <a:cubicBezTo>
                  <a:pt x="4244484" y="8974"/>
                  <a:pt x="4243043" y="9359"/>
                  <a:pt x="4243589" y="18288"/>
                </a:cubicBezTo>
                <a:cubicBezTo>
                  <a:pt x="4058777" y="31246"/>
                  <a:pt x="3910348" y="3158"/>
                  <a:pt x="3594926" y="18288"/>
                </a:cubicBezTo>
                <a:cubicBezTo>
                  <a:pt x="3279504" y="33418"/>
                  <a:pt x="3319955" y="-3977"/>
                  <a:pt x="3073571" y="18288"/>
                </a:cubicBezTo>
                <a:cubicBezTo>
                  <a:pt x="2827187" y="40553"/>
                  <a:pt x="2767387" y="1863"/>
                  <a:pt x="2552216" y="18288"/>
                </a:cubicBezTo>
                <a:cubicBezTo>
                  <a:pt x="2337046" y="34713"/>
                  <a:pt x="2181871" y="19527"/>
                  <a:pt x="1903553" y="18288"/>
                </a:cubicBezTo>
                <a:cubicBezTo>
                  <a:pt x="1625235" y="17049"/>
                  <a:pt x="1557672" y="24174"/>
                  <a:pt x="1212454" y="18288"/>
                </a:cubicBezTo>
                <a:cubicBezTo>
                  <a:pt x="867236" y="12402"/>
                  <a:pt x="874382" y="15627"/>
                  <a:pt x="733535" y="18288"/>
                </a:cubicBezTo>
                <a:cubicBezTo>
                  <a:pt x="592688" y="20949"/>
                  <a:pt x="183477" y="14753"/>
                  <a:pt x="0" y="18288"/>
                </a:cubicBezTo>
                <a:cubicBezTo>
                  <a:pt x="-229" y="14222"/>
                  <a:pt x="509" y="5816"/>
                  <a:pt x="0" y="0"/>
                </a:cubicBezTo>
                <a:close/>
              </a:path>
              <a:path w="4243589" h="18288" stroke="0" extrusionOk="0">
                <a:moveTo>
                  <a:pt x="0" y="0"/>
                </a:moveTo>
                <a:cubicBezTo>
                  <a:pt x="143690" y="16630"/>
                  <a:pt x="266667" y="14847"/>
                  <a:pt x="521355" y="0"/>
                </a:cubicBezTo>
                <a:cubicBezTo>
                  <a:pt x="776043" y="-14847"/>
                  <a:pt x="814491" y="-17363"/>
                  <a:pt x="1000275" y="0"/>
                </a:cubicBezTo>
                <a:cubicBezTo>
                  <a:pt x="1186059" y="17363"/>
                  <a:pt x="1352504" y="-23507"/>
                  <a:pt x="1521630" y="0"/>
                </a:cubicBezTo>
                <a:cubicBezTo>
                  <a:pt x="1690756" y="23507"/>
                  <a:pt x="1889525" y="5871"/>
                  <a:pt x="2127857" y="0"/>
                </a:cubicBezTo>
                <a:cubicBezTo>
                  <a:pt x="2366189" y="-5871"/>
                  <a:pt x="2620628" y="-27997"/>
                  <a:pt x="2776520" y="0"/>
                </a:cubicBezTo>
                <a:cubicBezTo>
                  <a:pt x="2932412" y="27997"/>
                  <a:pt x="3131683" y="-25073"/>
                  <a:pt x="3467618" y="0"/>
                </a:cubicBezTo>
                <a:cubicBezTo>
                  <a:pt x="3803553" y="25073"/>
                  <a:pt x="4017371" y="3071"/>
                  <a:pt x="4243589" y="0"/>
                </a:cubicBezTo>
                <a:cubicBezTo>
                  <a:pt x="4243134" y="6162"/>
                  <a:pt x="4243492" y="11775"/>
                  <a:pt x="4243589" y="18288"/>
                </a:cubicBezTo>
                <a:cubicBezTo>
                  <a:pt x="4017834" y="-5779"/>
                  <a:pt x="3834586" y="13376"/>
                  <a:pt x="3594926" y="18288"/>
                </a:cubicBezTo>
                <a:cubicBezTo>
                  <a:pt x="3355266" y="23200"/>
                  <a:pt x="3204179" y="2869"/>
                  <a:pt x="2903827" y="18288"/>
                </a:cubicBezTo>
                <a:cubicBezTo>
                  <a:pt x="2603475" y="33707"/>
                  <a:pt x="2526187" y="46187"/>
                  <a:pt x="2212729" y="18288"/>
                </a:cubicBezTo>
                <a:cubicBezTo>
                  <a:pt x="1899271" y="-9611"/>
                  <a:pt x="1966289" y="29692"/>
                  <a:pt x="1733809" y="18288"/>
                </a:cubicBezTo>
                <a:cubicBezTo>
                  <a:pt x="1501329" y="6884"/>
                  <a:pt x="1343612" y="12492"/>
                  <a:pt x="1085146" y="18288"/>
                </a:cubicBezTo>
                <a:cubicBezTo>
                  <a:pt x="826680" y="24084"/>
                  <a:pt x="778184" y="35607"/>
                  <a:pt x="521355" y="18288"/>
                </a:cubicBezTo>
                <a:cubicBezTo>
                  <a:pt x="264526" y="969"/>
                  <a:pt x="120277" y="4268"/>
                  <a:pt x="0" y="18288"/>
                </a:cubicBezTo>
                <a:cubicBezTo>
                  <a:pt x="766" y="10800"/>
                  <a:pt x="-457" y="818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="" xmlns:ask="http://schemas.microsoft.com/office/drawing/2018/sketchyshapes" sd="272755710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AutoShape 4" descr="Buenas tardes les comparto fotos de la semana de las matemáticas NAR Balcones">
            <a:extLst>
              <a:ext uri="{FF2B5EF4-FFF2-40B4-BE49-F238E27FC236}">
                <a16:creationId xmlns:a16="http://schemas.microsoft.com/office/drawing/2014/main" id="{BCB940CE-064C-7EBF-1315-83B94A7EA61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DD0B4FDF-FD0E-59DE-38A1-5F36639F6A3E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84" y="6105843"/>
            <a:ext cx="6245352" cy="638810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98934" y="891554"/>
            <a:ext cx="5509885" cy="2466977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76670" y="3416337"/>
            <a:ext cx="4754192" cy="2658048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75419" y="1557523"/>
            <a:ext cx="2241603" cy="4070279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61281" y="1557523"/>
            <a:ext cx="2611488" cy="3990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033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231BF440-39FA-4087-84CC-2EEC0BBDAF2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5" name="Freeform: Shape 14">
            <a:extLst>
              <a:ext uri="{FF2B5EF4-FFF2-40B4-BE49-F238E27FC236}">
                <a16:creationId xmlns:a16="http://schemas.microsoft.com/office/drawing/2014/main" id="{F04E4CBA-303B-48BD-8451-C2701CB0EEB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096001" cy="6858000"/>
          </a:xfrm>
          <a:custGeom>
            <a:avLst/>
            <a:gdLst>
              <a:gd name="connsiteX0" fmla="*/ 0 w 6096001"/>
              <a:gd name="connsiteY0" fmla="*/ 0 h 6858000"/>
              <a:gd name="connsiteX1" fmla="*/ 4883024 w 6096001"/>
              <a:gd name="connsiteY1" fmla="*/ 0 h 6858000"/>
              <a:gd name="connsiteX2" fmla="*/ 4946006 w 6096001"/>
              <a:gd name="connsiteY2" fmla="*/ 69271 h 6858000"/>
              <a:gd name="connsiteX3" fmla="*/ 6096001 w 6096001"/>
              <a:gd name="connsiteY3" fmla="*/ 3429000 h 6858000"/>
              <a:gd name="connsiteX4" fmla="*/ 4946006 w 6096001"/>
              <a:gd name="connsiteY4" fmla="*/ 6788730 h 6858000"/>
              <a:gd name="connsiteX5" fmla="*/ 4883024 w 6096001"/>
              <a:gd name="connsiteY5" fmla="*/ 6858000 h 6858000"/>
              <a:gd name="connsiteX6" fmla="*/ 0 w 6096001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96001" h="6858000">
                <a:moveTo>
                  <a:pt x="0" y="0"/>
                </a:moveTo>
                <a:lnTo>
                  <a:pt x="4883024" y="0"/>
                </a:lnTo>
                <a:lnTo>
                  <a:pt x="4946006" y="69271"/>
                </a:lnTo>
                <a:cubicBezTo>
                  <a:pt x="5656532" y="929100"/>
                  <a:pt x="6096001" y="2116944"/>
                  <a:pt x="6096001" y="3429000"/>
                </a:cubicBezTo>
                <a:cubicBezTo>
                  <a:pt x="6096001" y="4741056"/>
                  <a:pt x="5656532" y="5928900"/>
                  <a:pt x="4946006" y="6788730"/>
                </a:cubicBezTo>
                <a:lnTo>
                  <a:pt x="4883024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7" name="Freeform: Shape 16">
            <a:extLst>
              <a:ext uri="{FF2B5EF4-FFF2-40B4-BE49-F238E27FC236}">
                <a16:creationId xmlns:a16="http://schemas.microsoft.com/office/drawing/2014/main" id="{F6CA58B3-AFCC-4A40-9882-50D5080879B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6087332" cy="6858000"/>
          </a:xfrm>
          <a:custGeom>
            <a:avLst/>
            <a:gdLst>
              <a:gd name="connsiteX0" fmla="*/ 0 w 6087332"/>
              <a:gd name="connsiteY0" fmla="*/ 0 h 6858000"/>
              <a:gd name="connsiteX1" fmla="*/ 4874355 w 6087332"/>
              <a:gd name="connsiteY1" fmla="*/ 0 h 6858000"/>
              <a:gd name="connsiteX2" fmla="*/ 4937337 w 6087332"/>
              <a:gd name="connsiteY2" fmla="*/ 69271 h 6858000"/>
              <a:gd name="connsiteX3" fmla="*/ 6087332 w 6087332"/>
              <a:gd name="connsiteY3" fmla="*/ 3429000 h 6858000"/>
              <a:gd name="connsiteX4" fmla="*/ 4937337 w 6087332"/>
              <a:gd name="connsiteY4" fmla="*/ 6788730 h 6858000"/>
              <a:gd name="connsiteX5" fmla="*/ 4874355 w 6087332"/>
              <a:gd name="connsiteY5" fmla="*/ 6858000 h 6858000"/>
              <a:gd name="connsiteX6" fmla="*/ 0 w 6087332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87332" h="6858000">
                <a:moveTo>
                  <a:pt x="0" y="0"/>
                </a:moveTo>
                <a:lnTo>
                  <a:pt x="4874355" y="0"/>
                </a:lnTo>
                <a:lnTo>
                  <a:pt x="4937337" y="69271"/>
                </a:lnTo>
                <a:cubicBezTo>
                  <a:pt x="5647863" y="929100"/>
                  <a:pt x="6087332" y="2116944"/>
                  <a:pt x="6087332" y="3429000"/>
                </a:cubicBezTo>
                <a:cubicBezTo>
                  <a:pt x="6087332" y="4741056"/>
                  <a:pt x="5647863" y="5928900"/>
                  <a:pt x="4937337" y="6788730"/>
                </a:cubicBezTo>
                <a:lnTo>
                  <a:pt x="4874355" y="6858000"/>
                </a:lnTo>
                <a:lnTo>
                  <a:pt x="0" y="68580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02112C7-88EE-F1D4-7312-5DBCD09755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0342" y="432672"/>
            <a:ext cx="4832802" cy="1243584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4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CENTROS DE INTERÉS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75C56826-D4E5-42ED-8529-079651CB300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152144"/>
            <a:ext cx="128016" cy="6539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 useBgFill="1">
        <p:nvSpPr>
          <p:cNvPr id="21" name="Rectangle 20">
            <a:extLst>
              <a:ext uri="{FF2B5EF4-FFF2-40B4-BE49-F238E27FC236}">
                <a16:creationId xmlns:a16="http://schemas.microsoft.com/office/drawing/2014/main" id="{82095FCE-EF05-4443-B97A-85DEE3A5CA1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9544" y="2194560"/>
            <a:ext cx="4892040" cy="18288"/>
          </a:xfrm>
          <a:prstGeom prst="rect">
            <a:avLst/>
          </a:prstGeom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A00AE6B-AA30-4CF8-BA6F-339B780AD76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9544" y="2194560"/>
            <a:ext cx="489204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EF009CB-5BF4-0C24-2BE4-1969D34F59C7}"/>
              </a:ext>
            </a:extLst>
          </p:cNvPr>
          <p:cNvSpPr txBox="1"/>
          <p:nvPr/>
        </p:nvSpPr>
        <p:spPr>
          <a:xfrm>
            <a:off x="347472" y="1644500"/>
            <a:ext cx="3730752" cy="3664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s-MX" sz="1700" dirty="0"/>
              <a:t>Exploración </a:t>
            </a:r>
            <a:r>
              <a:rPr lang="es-MX" sz="1700" dirty="0" smtClean="0"/>
              <a:t>Literaria: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s-MX" sz="1700" dirty="0"/>
              <a:t>Proyección literaria realizada por los estudiantes en las comunas. </a:t>
            </a:r>
            <a:endParaRPr lang="es-MX" sz="1700" dirty="0" smtClean="0"/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MX" sz="1700" dirty="0"/>
              <a:t>Revista electrónica </a:t>
            </a:r>
            <a:endParaRPr lang="es-MX" sz="1700" dirty="0" smtClean="0"/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MX" sz="1700" dirty="0" smtClean="0"/>
              <a:t>Enfoque </a:t>
            </a:r>
            <a:r>
              <a:rPr lang="es-MX" sz="1700" dirty="0"/>
              <a:t>de Paz: Verdad y Justicia</a:t>
            </a:r>
            <a:endParaRPr lang="es-MX" sz="1700" dirty="0" smtClean="0"/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700" dirty="0"/>
          </a:p>
        </p:txBody>
      </p:sp>
      <p:sp>
        <p:nvSpPr>
          <p:cNvPr id="7" name="AutoShape 4">
            <a:extLst>
              <a:ext uri="{FF2B5EF4-FFF2-40B4-BE49-F238E27FC236}">
                <a16:creationId xmlns:a16="http://schemas.microsoft.com/office/drawing/2014/main" id="{93FA7751-E59B-138B-BBCC-BBFEC73673C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sp>
        <p:nvSpPr>
          <p:cNvPr id="8" name="AutoShape 6">
            <a:extLst>
              <a:ext uri="{FF2B5EF4-FFF2-40B4-BE49-F238E27FC236}">
                <a16:creationId xmlns:a16="http://schemas.microsoft.com/office/drawing/2014/main" id="{CAFEC52F-AD7C-CB31-B7E0-A713D1DA5FE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1489" y="3399286"/>
            <a:ext cx="5966495" cy="2860362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6433" y="432672"/>
            <a:ext cx="3950765" cy="2182898"/>
          </a:xfrm>
          <a:prstGeom prst="rect">
            <a:avLst/>
          </a:prstGeom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50121" y="343515"/>
            <a:ext cx="3786957" cy="2398260"/>
          </a:xfrm>
          <a:prstGeom prst="rect">
            <a:avLst/>
          </a:prstGeom>
        </p:spPr>
      </p:pic>
      <p:pic>
        <p:nvPicPr>
          <p:cNvPr id="16" name="Imagen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7560" y="3459425"/>
            <a:ext cx="5531530" cy="268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414995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4584D8A-C34A-6F43-0B04-B24188C8F3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0570" y="886779"/>
            <a:ext cx="10515600" cy="1043622"/>
          </a:xfrm>
        </p:spPr>
        <p:txBody>
          <a:bodyPr/>
          <a:lstStyle/>
          <a:p>
            <a:pPr algn="ctr"/>
            <a:r>
              <a:rPr lang="es-MX" dirty="0">
                <a:solidFill>
                  <a:srgbClr val="002060"/>
                </a:solidFill>
              </a:rPr>
              <a:t>RUTA DE TRABAJO</a:t>
            </a:r>
            <a:endParaRPr lang="es-CO" dirty="0">
              <a:solidFill>
                <a:srgbClr val="002060"/>
              </a:solidFill>
            </a:endParaRPr>
          </a:p>
        </p:txBody>
      </p:sp>
      <p:graphicFrame>
        <p:nvGraphicFramePr>
          <p:cNvPr id="5" name="Diagrama 4">
            <a:extLst>
              <a:ext uri="{FF2B5EF4-FFF2-40B4-BE49-F238E27FC236}">
                <a16:creationId xmlns:a16="http://schemas.microsoft.com/office/drawing/2014/main" id="{BF1E68C6-A654-BEAF-B38D-C21DF95E7B37}"/>
              </a:ext>
            </a:extLst>
          </p:cNvPr>
          <p:cNvGraphicFramePr/>
          <p:nvPr>
            <p:extLst/>
          </p:nvPr>
        </p:nvGraphicFramePr>
        <p:xfrm>
          <a:off x="750570" y="2059999"/>
          <a:ext cx="10845710" cy="47167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0733078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49BB8D-441B-A609-DD87-8039572EAB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60059"/>
            <a:ext cx="10515600" cy="1124902"/>
          </a:xfrm>
        </p:spPr>
        <p:txBody>
          <a:bodyPr/>
          <a:lstStyle/>
          <a:p>
            <a:pPr algn="ctr"/>
            <a:r>
              <a:rPr lang="es-MX" dirty="0">
                <a:solidFill>
                  <a:srgbClr val="0070C0"/>
                </a:solidFill>
              </a:rPr>
              <a:t>Plan de acción NRC</a:t>
            </a:r>
            <a:endParaRPr lang="es-CO" dirty="0">
              <a:solidFill>
                <a:srgbClr val="0070C0"/>
              </a:solidFill>
            </a:endParaRPr>
          </a:p>
        </p:txBody>
      </p: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F3E4CAFF-EDBE-2857-DEE4-1BC295B951C9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62560" y="1584961"/>
          <a:ext cx="11866879" cy="3931639"/>
        </p:xfrm>
        <a:graphic>
          <a:graphicData uri="http://schemas.openxmlformats.org/drawingml/2006/table">
            <a:tbl>
              <a:tblPr/>
              <a:tblGrid>
                <a:gridCol w="5047853">
                  <a:extLst>
                    <a:ext uri="{9D8B030D-6E8A-4147-A177-3AD203B41FA5}">
                      <a16:colId xmlns:a16="http://schemas.microsoft.com/office/drawing/2014/main" val="3910622176"/>
                    </a:ext>
                  </a:extLst>
                </a:gridCol>
                <a:gridCol w="1298862">
                  <a:extLst>
                    <a:ext uri="{9D8B030D-6E8A-4147-A177-3AD203B41FA5}">
                      <a16:colId xmlns:a16="http://schemas.microsoft.com/office/drawing/2014/main" val="1269843315"/>
                    </a:ext>
                  </a:extLst>
                </a:gridCol>
                <a:gridCol w="664191">
                  <a:extLst>
                    <a:ext uri="{9D8B030D-6E8A-4147-A177-3AD203B41FA5}">
                      <a16:colId xmlns:a16="http://schemas.microsoft.com/office/drawing/2014/main" val="42840642"/>
                    </a:ext>
                  </a:extLst>
                </a:gridCol>
                <a:gridCol w="974147">
                  <a:extLst>
                    <a:ext uri="{9D8B030D-6E8A-4147-A177-3AD203B41FA5}">
                      <a16:colId xmlns:a16="http://schemas.microsoft.com/office/drawing/2014/main" val="1534763299"/>
                    </a:ext>
                  </a:extLst>
                </a:gridCol>
                <a:gridCol w="723230">
                  <a:extLst>
                    <a:ext uri="{9D8B030D-6E8A-4147-A177-3AD203B41FA5}">
                      <a16:colId xmlns:a16="http://schemas.microsoft.com/office/drawing/2014/main" val="3302181227"/>
                    </a:ext>
                  </a:extLst>
                </a:gridCol>
                <a:gridCol w="1018426">
                  <a:extLst>
                    <a:ext uri="{9D8B030D-6E8A-4147-A177-3AD203B41FA5}">
                      <a16:colId xmlns:a16="http://schemas.microsoft.com/office/drawing/2014/main" val="2117669304"/>
                    </a:ext>
                  </a:extLst>
                </a:gridCol>
                <a:gridCol w="885588">
                  <a:extLst>
                    <a:ext uri="{9D8B030D-6E8A-4147-A177-3AD203B41FA5}">
                      <a16:colId xmlns:a16="http://schemas.microsoft.com/office/drawing/2014/main" val="1389012173"/>
                    </a:ext>
                  </a:extLst>
                </a:gridCol>
                <a:gridCol w="560872">
                  <a:extLst>
                    <a:ext uri="{9D8B030D-6E8A-4147-A177-3AD203B41FA5}">
                      <a16:colId xmlns:a16="http://schemas.microsoft.com/office/drawing/2014/main" val="3587726993"/>
                    </a:ext>
                  </a:extLst>
                </a:gridCol>
                <a:gridCol w="693710">
                  <a:extLst>
                    <a:ext uri="{9D8B030D-6E8A-4147-A177-3AD203B41FA5}">
                      <a16:colId xmlns:a16="http://schemas.microsoft.com/office/drawing/2014/main" val="217038465"/>
                    </a:ext>
                  </a:extLst>
                </a:gridCol>
              </a:tblGrid>
              <a:tr h="278002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ACTIVIDAD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RESPONSABLE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AGOSTO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SEPTIEMBRE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OCTUBRE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NOVIEMBRE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DICIEMBRE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ENERO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FEBRERO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80836"/>
                  </a:ext>
                </a:extLst>
              </a:tr>
              <a:tr h="945208">
                <a:tc>
                  <a:txBody>
                    <a:bodyPr/>
                    <a:lstStyle/>
                    <a:p>
                      <a:pPr algn="l" fontAlgn="ctr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Reuniones de concertación con Secretarías de Educación -SE-: Planeación y acuerdos frente a la disponibilidad para acompañar el fortalecimiento técnico y pedagógico en los Establecimientos Educativos -EE-como parte de la capacidad instalada.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NRC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 dirty="0">
                          <a:solidFill>
                            <a:srgbClr val="F8CBAD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1285615"/>
                  </a:ext>
                </a:extLst>
              </a:tr>
              <a:tr h="398469">
                <a:tc>
                  <a:txBody>
                    <a:bodyPr/>
                    <a:lstStyle/>
                    <a:p>
                      <a:pPr algn="l" fontAlgn="ctr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Reuniones con EE: Presentación de la implementación de educación para jóvenes y adultos por metodología institucional.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NRC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2499782"/>
                  </a:ext>
                </a:extLst>
              </a:tr>
              <a:tr h="620872">
                <a:tc>
                  <a:txBody>
                    <a:bodyPr/>
                    <a:lstStyle/>
                    <a:p>
                      <a:pPr algn="l" fontAlgn="ctr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Concertación del plan de acción con los establecimientos educativos a fin de ir revisando los avances para la actualización o modificación del PEI según corresponda.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NRC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1281082"/>
                  </a:ext>
                </a:extLst>
              </a:tr>
              <a:tr h="787673">
                <a:tc>
                  <a:txBody>
                    <a:bodyPr/>
                    <a:lstStyle/>
                    <a:p>
                      <a:pPr algn="l" fontAlgn="ctr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Transferencia metodológica y Andragógica. Se divide en 3 niveles:  proceso docente para fortalecer la educación de jóvenes y adultos, cualificación de la malla curricular y fortalecimiento del plan de estudios.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NRC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1280651"/>
                  </a:ext>
                </a:extLst>
              </a:tr>
              <a:tr h="769139">
                <a:tc>
                  <a:txBody>
                    <a:bodyPr/>
                    <a:lstStyle/>
                    <a:p>
                      <a:pPr algn="l" fontAlgn="ctr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Gestión institucional en la oferta educación formal para jóvenes, adultos y personas mayores: proceso de identificación de voluntades para la oferta institucional y apoyos técnicos a la gestión académica.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NRC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69947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8881446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49BB8D-441B-A609-DD87-8039572EAB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018859"/>
            <a:ext cx="10515600" cy="1124902"/>
          </a:xfrm>
        </p:spPr>
        <p:txBody>
          <a:bodyPr/>
          <a:lstStyle/>
          <a:p>
            <a:pPr algn="ctr"/>
            <a:r>
              <a:rPr lang="es-MX" dirty="0">
                <a:solidFill>
                  <a:srgbClr val="0070C0"/>
                </a:solidFill>
              </a:rPr>
              <a:t>Plan de trabajo EE</a:t>
            </a:r>
            <a:endParaRPr lang="es-CO" dirty="0">
              <a:solidFill>
                <a:srgbClr val="0070C0"/>
              </a:solidFill>
            </a:endParaRPr>
          </a:p>
        </p:txBody>
      </p:sp>
      <p:graphicFrame>
        <p:nvGraphicFramePr>
          <p:cNvPr id="8" name="Tabla 7">
            <a:extLst>
              <a:ext uri="{FF2B5EF4-FFF2-40B4-BE49-F238E27FC236}">
                <a16:creationId xmlns:a16="http://schemas.microsoft.com/office/drawing/2014/main" id="{83C43BE4-50D7-E72B-4800-D0570730D35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426720" y="2661920"/>
          <a:ext cx="11460483" cy="2704352"/>
        </p:xfrm>
        <a:graphic>
          <a:graphicData uri="http://schemas.openxmlformats.org/drawingml/2006/table">
            <a:tbl>
              <a:tblPr/>
              <a:tblGrid>
                <a:gridCol w="6157431">
                  <a:extLst>
                    <a:ext uri="{9D8B030D-6E8A-4147-A177-3AD203B41FA5}">
                      <a16:colId xmlns:a16="http://schemas.microsoft.com/office/drawing/2014/main" val="3206639958"/>
                    </a:ext>
                  </a:extLst>
                </a:gridCol>
                <a:gridCol w="883842">
                  <a:extLst>
                    <a:ext uri="{9D8B030D-6E8A-4147-A177-3AD203B41FA5}">
                      <a16:colId xmlns:a16="http://schemas.microsoft.com/office/drawing/2014/main" val="2578620365"/>
                    </a:ext>
                  </a:extLst>
                </a:gridCol>
                <a:gridCol w="883842">
                  <a:extLst>
                    <a:ext uri="{9D8B030D-6E8A-4147-A177-3AD203B41FA5}">
                      <a16:colId xmlns:a16="http://schemas.microsoft.com/office/drawing/2014/main" val="3707536869"/>
                    </a:ext>
                  </a:extLst>
                </a:gridCol>
                <a:gridCol w="883842">
                  <a:extLst>
                    <a:ext uri="{9D8B030D-6E8A-4147-A177-3AD203B41FA5}">
                      <a16:colId xmlns:a16="http://schemas.microsoft.com/office/drawing/2014/main" val="3716297605"/>
                    </a:ext>
                  </a:extLst>
                </a:gridCol>
                <a:gridCol w="883842">
                  <a:extLst>
                    <a:ext uri="{9D8B030D-6E8A-4147-A177-3AD203B41FA5}">
                      <a16:colId xmlns:a16="http://schemas.microsoft.com/office/drawing/2014/main" val="841443622"/>
                    </a:ext>
                  </a:extLst>
                </a:gridCol>
                <a:gridCol w="883842">
                  <a:extLst>
                    <a:ext uri="{9D8B030D-6E8A-4147-A177-3AD203B41FA5}">
                      <a16:colId xmlns:a16="http://schemas.microsoft.com/office/drawing/2014/main" val="3589077476"/>
                    </a:ext>
                  </a:extLst>
                </a:gridCol>
                <a:gridCol w="883842">
                  <a:extLst>
                    <a:ext uri="{9D8B030D-6E8A-4147-A177-3AD203B41FA5}">
                      <a16:colId xmlns:a16="http://schemas.microsoft.com/office/drawing/2014/main" val="3428726731"/>
                    </a:ext>
                  </a:extLst>
                </a:gridCol>
              </a:tblGrid>
              <a:tr h="370318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ACTIVIDAD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RESPONSABLE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AGOSTO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SEPTIEMBRE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OCTUBRE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NOVIEMBRE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DICIEMBRE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868907"/>
                  </a:ext>
                </a:extLst>
              </a:tr>
              <a:tr h="370318">
                <a:tc gridSpan="7">
                  <a:txBody>
                    <a:bodyPr/>
                    <a:lstStyle/>
                    <a:p>
                      <a:pPr algn="l" fontAlgn="ctr"/>
                      <a:r>
                        <a:rPr lang="es-MX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Actividades concretas por parte de los establecimientos educativos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4760201"/>
                  </a:ext>
                </a:extLst>
              </a:tr>
              <a:tr h="654228">
                <a:tc>
                  <a:txBody>
                    <a:bodyPr/>
                    <a:lstStyle/>
                    <a:p>
                      <a:pPr algn="l" fontAlgn="ctr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Solicitar ante la SED la habilitación de la oferta en los casos en las cuales la IE no tiene la habilitación prestación del servicio de la oferta de EJA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3559176"/>
                  </a:ext>
                </a:extLst>
              </a:tr>
              <a:tr h="481413">
                <a:tc>
                  <a:txBody>
                    <a:bodyPr/>
                    <a:lstStyle/>
                    <a:p>
                      <a:pPr algn="l" fontAlgn="ctr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Asistir y estudiar el modelo educativo flexible de la Metodología institucional y las jornadas de estudio del PEI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8246042"/>
                  </a:ext>
                </a:extLst>
              </a:tr>
              <a:tr h="765323">
                <a:tc>
                  <a:txBody>
                    <a:bodyPr/>
                    <a:lstStyle/>
                    <a:p>
                      <a:pPr algn="l" fontAlgn="ctr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Seguimiento al plan de acción concertado con el equipo de NRC  y los docentes y directivos docentes de los establecimientos educativos con el fin de articular el modelo educativo flexible al PEI.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36813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714361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3ED4369D-6414-318E-76F7-57BE0461DE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0281" y="2194367"/>
            <a:ext cx="7498080" cy="1682398"/>
          </a:xfrm>
        </p:spPr>
        <p:txBody>
          <a:bodyPr>
            <a:normAutofit fontScale="90000"/>
          </a:bodyPr>
          <a:lstStyle/>
          <a:p>
            <a:r>
              <a:rPr lang="es-CO" sz="4800" dirty="0">
                <a:solidFill>
                  <a:schemeClr val="bg1"/>
                </a:solidFill>
                <a:latin typeface="Helvetica" pitchFamily="2" charset="0"/>
              </a:rPr>
              <a:t>Convenio de Cooperación CO1.PCCNTR.5253650  NRC – MEN 2023. Socio Implementador FUCEPAZ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EDD470E5-1D8A-EA70-5873-19EB4FC2311F}"/>
              </a:ext>
            </a:extLst>
          </p:cNvPr>
          <p:cNvSpPr txBox="1"/>
          <p:nvPr/>
        </p:nvSpPr>
        <p:spPr>
          <a:xfrm>
            <a:off x="651260" y="4706577"/>
            <a:ext cx="725612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sz="2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j-cs"/>
              </a:rPr>
              <a:t>Arando la Educación, atención a población joven, adulta y personas mayores en proceso de reincorporación y comunidad aledaña. </a:t>
            </a:r>
          </a:p>
        </p:txBody>
      </p:sp>
    </p:spTree>
    <p:extLst>
      <p:ext uri="{BB962C8B-B14F-4D97-AF65-F5344CB8AC3E}">
        <p14:creationId xmlns:p14="http://schemas.microsoft.com/office/powerpoint/2010/main" val="42567777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76DBABF-5F77-AA9A-058D-C53CF186A2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934720"/>
            <a:ext cx="10515600" cy="1026161"/>
          </a:xfrm>
        </p:spPr>
        <p:txBody>
          <a:bodyPr>
            <a:normAutofit/>
          </a:bodyPr>
          <a:lstStyle/>
          <a:p>
            <a:pPr algn="ctr"/>
            <a:r>
              <a:rPr lang="es-MX" dirty="0">
                <a:solidFill>
                  <a:srgbClr val="0070C0"/>
                </a:solidFill>
              </a:rPr>
              <a:t>Plan de trabajo SED</a:t>
            </a:r>
            <a:endParaRPr lang="es-CO" dirty="0"/>
          </a:p>
        </p:txBody>
      </p:sp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F6C7818F-A78F-8343-62BA-26EC0454A857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43840" y="1960881"/>
          <a:ext cx="11704320" cy="3823986"/>
        </p:xfrm>
        <a:graphic>
          <a:graphicData uri="http://schemas.openxmlformats.org/drawingml/2006/table">
            <a:tbl>
              <a:tblPr/>
              <a:tblGrid>
                <a:gridCol w="6288438">
                  <a:extLst>
                    <a:ext uri="{9D8B030D-6E8A-4147-A177-3AD203B41FA5}">
                      <a16:colId xmlns:a16="http://schemas.microsoft.com/office/drawing/2014/main" val="450498040"/>
                    </a:ext>
                  </a:extLst>
                </a:gridCol>
                <a:gridCol w="902647">
                  <a:extLst>
                    <a:ext uri="{9D8B030D-6E8A-4147-A177-3AD203B41FA5}">
                      <a16:colId xmlns:a16="http://schemas.microsoft.com/office/drawing/2014/main" val="3997408709"/>
                    </a:ext>
                  </a:extLst>
                </a:gridCol>
                <a:gridCol w="902647">
                  <a:extLst>
                    <a:ext uri="{9D8B030D-6E8A-4147-A177-3AD203B41FA5}">
                      <a16:colId xmlns:a16="http://schemas.microsoft.com/office/drawing/2014/main" val="4213590356"/>
                    </a:ext>
                  </a:extLst>
                </a:gridCol>
                <a:gridCol w="902647">
                  <a:extLst>
                    <a:ext uri="{9D8B030D-6E8A-4147-A177-3AD203B41FA5}">
                      <a16:colId xmlns:a16="http://schemas.microsoft.com/office/drawing/2014/main" val="2057844980"/>
                    </a:ext>
                  </a:extLst>
                </a:gridCol>
                <a:gridCol w="902647">
                  <a:extLst>
                    <a:ext uri="{9D8B030D-6E8A-4147-A177-3AD203B41FA5}">
                      <a16:colId xmlns:a16="http://schemas.microsoft.com/office/drawing/2014/main" val="1905426759"/>
                    </a:ext>
                  </a:extLst>
                </a:gridCol>
                <a:gridCol w="902647">
                  <a:extLst>
                    <a:ext uri="{9D8B030D-6E8A-4147-A177-3AD203B41FA5}">
                      <a16:colId xmlns:a16="http://schemas.microsoft.com/office/drawing/2014/main" val="3403189404"/>
                    </a:ext>
                  </a:extLst>
                </a:gridCol>
                <a:gridCol w="902647">
                  <a:extLst>
                    <a:ext uri="{9D8B030D-6E8A-4147-A177-3AD203B41FA5}">
                      <a16:colId xmlns:a16="http://schemas.microsoft.com/office/drawing/2014/main" val="420456133"/>
                    </a:ext>
                  </a:extLst>
                </a:gridCol>
              </a:tblGrid>
              <a:tr h="319265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ACTIVIDAD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RESPONSABLE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AGOSTO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SEPTIEMBRE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OCTUBRE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NOVIEMBRE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DICIEMBRE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7720102"/>
                  </a:ext>
                </a:extLst>
              </a:tr>
              <a:tr h="319265">
                <a:tc gridSpan="7">
                  <a:txBody>
                    <a:bodyPr/>
                    <a:lstStyle/>
                    <a:p>
                      <a:pPr algn="l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Actividades concretas por parte de las secretarias de educación Departamentales o Municipales.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48500189"/>
                  </a:ext>
                </a:extLst>
              </a:tr>
              <a:tr h="681098">
                <a:tc>
                  <a:txBody>
                    <a:bodyPr/>
                    <a:lstStyle/>
                    <a:p>
                      <a:pPr algn="l" fontAlgn="ctr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Realizar acompañamiento y asesoría a los establecimientos educativos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Dirección de Calidad SED Y SEM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7575013"/>
                  </a:ext>
                </a:extLst>
              </a:tr>
              <a:tr h="681098">
                <a:tc>
                  <a:txBody>
                    <a:bodyPr/>
                    <a:lstStyle/>
                    <a:p>
                      <a:pPr algn="l" fontAlgn="ctr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Revisa el proyecto educativo institucional-PEI o el Proyecto educativo comunitario-PEC entregado por el rector o director rural del establecimiento educativo y el acuerdo del consejo directivo de la institución en donde se aprobó la actualización del documento.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Inspección o Vigilancia de la SED o SEM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750341"/>
                  </a:ext>
                </a:extLst>
              </a:tr>
              <a:tr h="865182">
                <a:tc>
                  <a:txBody>
                    <a:bodyPr/>
                    <a:lstStyle/>
                    <a:p>
                      <a:pPr algn="l" fontAlgn="ctr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Emitir el acto administrativo donde se habilite y apruebe la incorporación del MEF o la actualización en la Metodología institucional  en el proyecto educativo institucional, esta debe ser notificada a los rectores o directores rurales.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Dirección de Cobertura de la SEM O SED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4963734"/>
                  </a:ext>
                </a:extLst>
              </a:tr>
              <a:tr h="457613">
                <a:tc>
                  <a:txBody>
                    <a:bodyPr/>
                    <a:lstStyle/>
                    <a:p>
                      <a:pPr algn="l" fontAlgn="ctr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Cargue del acto administrativo firmado por la </a:t>
                      </a:r>
                      <a:r>
                        <a:rPr lang="es-MX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Secretari</a:t>
                      </a:r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@ departamental o municipal según sea el caso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Líder DUE SED-SEM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24353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5779967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D89EE432-961E-69EE-58D3-3AEB0B90BA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523621"/>
              </p:ext>
            </p:extLst>
          </p:nvPr>
        </p:nvGraphicFramePr>
        <p:xfrm>
          <a:off x="1169416" y="1146721"/>
          <a:ext cx="9865359" cy="3558371"/>
        </p:xfrm>
        <a:graphic>
          <a:graphicData uri="http://schemas.openxmlformats.org/drawingml/2006/table">
            <a:tbl>
              <a:tblPr firstRow="1" bandRow="1"/>
              <a:tblGrid>
                <a:gridCol w="2194560">
                  <a:extLst>
                    <a:ext uri="{9D8B030D-6E8A-4147-A177-3AD203B41FA5}">
                      <a16:colId xmlns:a16="http://schemas.microsoft.com/office/drawing/2014/main" val="1926962377"/>
                    </a:ext>
                  </a:extLst>
                </a:gridCol>
                <a:gridCol w="1717040">
                  <a:extLst>
                    <a:ext uri="{9D8B030D-6E8A-4147-A177-3AD203B41FA5}">
                      <a16:colId xmlns:a16="http://schemas.microsoft.com/office/drawing/2014/main" val="564934682"/>
                    </a:ext>
                  </a:extLst>
                </a:gridCol>
                <a:gridCol w="5953759">
                  <a:extLst>
                    <a:ext uri="{9D8B030D-6E8A-4147-A177-3AD203B41FA5}">
                      <a16:colId xmlns:a16="http://schemas.microsoft.com/office/drawing/2014/main" val="4002347688"/>
                    </a:ext>
                  </a:extLst>
                </a:gridCol>
              </a:tblGrid>
              <a:tr h="90661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MX" dirty="0"/>
                        <a:t>Institución Educativa </a:t>
                      </a:r>
                      <a:endParaRPr lang="es-CO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MX" dirty="0"/>
                        <a:t>Encuentros realizados </a:t>
                      </a:r>
                      <a:endParaRPr lang="es-CO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MX" dirty="0"/>
                        <a:t>Estado del proceso </a:t>
                      </a:r>
                      <a:endParaRPr lang="es-CO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3041687"/>
                  </a:ext>
                </a:extLst>
              </a:tr>
              <a:tr h="90661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s-CO" dirty="0" smtClean="0"/>
                        <a:t>IE EDUARDO SANTOS</a:t>
                      </a:r>
                      <a:endParaRPr lang="es-CO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CO" dirty="0" smtClean="0"/>
                        <a:t>2</a:t>
                      </a:r>
                      <a:endParaRPr lang="es-CO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>
                        <a:buNone/>
                      </a:pPr>
                      <a:r>
                        <a:rPr lang="es-MX" dirty="0" smtClean="0"/>
                        <a:t>Reunión con directivos para presentar el plan de acción el 2 de noviembre, socialización y envío  del documento anexo a directivos el 24  de noviembre, posterior a la reunión  consejo académico. Se proyectan reuniones en febrero con consejo directivo. </a:t>
                      </a:r>
                      <a:endParaRPr lang="es-CO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1380978"/>
                  </a:ext>
                </a:extLst>
              </a:tr>
              <a:tr h="90661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s-CO" dirty="0" smtClean="0"/>
                        <a:t>IE CIUDADELA SUCRE</a:t>
                      </a:r>
                      <a:endParaRPr lang="es-CO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CO" dirty="0" smtClean="0"/>
                        <a:t>2</a:t>
                      </a:r>
                      <a:endParaRPr lang="es-CO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>
                        <a:buNone/>
                      </a:pPr>
                      <a:r>
                        <a:rPr lang="es-MX" dirty="0" smtClean="0"/>
                        <a:t>Se realizo la reunión con directivos el 2 de noviembre, se proyecto una segunda reunión con consejo académico el 24 de noviembre, pero por agendas de la IE no fue posible llevarla a cabo, por lo tanto se re agenda para febrero.</a:t>
                      </a:r>
                      <a:endParaRPr lang="es-CO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13354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3106464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540212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1278559"/>
          </a:xfrm>
        </p:spPr>
        <p:txBody>
          <a:bodyPr>
            <a:normAutofit/>
          </a:bodyPr>
          <a:lstStyle/>
          <a:p>
            <a:pPr algn="ctr"/>
            <a:r>
              <a:rPr lang="es-ES" b="1" dirty="0">
                <a:solidFill>
                  <a:srgbClr val="B43737"/>
                </a:solidFill>
              </a:rPr>
              <a:t>AGENDA</a:t>
            </a:r>
            <a:endParaRPr lang="es-CO" dirty="0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3205113"/>
            <a:ext cx="10515600" cy="2234153"/>
          </a:xfrm>
        </p:spPr>
        <p:txBody>
          <a:bodyPr>
            <a:normAutofit lnSpcReduction="10000"/>
          </a:bodyPr>
          <a:lstStyle/>
          <a:p>
            <a:pPr marL="457200" indent="-457200">
              <a:buAutoNum type="arabicPeriod"/>
            </a:pPr>
            <a:r>
              <a:rPr lang="es-MX" dirty="0" smtClean="0"/>
              <a:t>Bienvenida y saludo</a:t>
            </a:r>
          </a:p>
          <a:p>
            <a:pPr marL="457200" indent="-457200">
              <a:buAutoNum type="arabicPeriod"/>
            </a:pPr>
            <a:r>
              <a:rPr lang="es-MX" dirty="0" smtClean="0"/>
              <a:t>Avances de la Implementación</a:t>
            </a:r>
          </a:p>
          <a:p>
            <a:pPr marL="457200" indent="-457200">
              <a:buAutoNum type="arabicPeriod"/>
            </a:pPr>
            <a:r>
              <a:rPr lang="es-MX" dirty="0" smtClean="0"/>
              <a:t>Retos</a:t>
            </a:r>
          </a:p>
          <a:p>
            <a:pPr marL="457200" indent="-457200">
              <a:buAutoNum type="arabicPeriod"/>
            </a:pPr>
            <a:r>
              <a:rPr lang="es-MX" dirty="0" smtClean="0"/>
              <a:t>Estrategias Pedagógicas</a:t>
            </a:r>
            <a:endParaRPr lang="es-MX" dirty="0" smtClean="0"/>
          </a:p>
          <a:p>
            <a:pPr marL="457200" indent="-457200">
              <a:buAutoNum type="arabicPeriod"/>
            </a:pPr>
            <a:r>
              <a:rPr lang="es-MX" dirty="0" smtClean="0"/>
              <a:t>Articulación PEI</a:t>
            </a:r>
            <a:endParaRPr lang="es-MX" dirty="0"/>
          </a:p>
          <a:p>
            <a:endParaRPr lang="es-MX" dirty="0"/>
          </a:p>
          <a:p>
            <a:pPr marL="457200" indent="-457200">
              <a:buAutoNum type="arabicPeriod"/>
            </a:pPr>
            <a:endParaRPr lang="es-MX" dirty="0"/>
          </a:p>
          <a:p>
            <a:pPr marL="457200" indent="-457200">
              <a:buAutoNum type="arabicPeriod"/>
            </a:pP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0784446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E7DD871E-9050-4839-F60E-6051114C0399}"/>
              </a:ext>
            </a:extLst>
          </p:cNvPr>
          <p:cNvSpPr txBox="1"/>
          <p:nvPr/>
        </p:nvSpPr>
        <p:spPr>
          <a:xfrm>
            <a:off x="5225409" y="6639446"/>
            <a:ext cx="17411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100" b="1">
                <a:solidFill>
                  <a:schemeClr val="bg1"/>
                </a:solidFill>
                <a:latin typeface="Helvetica" pitchFamily="2" charset="0"/>
              </a:rPr>
              <a:t>www.---------------.gov.co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BEF09DDC-C4DD-F701-1DB8-81ACB44D9946}"/>
              </a:ext>
            </a:extLst>
          </p:cNvPr>
          <p:cNvSpPr txBox="1">
            <a:spLocks/>
          </p:cNvSpPr>
          <p:nvPr/>
        </p:nvSpPr>
        <p:spPr>
          <a:xfrm>
            <a:off x="0" y="1011297"/>
            <a:ext cx="12192000" cy="81738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3600" b="1" dirty="0">
                <a:solidFill>
                  <a:srgbClr val="FFC000"/>
                </a:solidFill>
              </a:rPr>
              <a:t>Antecedentes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8F6EE211-2BE6-71D7-831B-028E1530105E}"/>
              </a:ext>
            </a:extLst>
          </p:cNvPr>
          <p:cNvSpPr txBox="1"/>
          <p:nvPr/>
        </p:nvSpPr>
        <p:spPr>
          <a:xfrm>
            <a:off x="1577341" y="2113478"/>
            <a:ext cx="9406890" cy="2800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419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El programa “Arando la Educación” inició en enero de 2017 como una de las medidas de reincorporación temprana establecida en el acuerdo final entre el Estado colombiano y las Fuerzas Armadas Revolucionarias de Colombia (FARC-EP): </a:t>
            </a:r>
          </a:p>
          <a:p>
            <a:pPr algn="ctr"/>
            <a:endParaRPr lang="es-419" sz="1600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algn="ctr"/>
            <a:r>
              <a:rPr lang="es-419" sz="1600" b="1" i="1" dirty="0">
                <a:solidFill>
                  <a:srgbClr val="B43737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“En desarrollo del proceso de preparación para la reincorporación a la vida civil se podrán realizar dentro de las zonas veredales transitorias de normalización (ZVTN) y los puntos transitorios de normalización (PTN) todo tipo de capacitación a los(as) integrantes de las FARC-EP en labores productivas, de nivelación en educación básica primaria, secundaria o técnica</a:t>
            </a:r>
            <a:r>
              <a:rPr lang="es-419" sz="1600" b="1" dirty="0">
                <a:solidFill>
                  <a:srgbClr val="B43737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” </a:t>
            </a:r>
          </a:p>
          <a:p>
            <a:pPr algn="ctr"/>
            <a:r>
              <a:rPr lang="es-419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(3.1.4.1. del Acuerdo final). </a:t>
            </a:r>
          </a:p>
          <a:p>
            <a:pPr algn="ctr"/>
            <a:endParaRPr lang="es-419" sz="1600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algn="ctr"/>
            <a:r>
              <a:rPr lang="es-419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Adicionalmente, contribuimos con el fortalecimiento de la educación rural (1.3.2.2 del Acuerdo final).</a:t>
            </a:r>
          </a:p>
        </p:txBody>
      </p:sp>
    </p:spTree>
    <p:extLst>
      <p:ext uri="{BB962C8B-B14F-4D97-AF65-F5344CB8AC3E}">
        <p14:creationId xmlns:p14="http://schemas.microsoft.com/office/powerpoint/2010/main" val="25237324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F0B04B-5796-4D04-B2CE-461749A89F7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89166" y="1653586"/>
            <a:ext cx="6409509" cy="2387600"/>
          </a:xfrm>
        </p:spPr>
        <p:txBody>
          <a:bodyPr>
            <a:normAutofit/>
          </a:bodyPr>
          <a:lstStyle/>
          <a:p>
            <a:r>
              <a:rPr lang="es-MX" sz="6600" dirty="0">
                <a:solidFill>
                  <a:schemeClr val="bg1"/>
                </a:solidFill>
              </a:rPr>
              <a:t>Nuestra</a:t>
            </a:r>
            <a:br>
              <a:rPr lang="es-MX" sz="6600" dirty="0">
                <a:solidFill>
                  <a:schemeClr val="bg1"/>
                </a:solidFill>
              </a:rPr>
            </a:br>
            <a:r>
              <a:rPr lang="es-MX" sz="6600" dirty="0">
                <a:solidFill>
                  <a:schemeClr val="bg1"/>
                </a:solidFill>
              </a:rPr>
              <a:t>implementación</a:t>
            </a:r>
            <a:endParaRPr lang="es-CO" sz="6600" dirty="0">
              <a:solidFill>
                <a:schemeClr val="bg1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01B0C57-0223-41C7-849F-91408282FD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89166" y="4133261"/>
            <a:ext cx="6409509" cy="1655762"/>
          </a:xfrm>
        </p:spPr>
        <p:txBody>
          <a:bodyPr>
            <a:normAutofit/>
          </a:bodyPr>
          <a:lstStyle/>
          <a:p>
            <a:r>
              <a:rPr lang="es-MX" sz="5400" dirty="0">
                <a:solidFill>
                  <a:schemeClr val="bg1"/>
                </a:solidFill>
              </a:rPr>
              <a:t>2023</a:t>
            </a:r>
            <a:endParaRPr lang="es-CO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9311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939FB15-519F-4398-B409-A0B088C71AD5}"/>
              </a:ext>
            </a:extLst>
          </p:cNvPr>
          <p:cNvSpPr/>
          <p:nvPr/>
        </p:nvSpPr>
        <p:spPr>
          <a:xfrm>
            <a:off x="0" y="2386149"/>
            <a:ext cx="12192000" cy="2255520"/>
          </a:xfrm>
          <a:prstGeom prst="rect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E7DD871E-9050-4839-F60E-6051114C0399}"/>
              </a:ext>
            </a:extLst>
          </p:cNvPr>
          <p:cNvSpPr txBox="1"/>
          <p:nvPr/>
        </p:nvSpPr>
        <p:spPr>
          <a:xfrm>
            <a:off x="5225409" y="6639446"/>
            <a:ext cx="17411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100" b="1">
                <a:solidFill>
                  <a:schemeClr val="bg1"/>
                </a:solidFill>
                <a:latin typeface="Helvetica" pitchFamily="2" charset="0"/>
              </a:rPr>
              <a:t>www.---------------.gov.co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BEF09DDC-C4DD-F701-1DB8-81ACB44D9946}"/>
              </a:ext>
            </a:extLst>
          </p:cNvPr>
          <p:cNvSpPr txBox="1">
            <a:spLocks/>
          </p:cNvSpPr>
          <p:nvPr/>
        </p:nvSpPr>
        <p:spPr>
          <a:xfrm>
            <a:off x="951213" y="1175889"/>
            <a:ext cx="10515600" cy="81738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3600" b="1" dirty="0">
                <a:solidFill>
                  <a:srgbClr val="B43737"/>
                </a:solidFill>
              </a:rPr>
              <a:t>Alcance del objeto:</a:t>
            </a:r>
          </a:p>
        </p:txBody>
      </p:sp>
      <p:sp>
        <p:nvSpPr>
          <p:cNvPr id="4" name="Marcador de contenido 2">
            <a:extLst>
              <a:ext uri="{FF2B5EF4-FFF2-40B4-BE49-F238E27FC236}">
                <a16:creationId xmlns:a16="http://schemas.microsoft.com/office/drawing/2014/main" id="{859976FA-64FD-F6F2-9E6B-2612091AB8D0}"/>
              </a:ext>
            </a:extLst>
          </p:cNvPr>
          <p:cNvSpPr txBox="1">
            <a:spLocks/>
          </p:cNvSpPr>
          <p:nvPr/>
        </p:nvSpPr>
        <p:spPr>
          <a:xfrm>
            <a:off x="951213" y="2705486"/>
            <a:ext cx="10696575" cy="1616846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Proveer estrategias de acceso y permanencia para la atención educativa de población de </a:t>
            </a:r>
            <a:r>
              <a:rPr lang="es-ES" sz="22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joven, adulta y adulta mayor en las comunidades donde se adelanta el proceso de reincorporación</a:t>
            </a:r>
            <a:r>
              <a:rPr lang="es-ES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, en articulación con las Secretarías de Educación de las Entidades Territoriales Certificadas en Educación focalizadas, así como fortalecer la capacidad de las Instituciones educativas en formación a docentes de la planta oficial.</a:t>
            </a:r>
          </a:p>
          <a:p>
            <a:endParaRPr lang="es-ES" b="1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endParaRPr lang="es-MX" b="1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endParaRPr lang="es-CO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73325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B1DFCC-3945-4A65-B165-A16C42C75F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01783" y="2141266"/>
            <a:ext cx="6374674" cy="2387600"/>
          </a:xfrm>
        </p:spPr>
        <p:txBody>
          <a:bodyPr>
            <a:normAutofit fontScale="90000"/>
          </a:bodyPr>
          <a:lstStyle/>
          <a:p>
            <a:r>
              <a:rPr lang="es-MX" dirty="0">
                <a:solidFill>
                  <a:schemeClr val="bg1"/>
                </a:solidFill>
              </a:rPr>
              <a:t>Vigencia 9 </a:t>
            </a:r>
            <a:br>
              <a:rPr lang="es-MX" dirty="0">
                <a:solidFill>
                  <a:schemeClr val="bg1"/>
                </a:solidFill>
              </a:rPr>
            </a:br>
            <a:r>
              <a:rPr lang="es-MX" dirty="0">
                <a:solidFill>
                  <a:schemeClr val="bg1"/>
                </a:solidFill>
              </a:rPr>
              <a:t>Agosto a diciembre de 2023</a:t>
            </a:r>
            <a:endParaRPr lang="es-CO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1701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327418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s-ES" b="1" dirty="0" smtClean="0">
                <a:solidFill>
                  <a:srgbClr val="B43737"/>
                </a:solidFill>
              </a:rPr>
              <a:t>POBLACIÓN</a:t>
            </a:r>
            <a:endParaRPr lang="es-CO" dirty="0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6B17C67B-9917-AF20-802E-F10B19C57787}"/>
              </a:ext>
            </a:extLst>
          </p:cNvPr>
          <p:cNvSpPr txBox="1">
            <a:spLocks/>
          </p:cNvSpPr>
          <p:nvPr/>
        </p:nvSpPr>
        <p:spPr>
          <a:xfrm>
            <a:off x="838200" y="1385050"/>
            <a:ext cx="106084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MX" dirty="0">
              <a:cs typeface="Times New Roman" panose="02020603050405020304" pitchFamily="18" charset="0"/>
            </a:endParaRPr>
          </a:p>
          <a:p>
            <a:endParaRPr lang="es-MX" dirty="0">
              <a:cs typeface="Times New Roman" panose="02020603050405020304" pitchFamily="18" charset="0"/>
            </a:endParaRPr>
          </a:p>
          <a:p>
            <a:endParaRPr lang="es-CO" dirty="0"/>
          </a:p>
        </p:txBody>
      </p:sp>
      <p:graphicFrame>
        <p:nvGraphicFramePr>
          <p:cNvPr id="7" name="Tabla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2893709"/>
              </p:ext>
            </p:extLst>
          </p:nvPr>
        </p:nvGraphicFramePr>
        <p:xfrm>
          <a:off x="1104111" y="4291977"/>
          <a:ext cx="2031608" cy="604028"/>
        </p:xfrm>
        <a:graphic>
          <a:graphicData uri="http://schemas.openxmlformats.org/drawingml/2006/table">
            <a:tbl>
              <a:tblPr/>
              <a:tblGrid>
                <a:gridCol w="1015804">
                  <a:extLst>
                    <a:ext uri="{9D8B030D-6E8A-4147-A177-3AD203B41FA5}">
                      <a16:colId xmlns:a16="http://schemas.microsoft.com/office/drawing/2014/main" val="3722433795"/>
                    </a:ext>
                  </a:extLst>
                </a:gridCol>
                <a:gridCol w="1015804">
                  <a:extLst>
                    <a:ext uri="{9D8B030D-6E8A-4147-A177-3AD203B41FA5}">
                      <a16:colId xmlns:a16="http://schemas.microsoft.com/office/drawing/2014/main" val="3536074945"/>
                    </a:ext>
                  </a:extLst>
                </a:gridCol>
              </a:tblGrid>
              <a:tr h="302014"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4886699"/>
                  </a:ext>
                </a:extLst>
              </a:tr>
              <a:tr h="302014"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Comunidad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5043110"/>
                  </a:ext>
                </a:extLst>
              </a:tr>
            </a:tbl>
          </a:graphicData>
        </a:graphic>
      </p:graphicFrame>
      <p:graphicFrame>
        <p:nvGraphicFramePr>
          <p:cNvPr id="8" name="Tabla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9727742"/>
              </p:ext>
            </p:extLst>
          </p:nvPr>
        </p:nvGraphicFramePr>
        <p:xfrm>
          <a:off x="4046357" y="4246965"/>
          <a:ext cx="2028336" cy="604030"/>
        </p:xfrm>
        <a:graphic>
          <a:graphicData uri="http://schemas.openxmlformats.org/drawingml/2006/table">
            <a:tbl>
              <a:tblPr/>
              <a:tblGrid>
                <a:gridCol w="1014168">
                  <a:extLst>
                    <a:ext uri="{9D8B030D-6E8A-4147-A177-3AD203B41FA5}">
                      <a16:colId xmlns:a16="http://schemas.microsoft.com/office/drawing/2014/main" val="2586275544"/>
                    </a:ext>
                  </a:extLst>
                </a:gridCol>
                <a:gridCol w="1014168">
                  <a:extLst>
                    <a:ext uri="{9D8B030D-6E8A-4147-A177-3AD203B41FA5}">
                      <a16:colId xmlns:a16="http://schemas.microsoft.com/office/drawing/2014/main" val="252740872"/>
                    </a:ext>
                  </a:extLst>
                </a:gridCol>
              </a:tblGrid>
              <a:tr h="302015"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Hombres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1375918"/>
                  </a:ext>
                </a:extLst>
              </a:tr>
              <a:tr h="302015"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Mujeres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6261020"/>
                  </a:ext>
                </a:extLst>
              </a:tr>
            </a:tbl>
          </a:graphicData>
        </a:graphic>
      </p:graphicFrame>
      <p:graphicFrame>
        <p:nvGraphicFramePr>
          <p:cNvPr id="9" name="Tabla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8723185"/>
              </p:ext>
            </p:extLst>
          </p:nvPr>
        </p:nvGraphicFramePr>
        <p:xfrm>
          <a:off x="7732720" y="4567950"/>
          <a:ext cx="2055878" cy="910568"/>
        </p:xfrm>
        <a:graphic>
          <a:graphicData uri="http://schemas.openxmlformats.org/drawingml/2006/table">
            <a:tbl>
              <a:tblPr/>
              <a:tblGrid>
                <a:gridCol w="1027939">
                  <a:extLst>
                    <a:ext uri="{9D8B030D-6E8A-4147-A177-3AD203B41FA5}">
                      <a16:colId xmlns:a16="http://schemas.microsoft.com/office/drawing/2014/main" val="1128399174"/>
                    </a:ext>
                  </a:extLst>
                </a:gridCol>
                <a:gridCol w="1027939">
                  <a:extLst>
                    <a:ext uri="{9D8B030D-6E8A-4147-A177-3AD203B41FA5}">
                      <a16:colId xmlns:a16="http://schemas.microsoft.com/office/drawing/2014/main" val="949294856"/>
                    </a:ext>
                  </a:extLst>
                </a:gridCol>
              </a:tblGrid>
              <a:tr h="227642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Deserción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8622801"/>
                  </a:ext>
                </a:extLst>
              </a:tr>
              <a:tr h="227642"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Comuna</a:t>
                      </a:r>
                      <a:r>
                        <a:rPr lang="es-CO" sz="14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6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7590596"/>
                  </a:ext>
                </a:extLst>
              </a:tr>
              <a:tr h="227642"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Comuna</a:t>
                      </a:r>
                      <a:r>
                        <a:rPr lang="es-CO" sz="14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4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9416313"/>
                  </a:ext>
                </a:extLst>
              </a:tr>
              <a:tr h="227642"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9977550"/>
                  </a:ext>
                </a:extLst>
              </a:tr>
            </a:tbl>
          </a:graphicData>
        </a:graphic>
      </p:graphicFrame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111" y="1745529"/>
            <a:ext cx="10076602" cy="1196597"/>
          </a:xfrm>
          <a:prstGeom prst="rect">
            <a:avLst/>
          </a:prstGeom>
        </p:spPr>
      </p:pic>
      <p:graphicFrame>
        <p:nvGraphicFramePr>
          <p:cNvPr id="10" name="Tabla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8319053"/>
              </p:ext>
            </p:extLst>
          </p:nvPr>
        </p:nvGraphicFramePr>
        <p:xfrm>
          <a:off x="1104111" y="5023234"/>
          <a:ext cx="3685822" cy="604028"/>
        </p:xfrm>
        <a:graphic>
          <a:graphicData uri="http://schemas.openxmlformats.org/drawingml/2006/table">
            <a:tbl>
              <a:tblPr/>
              <a:tblGrid>
                <a:gridCol w="1093451">
                  <a:extLst>
                    <a:ext uri="{9D8B030D-6E8A-4147-A177-3AD203B41FA5}">
                      <a16:colId xmlns:a16="http://schemas.microsoft.com/office/drawing/2014/main" val="3722433795"/>
                    </a:ext>
                  </a:extLst>
                </a:gridCol>
                <a:gridCol w="2592371">
                  <a:extLst>
                    <a:ext uri="{9D8B030D-6E8A-4147-A177-3AD203B41FA5}">
                      <a16:colId xmlns:a16="http://schemas.microsoft.com/office/drawing/2014/main" val="3536074945"/>
                    </a:ext>
                  </a:extLst>
                </a:gridCol>
              </a:tblGrid>
              <a:tr h="302014"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Docente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Andrés</a:t>
                      </a:r>
                      <a:r>
                        <a:rPr lang="es-CO" sz="14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Sarmiento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4886699"/>
                  </a:ext>
                </a:extLst>
              </a:tr>
              <a:tr h="302014"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Docente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Nicolás Guevara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5043110"/>
                  </a:ext>
                </a:extLst>
              </a:tr>
            </a:tbl>
          </a:graphicData>
        </a:graphic>
      </p:graphicFrame>
      <p:pic>
        <p:nvPicPr>
          <p:cNvPr id="11" name="Imagen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0180" y="3024116"/>
            <a:ext cx="6591639" cy="1073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129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b="1" dirty="0" smtClean="0">
                <a:solidFill>
                  <a:srgbClr val="B43737"/>
                </a:solidFill>
              </a:rPr>
              <a:t>Kits Escolares - FUCEPAZ</a:t>
            </a:r>
            <a:endParaRPr lang="es-CO" dirty="0"/>
          </a:p>
        </p:txBody>
      </p:sp>
      <p:sp>
        <p:nvSpPr>
          <p:cNvPr id="7" name="Rectángulo 6"/>
          <p:cNvSpPr/>
          <p:nvPr/>
        </p:nvSpPr>
        <p:spPr>
          <a:xfrm>
            <a:off x="1475124" y="5078231"/>
            <a:ext cx="972391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1400" b="1" dirty="0">
                <a:solidFill>
                  <a:srgbClr val="000000"/>
                </a:solidFill>
                <a:latin typeface="Calibri" panose="020F0502020204030204" pitchFamily="34" charset="0"/>
              </a:rPr>
              <a:t>Contenido de los kits escolares: </a:t>
            </a:r>
            <a:r>
              <a:rPr lang="es-MX" sz="1400" dirty="0">
                <a:solidFill>
                  <a:srgbClr val="000000"/>
                </a:solidFill>
                <a:latin typeface="Calibri" panose="020F0502020204030204" pitchFamily="34" charset="0"/>
              </a:rPr>
              <a:t>tula con logos del proyecto, 1 cuaderno 5 materias, dos bolígrafos </a:t>
            </a:r>
            <a:r>
              <a:rPr lang="es-MX" sz="1400" dirty="0" err="1">
                <a:solidFill>
                  <a:srgbClr val="000000"/>
                </a:solidFill>
                <a:latin typeface="Calibri" panose="020F0502020204030204" pitchFamily="34" charset="0"/>
              </a:rPr>
              <a:t>Offi</a:t>
            </a:r>
            <a:r>
              <a:rPr lang="es-MX" sz="14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s-MX" sz="1400" dirty="0" err="1">
                <a:solidFill>
                  <a:srgbClr val="000000"/>
                </a:solidFill>
                <a:latin typeface="Calibri" panose="020F0502020204030204" pitchFamily="34" charset="0"/>
              </a:rPr>
              <a:t>Esco</a:t>
            </a:r>
            <a:r>
              <a:rPr lang="es-MX" sz="1400" dirty="0">
                <a:solidFill>
                  <a:srgbClr val="000000"/>
                </a:solidFill>
                <a:latin typeface="Calibri" panose="020F0502020204030204" pitchFamily="34" charset="0"/>
              </a:rPr>
              <a:t> negro y rojo, lápiz Mirado </a:t>
            </a:r>
            <a:r>
              <a:rPr lang="es-MX" sz="1400" dirty="0" err="1">
                <a:solidFill>
                  <a:srgbClr val="000000"/>
                </a:solidFill>
                <a:latin typeface="Calibri" panose="020F0502020204030204" pitchFamily="34" charset="0"/>
              </a:rPr>
              <a:t>Papermate</a:t>
            </a:r>
            <a:r>
              <a:rPr lang="es-MX" sz="1400" dirty="0">
                <a:solidFill>
                  <a:srgbClr val="000000"/>
                </a:solidFill>
                <a:latin typeface="Calibri" panose="020F0502020204030204" pitchFamily="34" charset="0"/>
              </a:rPr>
              <a:t>, borrador de nata, tajalápiz metálico, caja de colores x 12 lápices. </a:t>
            </a:r>
            <a:endParaRPr lang="es-CO" sz="2400" dirty="0"/>
          </a:p>
        </p:txBody>
      </p:sp>
      <p:pic>
        <p:nvPicPr>
          <p:cNvPr id="5" name="Marcador de contenido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83554" y="1500909"/>
            <a:ext cx="7734698" cy="3473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158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GOBIERNO DEL CAMBIO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e4b4c967-322b-4a94-8db6-7806535da3b3">
      <Terms xmlns="http://schemas.microsoft.com/office/infopath/2007/PartnerControls"/>
    </lcf76f155ced4ddcb4097134ff3c332f>
    <TaxCatchAll xmlns="060a09b2-ee18-41ec-aa50-33855a4ccc0d" xsi:nil="true"/>
    <SharedWithUsers xmlns="060a09b2-ee18-41ec-aa50-33855a4ccc0d">
      <UserInfo>
        <DisplayName/>
        <AccountId xsi:nil="true"/>
        <AccountType/>
      </UserInfo>
    </SharedWithUsers>
    <MediaLengthInSeconds xmlns="e4b4c967-322b-4a94-8db6-7806535da3b3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76BE4E314A180C468A07E5B0CF42FA92" ma:contentTypeVersion="14" ma:contentTypeDescription="Crear nuevo documento." ma:contentTypeScope="" ma:versionID="932fc40eacf4dc136aae57d466c48a82">
  <xsd:schema xmlns:xsd="http://www.w3.org/2001/XMLSchema" xmlns:xs="http://www.w3.org/2001/XMLSchema" xmlns:p="http://schemas.microsoft.com/office/2006/metadata/properties" xmlns:ns2="e4b4c967-322b-4a94-8db6-7806535da3b3" xmlns:ns3="060a09b2-ee18-41ec-aa50-33855a4ccc0d" targetNamespace="http://schemas.microsoft.com/office/2006/metadata/properties" ma:root="true" ma:fieldsID="9fbc2080ac53ca49aa3a3de7d60e31f6" ns2:_="" ns3:_="">
    <xsd:import namespace="e4b4c967-322b-4a94-8db6-7806535da3b3"/>
    <xsd:import namespace="060a09b2-ee18-41ec-aa50-33855a4ccc0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4b4c967-322b-4a94-8db6-7806535da3b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9" nillable="true" ma:taxonomy="true" ma:internalName="lcf76f155ced4ddcb4097134ff3c332f" ma:taxonomyFieldName="MediaServiceImageTags" ma:displayName="Etiquetas de imagen" ma:readOnly="false" ma:fieldId="{5cf76f15-5ced-4ddc-b409-7134ff3c332f}" ma:taxonomyMulti="true" ma:sspId="148dc318-5de1-4747-92ed-e07023d138f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60a09b2-ee18-41ec-aa50-33855a4ccc0d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6d1a984d-d654-4708-a783-b9ec3bd07554}" ma:internalName="TaxCatchAll" ma:showField="CatchAllData" ma:web="060a09b2-ee18-41ec-aa50-33855a4ccc0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10CE289-C852-49A3-B362-3A394D47F128}">
  <ds:schemaRefs>
    <ds:schemaRef ds:uri="http://schemas.openxmlformats.org/package/2006/metadata/core-properties"/>
    <ds:schemaRef ds:uri="http://purl.org/dc/dcmitype/"/>
    <ds:schemaRef ds:uri="91f4223c-72d4-4e52-9076-bac37d1c8323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purl.org/dc/terms/"/>
    <ds:schemaRef ds:uri="0c747369-06c1-46d5-8991-c2955fe00629"/>
    <ds:schemaRef ds:uri="http://schemas.microsoft.com/office/2006/metadata/properties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B9760CE9-3CC2-48C1-ACFE-6D7AC2B639C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8FC6248-79C1-487F-965A-CBEAF9CBA595}"/>
</file>

<file path=docProps/app.xml><?xml version="1.0" encoding="utf-8"?>
<Properties xmlns="http://schemas.openxmlformats.org/officeDocument/2006/extended-properties" xmlns:vt="http://schemas.openxmlformats.org/officeDocument/2006/docPropsVTypes">
  <TotalTime>4662</TotalTime>
  <Words>1014</Words>
  <Application>Microsoft Office PowerPoint</Application>
  <PresentationFormat>Panorámica</PresentationFormat>
  <Paragraphs>206</Paragraphs>
  <Slides>22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22</vt:i4>
      </vt:variant>
    </vt:vector>
  </HeadingPairs>
  <TitlesOfParts>
    <vt:vector size="30" baseType="lpstr">
      <vt:lpstr>Arial</vt:lpstr>
      <vt:lpstr>Arial Hebrew Scholar</vt:lpstr>
      <vt:lpstr>Calibri</vt:lpstr>
      <vt:lpstr>Helvetica</vt:lpstr>
      <vt:lpstr>Roboto Light</vt:lpstr>
      <vt:lpstr>Roboto Medium</vt:lpstr>
      <vt:lpstr>Times New Roman</vt:lpstr>
      <vt:lpstr>Tema de Office</vt:lpstr>
      <vt:lpstr>Presentación de PowerPoint</vt:lpstr>
      <vt:lpstr>Convenio de Cooperación CO1.PCCNTR.5253650  NRC – MEN 2023. Socio Implementador FUCEPAZ</vt:lpstr>
      <vt:lpstr>AGENDA</vt:lpstr>
      <vt:lpstr>Presentación de PowerPoint</vt:lpstr>
      <vt:lpstr>Nuestra implementación</vt:lpstr>
      <vt:lpstr>Presentación de PowerPoint</vt:lpstr>
      <vt:lpstr>Vigencia 9  Agosto a diciembre de 2023</vt:lpstr>
      <vt:lpstr>POBLACIÓN</vt:lpstr>
      <vt:lpstr>Kits Escolares - FUCEPAZ</vt:lpstr>
      <vt:lpstr>CALENDARIO ACADÉMICO</vt:lpstr>
      <vt:lpstr>Variaciones en el calendario</vt:lpstr>
      <vt:lpstr>Algunos Retos</vt:lpstr>
      <vt:lpstr>Estrategias pedagógicas</vt:lpstr>
      <vt:lpstr>Espacios de Clase</vt:lpstr>
      <vt:lpstr>SEMANA DE LAS CIENCIAS</vt:lpstr>
      <vt:lpstr>CENTROS DE INTERÉS</vt:lpstr>
      <vt:lpstr>RUTA DE TRABAJO</vt:lpstr>
      <vt:lpstr>Plan de acción NRC</vt:lpstr>
      <vt:lpstr>Plan de trabajo EE</vt:lpstr>
      <vt:lpstr>Plan de trabajo SED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William Camilo  Baracaldo Godoy</dc:creator>
  <cp:lastModifiedBy>Lina María López</cp:lastModifiedBy>
  <cp:revision>89</cp:revision>
  <dcterms:created xsi:type="dcterms:W3CDTF">2023-05-08T00:34:42Z</dcterms:created>
  <dcterms:modified xsi:type="dcterms:W3CDTF">2024-01-25T17:43:09Z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0x01010076BE4E314A180C468A07E5B0CF42FA92</vt:lpwstr>
  </property>
  <property fmtid="{D5CDD505-2E9C-101B-9397-08002B2CF9AE}" pid="3" name="Order">
    <vt:r8>87515600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  <property fmtid="{D5CDD505-2E9C-101B-9397-08002B2CF9AE}" pid="10" name="_ExtendedDescription">
    <vt:lpwstr/>
  </property>
  <property fmtid="{D5CDD505-2E9C-101B-9397-08002B2CF9AE}" pid="11" name="TriggerFlowInfo">
    <vt:lpwstr/>
  </property>
  <property fmtid="{D5CDD505-2E9C-101B-9397-08002B2CF9AE}" pid="12" name="MediaServiceImageTags">
    <vt:lpwstr/>
  </property>
</Properties>
</file>