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0" r:id="rId4"/>
  </p:sldMasterIdLst>
  <p:notesMasterIdLst>
    <p:notesMasterId r:id="rId23"/>
  </p:notesMasterIdLst>
  <p:handoutMasterIdLst>
    <p:handoutMasterId r:id="rId24"/>
  </p:handoutMasterIdLst>
  <p:sldIdLst>
    <p:sldId id="258" r:id="rId5"/>
    <p:sldId id="491" r:id="rId6"/>
    <p:sldId id="492" r:id="rId7"/>
    <p:sldId id="483" r:id="rId8"/>
    <p:sldId id="484" r:id="rId9"/>
    <p:sldId id="496" r:id="rId10"/>
    <p:sldId id="518" r:id="rId11"/>
    <p:sldId id="519" r:id="rId12"/>
    <p:sldId id="520" r:id="rId13"/>
    <p:sldId id="521" r:id="rId14"/>
    <p:sldId id="522" r:id="rId15"/>
    <p:sldId id="505" r:id="rId16"/>
    <p:sldId id="506" r:id="rId17"/>
    <p:sldId id="507" r:id="rId18"/>
    <p:sldId id="508" r:id="rId19"/>
    <p:sldId id="509" r:id="rId20"/>
    <p:sldId id="510" r:id="rId21"/>
    <p:sldId id="511" r:id="rId22"/>
  </p:sldIdLst>
  <p:sldSz cx="9144000" cy="5143500" type="screen16x9"/>
  <p:notesSz cx="9926638" cy="6797675"/>
  <p:defaultTextStyle>
    <a:defPPr>
      <a:defRPr lang="nb-NO"/>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nuel Fonseca" initials="MF" lastIdx="12" clrIdx="1">
    <p:extLst>
      <p:ext uri="{19B8F6BF-5375-455C-9EA6-DF929625EA0E}">
        <p15:presenceInfo xmlns:p15="http://schemas.microsoft.com/office/powerpoint/2012/main" userId="9c7a345ed583d28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00FFCC"/>
    <a:srgbClr val="DBF4D8"/>
    <a:srgbClr val="E1F6DE"/>
    <a:srgbClr val="6699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6C3F4F-E114-ADEA-0D5A-F6FB2EECB4DA}" v="2" dt="2022-10-24T04:03:38.260"/>
    <p1510:client id="{B4DFE861-523D-DFDA-90E6-C5692EFF63A0}" v="2" dt="2023-01-10T15:22:19.7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507" autoAdjust="0"/>
  </p:normalViewPr>
  <p:slideViewPr>
    <p:cSldViewPr snapToGrid="0" snapToObjects="1">
      <p:cViewPr varScale="1">
        <p:scale>
          <a:sx n="77" d="100"/>
          <a:sy n="77" d="100"/>
        </p:scale>
        <p:origin x="980" y="56"/>
      </p:cViewPr>
      <p:guideLst>
        <p:guide orient="horz" pos="1620"/>
        <p:guide pos="288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46"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154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800" y="0"/>
            <a:ext cx="4301543" cy="339884"/>
          </a:xfrm>
          <a:prstGeom prst="rect">
            <a:avLst/>
          </a:prstGeom>
        </p:spPr>
        <p:txBody>
          <a:bodyPr vert="horz" lIns="91440" tIns="45720" rIns="91440" bIns="45720" rtlCol="0"/>
          <a:lstStyle>
            <a:lvl1pPr algn="r">
              <a:defRPr sz="1200"/>
            </a:lvl1pPr>
          </a:lstStyle>
          <a:p>
            <a:fld id="{D19567ED-DCA2-4E74-8257-25580D4E2A11}" type="datetimeFigureOut">
              <a:rPr lang="en-GB" smtClean="0"/>
              <a:t>04/08/2023</a:t>
            </a:fld>
            <a:endParaRPr lang="en-GB"/>
          </a:p>
        </p:txBody>
      </p:sp>
      <p:sp>
        <p:nvSpPr>
          <p:cNvPr id="4" name="Footer Placeholder 3"/>
          <p:cNvSpPr>
            <a:spLocks noGrp="1"/>
          </p:cNvSpPr>
          <p:nvPr>
            <p:ph type="ftr" sz="quarter" idx="2"/>
          </p:nvPr>
        </p:nvSpPr>
        <p:spPr>
          <a:xfrm>
            <a:off x="2" y="6456611"/>
            <a:ext cx="430154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800" y="6456611"/>
            <a:ext cx="4301543" cy="339884"/>
          </a:xfrm>
          <a:prstGeom prst="rect">
            <a:avLst/>
          </a:prstGeom>
        </p:spPr>
        <p:txBody>
          <a:bodyPr vert="horz" lIns="91440" tIns="45720" rIns="91440" bIns="45720" rtlCol="0" anchor="b"/>
          <a:lstStyle>
            <a:lvl1pPr algn="r">
              <a:defRPr sz="1200"/>
            </a:lvl1pPr>
          </a:lstStyle>
          <a:p>
            <a:fld id="{D09C6042-9EC8-4863-AD34-2CC4D5563BE4}" type="slidenum">
              <a:rPr lang="en-GB" smtClean="0"/>
              <a:t>‹Nº›</a:t>
            </a:fld>
            <a:endParaRPr lang="en-GB"/>
          </a:p>
        </p:txBody>
      </p:sp>
    </p:spTree>
    <p:extLst>
      <p:ext uri="{BB962C8B-B14F-4D97-AF65-F5344CB8AC3E}">
        <p14:creationId xmlns:p14="http://schemas.microsoft.com/office/powerpoint/2010/main" val="1642100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154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2800" y="0"/>
            <a:ext cx="4301543" cy="339884"/>
          </a:xfrm>
          <a:prstGeom prst="rect">
            <a:avLst/>
          </a:prstGeom>
        </p:spPr>
        <p:txBody>
          <a:bodyPr vert="horz" lIns="91440" tIns="45720" rIns="91440" bIns="45720" rtlCol="0"/>
          <a:lstStyle>
            <a:lvl1pPr algn="r">
              <a:defRPr sz="1200"/>
            </a:lvl1pPr>
          </a:lstStyle>
          <a:p>
            <a:fld id="{B2EB3079-4B31-46B4-91F8-D1EDEDB78DA5}" type="datetimeFigureOut">
              <a:rPr lang="en-GB" smtClean="0"/>
              <a:t>04/08/2023</a:t>
            </a:fld>
            <a:endParaRPr lang="en-GB"/>
          </a:p>
        </p:txBody>
      </p:sp>
      <p:sp>
        <p:nvSpPr>
          <p:cNvPr id="4" name="Slide Image Placeholder 3"/>
          <p:cNvSpPr>
            <a:spLocks noGrp="1" noRot="1" noChangeAspect="1"/>
          </p:cNvSpPr>
          <p:nvPr>
            <p:ph type="sldImg" idx="2"/>
          </p:nvPr>
        </p:nvSpPr>
        <p:spPr>
          <a:xfrm>
            <a:off x="2697163" y="509588"/>
            <a:ext cx="4532312" cy="25495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2665" y="3228896"/>
            <a:ext cx="7941310" cy="305895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6611"/>
            <a:ext cx="4301543" cy="339884"/>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2800" y="6456611"/>
            <a:ext cx="4301543" cy="339884"/>
          </a:xfrm>
          <a:prstGeom prst="rect">
            <a:avLst/>
          </a:prstGeom>
        </p:spPr>
        <p:txBody>
          <a:bodyPr vert="horz" lIns="91440" tIns="45720" rIns="91440" bIns="45720" rtlCol="0" anchor="b"/>
          <a:lstStyle>
            <a:lvl1pPr algn="r">
              <a:defRPr sz="1200"/>
            </a:lvl1pPr>
          </a:lstStyle>
          <a:p>
            <a:fld id="{898A1A17-DD85-4F3C-BCC6-BFCFDE3B3171}" type="slidenum">
              <a:rPr lang="en-GB" smtClean="0"/>
              <a:t>‹Nº›</a:t>
            </a:fld>
            <a:endParaRPr lang="en-GB"/>
          </a:p>
        </p:txBody>
      </p:sp>
    </p:spTree>
    <p:extLst>
      <p:ext uri="{BB962C8B-B14F-4D97-AF65-F5344CB8AC3E}">
        <p14:creationId xmlns:p14="http://schemas.microsoft.com/office/powerpoint/2010/main" val="10868288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98A1A17-DD85-4F3C-BCC6-BFCFDE3B3171}" type="slidenum">
              <a:rPr lang="en-GB" smtClean="0"/>
              <a:t>1</a:t>
            </a:fld>
            <a:endParaRPr lang="en-GB"/>
          </a:p>
        </p:txBody>
      </p:sp>
    </p:spTree>
    <p:extLst>
      <p:ext uri="{BB962C8B-B14F-4D97-AF65-F5344CB8AC3E}">
        <p14:creationId xmlns:p14="http://schemas.microsoft.com/office/powerpoint/2010/main" val="80774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73063" y="696913"/>
            <a:ext cx="6208712" cy="3492500"/>
          </a:xfrm>
        </p:spPr>
      </p:sp>
      <p:sp>
        <p:nvSpPr>
          <p:cNvPr id="3" name="Marcador de notas 2"/>
          <p:cNvSpPr>
            <a:spLocks noGrp="1"/>
          </p:cNvSpPr>
          <p:nvPr>
            <p:ph type="body" idx="1"/>
          </p:nvPr>
        </p:nvSpPr>
        <p:spPr/>
        <p:txBody>
          <a:bodyPr/>
          <a:lstStyle/>
          <a:p>
            <a:endParaRPr lang="en-US"/>
          </a:p>
        </p:txBody>
      </p:sp>
      <p:sp>
        <p:nvSpPr>
          <p:cNvPr id="4" name="Marcador de número de diapositiva 3"/>
          <p:cNvSpPr>
            <a:spLocks noGrp="1"/>
          </p:cNvSpPr>
          <p:nvPr>
            <p:ph type="sldNum" sz="quarter" idx="10"/>
          </p:nvPr>
        </p:nvSpPr>
        <p:spPr/>
        <p:txBody>
          <a:bodyPr/>
          <a:lstStyle/>
          <a:p>
            <a:fld id="{8BFED5FE-123A-4FD2-94D2-C14CFFA79533}" type="slidenum">
              <a:rPr lang="es-CO" smtClean="0"/>
              <a:t>4</a:t>
            </a:fld>
            <a:endParaRPr lang="es-CO"/>
          </a:p>
        </p:txBody>
      </p:sp>
    </p:spTree>
    <p:extLst>
      <p:ext uri="{BB962C8B-B14F-4D97-AF65-F5344CB8AC3E}">
        <p14:creationId xmlns:p14="http://schemas.microsoft.com/office/powerpoint/2010/main" val="1935542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pPr>
              <a:defRPr/>
            </a:pPr>
            <a:fld id="{BB4E8070-8D4E-497C-B5AE-22A1D998216D}" type="slidenum">
              <a:rPr lang="es-ES" smtClean="0"/>
              <a:pPr>
                <a:defRPr/>
              </a:pPr>
              <a:t>8</a:t>
            </a:fld>
            <a:endParaRPr lang="es-ES"/>
          </a:p>
        </p:txBody>
      </p:sp>
    </p:spTree>
    <p:extLst>
      <p:ext uri="{BB962C8B-B14F-4D97-AF65-F5344CB8AC3E}">
        <p14:creationId xmlns:p14="http://schemas.microsoft.com/office/powerpoint/2010/main" val="2775503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p:cNvSpPr>
            <a:spLocks noGrp="1"/>
          </p:cNvSpPr>
          <p:nvPr>
            <p:ph type="ctrTitle" hasCustomPrompt="1"/>
          </p:nvPr>
        </p:nvSpPr>
        <p:spPr>
          <a:xfrm>
            <a:off x="685800" y="1398380"/>
            <a:ext cx="7772400" cy="826971"/>
          </a:xfrm>
          <a:prstGeom prst="rect">
            <a:avLst/>
          </a:prstGeom>
        </p:spPr>
        <p:txBody>
          <a:bodyPr/>
          <a:lstStyle/>
          <a:p>
            <a:r>
              <a:rPr lang="nb-NO" dirty="0"/>
              <a:t>EDIT THIS TEXT</a:t>
            </a:r>
          </a:p>
        </p:txBody>
      </p:sp>
      <p:sp>
        <p:nvSpPr>
          <p:cNvPr id="3" name="Undertittel 2"/>
          <p:cNvSpPr>
            <a:spLocks noGrp="1"/>
          </p:cNvSpPr>
          <p:nvPr>
            <p:ph type="subTitle" idx="1" hasCustomPrompt="1"/>
          </p:nvPr>
        </p:nvSpPr>
        <p:spPr>
          <a:xfrm>
            <a:off x="1371600" y="2473779"/>
            <a:ext cx="6400800" cy="1314450"/>
          </a:xfrm>
          <a:prstGeom prst="rect">
            <a:avLst/>
          </a:prstGeo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17765459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RC_1">
    <p:spTree>
      <p:nvGrpSpPr>
        <p:cNvPr id="1" name=""/>
        <p:cNvGrpSpPr/>
        <p:nvPr/>
      </p:nvGrpSpPr>
      <p:grpSpPr>
        <a:xfrm>
          <a:off x="0" y="0"/>
          <a:ext cx="0" cy="0"/>
          <a:chOff x="0" y="0"/>
          <a:chExt cx="0" cy="0"/>
        </a:xfrm>
      </p:grpSpPr>
      <p:sp>
        <p:nvSpPr>
          <p:cNvPr id="4" name="Rektangel 3"/>
          <p:cNvSpPr/>
          <p:nvPr userDrawn="1"/>
        </p:nvSpPr>
        <p:spPr>
          <a:xfrm>
            <a:off x="174624" y="171245"/>
            <a:ext cx="8797925" cy="4315033"/>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sp>
        <p:nvSpPr>
          <p:cNvPr id="5" name="Tittel 1"/>
          <p:cNvSpPr>
            <a:spLocks noGrp="1"/>
          </p:cNvSpPr>
          <p:nvPr>
            <p:ph type="ctrTitle" hasCustomPrompt="1"/>
          </p:nvPr>
        </p:nvSpPr>
        <p:spPr>
          <a:xfrm>
            <a:off x="685800" y="1799201"/>
            <a:ext cx="7772400" cy="1102519"/>
          </a:xfrm>
          <a:prstGeom prst="rect">
            <a:avLst/>
          </a:prstGeom>
        </p:spPr>
        <p:txBody>
          <a:bodyPr/>
          <a:lstStyle>
            <a:lvl1pPr algn="ctr">
              <a:defRPr/>
            </a:lvl1pPr>
          </a:lstStyle>
          <a:p>
            <a:r>
              <a:rPr lang="nb-NO" dirty="0"/>
              <a:t>EDIT THIS TEXT</a:t>
            </a:r>
          </a:p>
        </p:txBody>
      </p:sp>
    </p:spTree>
    <p:extLst>
      <p:ext uri="{BB962C8B-B14F-4D97-AF65-F5344CB8AC3E}">
        <p14:creationId xmlns:p14="http://schemas.microsoft.com/office/powerpoint/2010/main" val="32626459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gendefinert oppsett">
    <p:spTree>
      <p:nvGrpSpPr>
        <p:cNvPr id="1" name=""/>
        <p:cNvGrpSpPr/>
        <p:nvPr/>
      </p:nvGrpSpPr>
      <p:grpSpPr>
        <a:xfrm>
          <a:off x="0" y="0"/>
          <a:ext cx="0" cy="0"/>
          <a:chOff x="0" y="0"/>
          <a:chExt cx="0" cy="0"/>
        </a:xfrm>
      </p:grpSpPr>
      <p:sp>
        <p:nvSpPr>
          <p:cNvPr id="2" name="Tittel 1"/>
          <p:cNvSpPr>
            <a:spLocks noGrp="1"/>
          </p:cNvSpPr>
          <p:nvPr>
            <p:ph type="title" hasCustomPrompt="1"/>
          </p:nvPr>
        </p:nvSpPr>
        <p:spPr>
          <a:xfrm>
            <a:off x="457200" y="332339"/>
            <a:ext cx="8229600" cy="857250"/>
          </a:xfrm>
          <a:prstGeom prst="rect">
            <a:avLst/>
          </a:prstGeom>
        </p:spPr>
        <p:txBody>
          <a:bodyPr vert="horz"/>
          <a:lstStyle>
            <a:lvl1pPr algn="l">
              <a:defRPr sz="3600"/>
            </a:lvl1pPr>
          </a:lstStyle>
          <a:p>
            <a:r>
              <a:rPr lang="nb-NO" dirty="0"/>
              <a:t>Edit </a:t>
            </a:r>
            <a:r>
              <a:rPr lang="nb-NO" dirty="0" err="1"/>
              <a:t>this</a:t>
            </a:r>
            <a:r>
              <a:rPr lang="nb-NO" dirty="0"/>
              <a:t> </a:t>
            </a:r>
            <a:r>
              <a:rPr lang="nb-NO" dirty="0" err="1"/>
              <a:t>text</a:t>
            </a:r>
            <a:endParaRPr lang="nb-NO" dirty="0"/>
          </a:p>
        </p:txBody>
      </p:sp>
      <p:sp>
        <p:nvSpPr>
          <p:cNvPr id="7" name="Undertittel 2"/>
          <p:cNvSpPr>
            <a:spLocks noGrp="1"/>
          </p:cNvSpPr>
          <p:nvPr>
            <p:ph type="subTitle" idx="1" hasCustomPrompt="1"/>
          </p:nvPr>
        </p:nvSpPr>
        <p:spPr>
          <a:xfrm>
            <a:off x="467694" y="1256136"/>
            <a:ext cx="8219105" cy="2942639"/>
          </a:xfrm>
          <a:prstGeom prst="rect">
            <a:avLst/>
          </a:prstGeo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3306776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Egendefinert oppsett">
    <p:spTree>
      <p:nvGrpSpPr>
        <p:cNvPr id="1" name=""/>
        <p:cNvGrpSpPr/>
        <p:nvPr/>
      </p:nvGrpSpPr>
      <p:grpSpPr>
        <a:xfrm>
          <a:off x="0" y="0"/>
          <a:ext cx="0" cy="0"/>
          <a:chOff x="0" y="0"/>
          <a:chExt cx="0" cy="0"/>
        </a:xfrm>
      </p:grpSpPr>
      <p:sp>
        <p:nvSpPr>
          <p:cNvPr id="4" name="Plassholder for bilde 4"/>
          <p:cNvSpPr>
            <a:spLocks noGrp="1"/>
          </p:cNvSpPr>
          <p:nvPr>
            <p:ph type="pic" sz="quarter" idx="10" hasCustomPrompt="1"/>
          </p:nvPr>
        </p:nvSpPr>
        <p:spPr>
          <a:xfrm>
            <a:off x="4575936" y="174625"/>
            <a:ext cx="4390264" cy="4311650"/>
          </a:xfrm>
          <a:prstGeom prst="rect">
            <a:avLst/>
          </a:prstGeom>
        </p:spPr>
        <p:txBody>
          <a:bodyPr>
            <a:normAutofit/>
          </a:bodyPr>
          <a:lstStyle>
            <a:lvl1pPr marL="0" indent="0">
              <a:buNone/>
              <a:defRPr sz="20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
        <p:nvSpPr>
          <p:cNvPr id="5" name="Undertittel 2"/>
          <p:cNvSpPr>
            <a:spLocks noGrp="1"/>
          </p:cNvSpPr>
          <p:nvPr>
            <p:ph type="subTitle" idx="1" hasCustomPrompt="1"/>
          </p:nvPr>
        </p:nvSpPr>
        <p:spPr>
          <a:xfrm>
            <a:off x="424403" y="363895"/>
            <a:ext cx="3952123" cy="3939850"/>
          </a:xfrm>
          <a:prstGeom prst="rect">
            <a:avLst/>
          </a:prstGeom>
        </p:spPr>
        <p:txBody>
          <a:bodyPr/>
          <a:lstStyle>
            <a:lvl1pPr marL="0" indent="0" algn="l">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dirty="0"/>
              <a:t>Edit </a:t>
            </a:r>
            <a:r>
              <a:rPr lang="nb-NO" dirty="0" err="1"/>
              <a:t>this</a:t>
            </a:r>
            <a:r>
              <a:rPr lang="nb-NO" dirty="0"/>
              <a:t> </a:t>
            </a:r>
            <a:r>
              <a:rPr lang="nb-NO" dirty="0" err="1"/>
              <a:t>text</a:t>
            </a:r>
            <a:endParaRPr lang="nb-NO" dirty="0"/>
          </a:p>
        </p:txBody>
      </p:sp>
    </p:spTree>
    <p:extLst>
      <p:ext uri="{BB962C8B-B14F-4D97-AF65-F5344CB8AC3E}">
        <p14:creationId xmlns:p14="http://schemas.microsoft.com/office/powerpoint/2010/main" val="29738633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Egendefinert oppsett">
    <p:spTree>
      <p:nvGrpSpPr>
        <p:cNvPr id="1" name=""/>
        <p:cNvGrpSpPr/>
        <p:nvPr/>
      </p:nvGrpSpPr>
      <p:grpSpPr>
        <a:xfrm>
          <a:off x="0" y="0"/>
          <a:ext cx="0" cy="0"/>
          <a:chOff x="0" y="0"/>
          <a:chExt cx="0" cy="0"/>
        </a:xfrm>
      </p:grpSpPr>
      <p:sp>
        <p:nvSpPr>
          <p:cNvPr id="5" name="Plassholder for bilde 4"/>
          <p:cNvSpPr>
            <a:spLocks noGrp="1"/>
          </p:cNvSpPr>
          <p:nvPr>
            <p:ph type="pic" sz="quarter" idx="10" hasCustomPrompt="1"/>
          </p:nvPr>
        </p:nvSpPr>
        <p:spPr>
          <a:xfrm>
            <a:off x="177800" y="174625"/>
            <a:ext cx="8788400" cy="4311650"/>
          </a:xfrm>
          <a:prstGeom prst="rect">
            <a:avLst/>
          </a:prstGeom>
        </p:spPr>
        <p:txBody>
          <a:bodyPr/>
          <a:lstStyle>
            <a:lvl1pPr marL="0" indent="0">
              <a:buNone/>
              <a:defRPr sz="2800" baseline="0"/>
            </a:lvl1pPr>
          </a:lstStyle>
          <a:p>
            <a:r>
              <a:rPr lang="nb-NO" dirty="0" err="1"/>
              <a:t>Click</a:t>
            </a:r>
            <a:r>
              <a:rPr lang="nb-NO" dirty="0"/>
              <a:t> </a:t>
            </a:r>
            <a:r>
              <a:rPr lang="nb-NO" dirty="0" err="1"/>
              <a:t>icon</a:t>
            </a:r>
            <a:r>
              <a:rPr lang="nb-NO" dirty="0"/>
              <a:t> to </a:t>
            </a:r>
            <a:r>
              <a:rPr lang="nb-NO" dirty="0" err="1"/>
              <a:t>insert</a:t>
            </a:r>
            <a:r>
              <a:rPr lang="nb-NO" dirty="0"/>
              <a:t> image</a:t>
            </a:r>
          </a:p>
        </p:txBody>
      </p:sp>
    </p:spTree>
    <p:extLst>
      <p:ext uri="{BB962C8B-B14F-4D97-AF65-F5344CB8AC3E}">
        <p14:creationId xmlns:p14="http://schemas.microsoft.com/office/powerpoint/2010/main" val="2161610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O"/>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3 Marcador de fecha"/>
          <p:cNvSpPr>
            <a:spLocks noGrp="1"/>
          </p:cNvSpPr>
          <p:nvPr>
            <p:ph type="dt" sz="half" idx="10"/>
          </p:nvPr>
        </p:nvSpPr>
        <p:spPr/>
        <p:txBody>
          <a:bodyPr/>
          <a:lstStyle/>
          <a:p>
            <a:fld id="{DEDE66D2-6F1A-48E5-9A95-1626CB498433}" type="datetimeFigureOut">
              <a:rPr lang="es-CO" smtClean="0"/>
              <a:t>4/08/2023</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6954B28D-6BAC-49B1-B8E0-17122CF933A8}" type="slidenum">
              <a:rPr lang="es-CO" smtClean="0"/>
              <a:t>‹Nº›</a:t>
            </a:fld>
            <a:endParaRPr lang="es-CO"/>
          </a:p>
        </p:txBody>
      </p:sp>
    </p:spTree>
    <p:extLst>
      <p:ext uri="{BB962C8B-B14F-4D97-AF65-F5344CB8AC3E}">
        <p14:creationId xmlns:p14="http://schemas.microsoft.com/office/powerpoint/2010/main" val="4272010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DEDE66D2-6F1A-48E5-9A95-1626CB498433}" type="datetimeFigureOut">
              <a:rPr lang="es-CO" smtClean="0"/>
              <a:t>4/08/2023</a:t>
            </a:fld>
            <a:endParaRPr lang="es-CO"/>
          </a:p>
        </p:txBody>
      </p:sp>
      <p:sp>
        <p:nvSpPr>
          <p:cNvPr id="3" name="2 Marcador de pie de página"/>
          <p:cNvSpPr>
            <a:spLocks noGrp="1"/>
          </p:cNvSpPr>
          <p:nvPr>
            <p:ph type="ftr" sz="quarter" idx="11"/>
          </p:nvPr>
        </p:nvSpPr>
        <p:spPr/>
        <p:txBody>
          <a:bodyPr/>
          <a:lstStyle/>
          <a:p>
            <a:endParaRPr lang="es-CO"/>
          </a:p>
        </p:txBody>
      </p:sp>
      <p:sp>
        <p:nvSpPr>
          <p:cNvPr id="4" name="3 Marcador de número de diapositiva"/>
          <p:cNvSpPr>
            <a:spLocks noGrp="1"/>
          </p:cNvSpPr>
          <p:nvPr>
            <p:ph type="sldNum" sz="quarter" idx="12"/>
          </p:nvPr>
        </p:nvSpPr>
        <p:spPr/>
        <p:txBody>
          <a:bodyPr/>
          <a:lstStyle/>
          <a:p>
            <a:fld id="{6954B28D-6BAC-49B1-B8E0-17122CF933A8}" type="slidenum">
              <a:rPr lang="es-CO" smtClean="0"/>
              <a:t>‹Nº›</a:t>
            </a:fld>
            <a:endParaRPr lang="es-CO"/>
          </a:p>
        </p:txBody>
      </p:sp>
    </p:spTree>
    <p:extLst>
      <p:ext uri="{BB962C8B-B14F-4D97-AF65-F5344CB8AC3E}">
        <p14:creationId xmlns:p14="http://schemas.microsoft.com/office/powerpoint/2010/main" val="3633301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ktangel 6"/>
          <p:cNvSpPr/>
          <p:nvPr userDrawn="1"/>
        </p:nvSpPr>
        <p:spPr>
          <a:xfrm>
            <a:off x="174624" y="171245"/>
            <a:ext cx="8797925" cy="4315033"/>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a:p>
        </p:txBody>
      </p:sp>
      <p:pic>
        <p:nvPicPr>
          <p:cNvPr id="8" name="Bilde 7" descr="bunnlinje_engelsk.gif"/>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0" y="4643437"/>
            <a:ext cx="9144000" cy="500063"/>
          </a:xfrm>
          <a:prstGeom prst="rect">
            <a:avLst/>
          </a:prstGeom>
        </p:spPr>
      </p:pic>
    </p:spTree>
    <p:extLst>
      <p:ext uri="{BB962C8B-B14F-4D97-AF65-F5344CB8AC3E}">
        <p14:creationId xmlns:p14="http://schemas.microsoft.com/office/powerpoint/2010/main" val="3494257534"/>
      </p:ext>
    </p:extLst>
  </p:cSld>
  <p:clrMap bg1="lt1" tx1="dk1" bg2="lt2" tx2="dk2" accent1="accent1" accent2="accent2" accent3="accent3" accent4="accent4" accent5="accent5" accent6="accent6" hlink="hlink" folHlink="folHlink"/>
  <p:sldLayoutIdLst>
    <p:sldLayoutId id="2147483681" r:id="rId1"/>
    <p:sldLayoutId id="2147483651" r:id="rId2"/>
    <p:sldLayoutId id="2147483682" r:id="rId3"/>
    <p:sldLayoutId id="2147483653" r:id="rId4"/>
    <p:sldLayoutId id="2147483652" r:id="rId5"/>
    <p:sldLayoutId id="2147483683" r:id="rId6"/>
    <p:sldLayoutId id="214748368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b-NO"/>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hyperlink" Target="https://mail.nrc.no/owa/redir.aspx?SURL=FKqUVMTKWTJJDhOqD_xn4WqZKHpj7eE_RHfxQqRmwDcP8aDKdEzTCG0AYQBpAGwAdABvADoAQwBPAC4AUwBlAGMAdQByAGkAdAB5AEAAbgByAGMALgBuAG8A&amp;URL=mailto:CO.Security@nrc.no" TargetMode="External"/><Relationship Id="rId2" Type="http://schemas.openxmlformats.org/officeDocument/2006/relationships/hyperlink" Target="NULL" TargetMode="Externa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hyperlink" Target="https://forms.office.com/Pages/ResponsePage.aspx?id=tNGGP2ssGkuyrm9elQvKHvpdaf8xv1JPhIT-JaRsTDZUOFI4QVBDVFdFNzJEM0NOSkJOMDZaMzlLUy4u" TargetMode="Externa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cid:image001.png@01CD0778.D9BD8A80"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lassholder for bilde 2" descr="førsteside_komprimert.jpg"/>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01" r="201"/>
          <a:stretch>
            <a:fillRect/>
          </a:stretch>
        </p:blipFill>
        <p:spPr>
          <a:xfrm>
            <a:off x="250371" y="219982"/>
            <a:ext cx="8788400" cy="4311650"/>
          </a:xfrm>
        </p:spPr>
      </p:pic>
    </p:spTree>
    <p:extLst>
      <p:ext uri="{BB962C8B-B14F-4D97-AF65-F5344CB8AC3E}">
        <p14:creationId xmlns:p14="http://schemas.microsoft.com/office/powerpoint/2010/main" val="3667502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2043104" y="267494"/>
            <a:ext cx="4968552" cy="369332"/>
          </a:xfrm>
          <a:prstGeom prst="rect">
            <a:avLst/>
          </a:prstGeom>
        </p:spPr>
        <p:txBody>
          <a:bodyPr wrap="square" rtlCol="0" anchor="ctr" anchorCtr="0">
            <a:spAutoFit/>
          </a:bodyPr>
          <a:lstStyle/>
          <a:p>
            <a:pPr algn="ctr"/>
            <a:r>
              <a:rPr lang="es-CO" dirty="0"/>
              <a:t>¿QUE HACER EN CASO DE SECUESTRO?</a:t>
            </a:r>
          </a:p>
        </p:txBody>
      </p:sp>
      <p:pic>
        <p:nvPicPr>
          <p:cNvPr id="1026" name="Picture 2" descr="Definición de secuestro - Qué es, Significado y Concep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3803" y="1419622"/>
            <a:ext cx="3052772" cy="2478488"/>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p:cNvSpPr/>
          <p:nvPr/>
        </p:nvSpPr>
        <p:spPr>
          <a:xfrm>
            <a:off x="525330" y="987574"/>
            <a:ext cx="4572000" cy="2716513"/>
          </a:xfrm>
          <a:prstGeom prst="rect">
            <a:avLst/>
          </a:prstGeom>
        </p:spPr>
        <p:txBody>
          <a:bodyPr>
            <a:spAutoFit/>
          </a:bodyPr>
          <a:lstStyle/>
          <a:p>
            <a:pPr>
              <a:lnSpc>
                <a:spcPct val="115000"/>
              </a:lnSpc>
              <a:spcAft>
                <a:spcPts val="1000"/>
              </a:spcAft>
            </a:pPr>
            <a:r>
              <a:rPr lang="es-ES" sz="1200" dirty="0">
                <a:latin typeface="Calibri" panose="020F0502020204030204" pitchFamily="34" charset="0"/>
                <a:ea typeface="Calibri" panose="020F0502020204030204" pitchFamily="34" charset="0"/>
                <a:cs typeface="Times New Roman" panose="02020603050405020304" pitchFamily="18" charset="0"/>
              </a:rPr>
              <a:t>● Prepárese para adaptarse al lugar y condiciones,  así como en a los tipos de relaciones que pueda establecer con sus captores.</a:t>
            </a:r>
            <a:endParaRPr lang="es-CO" sz="1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s-ES" sz="1200" dirty="0">
                <a:latin typeface="Calibri" panose="020F0502020204030204" pitchFamily="34" charset="0"/>
                <a:ea typeface="Calibri" panose="020F0502020204030204" pitchFamily="34" charset="0"/>
                <a:cs typeface="Times New Roman" panose="02020603050405020304" pitchFamily="18" charset="0"/>
              </a:rPr>
              <a:t>● Este preparado esta situación puede prolongarse durante un largo periodo. La duración promedio de un secuestro puede ser  40-45 días). </a:t>
            </a:r>
            <a:endParaRPr lang="es-CO" sz="1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s-ES" sz="1200" dirty="0">
                <a:latin typeface="Calibri" panose="020F0502020204030204" pitchFamily="34" charset="0"/>
                <a:ea typeface="Calibri" panose="020F0502020204030204" pitchFamily="34" charset="0"/>
                <a:cs typeface="Times New Roman" panose="02020603050405020304" pitchFamily="18" charset="0"/>
              </a:rPr>
              <a:t>● Este seguro de que  NRC está haciendo todo lo posible para asegurar su liberación, sin importar lo que digan sus captores. </a:t>
            </a:r>
            <a:endParaRPr lang="es-CO" sz="1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s-ES" sz="1200" dirty="0">
                <a:latin typeface="Calibri" panose="020F0502020204030204" pitchFamily="34" charset="0"/>
                <a:ea typeface="Calibri" panose="020F0502020204030204" pitchFamily="34" charset="0"/>
                <a:cs typeface="Times New Roman" panose="02020603050405020304" pitchFamily="18" charset="0"/>
              </a:rPr>
              <a:t>● NO trate de escapar, a menos que tema que sus captores puedan matarte o solo si tiene la certeza de que su escape será exitoso. </a:t>
            </a:r>
            <a:endParaRPr lang="es-CO" sz="1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s-ES" sz="1200" dirty="0">
                <a:latin typeface="Calibri" panose="020F0502020204030204" pitchFamily="34" charset="0"/>
                <a:ea typeface="Calibri" panose="020F0502020204030204" pitchFamily="34" charset="0"/>
                <a:cs typeface="Times New Roman" panose="02020603050405020304" pitchFamily="18" charset="0"/>
              </a:rPr>
              <a:t>● Nunca se involucre en las negociaciones. Si le piden que hable en la radio, por teléfono o que realice un vídeo  diga  lo que le piden decir.</a:t>
            </a:r>
            <a:endParaRPr lang="es-CO" sz="12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411071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extLst>
              <a:ext uri="{28A0092B-C50C-407E-A947-70E740481C1C}">
                <a14:useLocalDpi xmlns:a14="http://schemas.microsoft.com/office/drawing/2010/main" val="0"/>
              </a:ext>
            </a:extLst>
          </a:blip>
          <a:srcRect b="7288"/>
          <a:stretch/>
        </p:blipFill>
        <p:spPr>
          <a:xfrm>
            <a:off x="2054461" y="107204"/>
            <a:ext cx="4761976" cy="4414920"/>
          </a:xfrm>
          <a:prstGeom prst="rect">
            <a:avLst/>
          </a:prstGeom>
        </p:spPr>
      </p:pic>
    </p:spTree>
    <p:extLst>
      <p:ext uri="{BB962C8B-B14F-4D97-AF65-F5344CB8AC3E}">
        <p14:creationId xmlns:p14="http://schemas.microsoft.com/office/powerpoint/2010/main" val="41464702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F53AD1C3-0ECF-4977-8D8B-D5F8808ACA68}"/>
              </a:ext>
            </a:extLst>
          </p:cNvPr>
          <p:cNvPicPr>
            <a:picLocks noChangeAspect="1"/>
          </p:cNvPicPr>
          <p:nvPr/>
        </p:nvPicPr>
        <p:blipFill>
          <a:blip r:embed="rId2"/>
          <a:stretch>
            <a:fillRect/>
          </a:stretch>
        </p:blipFill>
        <p:spPr>
          <a:xfrm>
            <a:off x="1343028" y="127870"/>
            <a:ext cx="6579394" cy="4980629"/>
          </a:xfrm>
          <a:prstGeom prst="rect">
            <a:avLst/>
          </a:prstGeom>
        </p:spPr>
      </p:pic>
    </p:spTree>
    <p:extLst>
      <p:ext uri="{BB962C8B-B14F-4D97-AF65-F5344CB8AC3E}">
        <p14:creationId xmlns:p14="http://schemas.microsoft.com/office/powerpoint/2010/main" val="18709851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15DF92F0-29DC-49A0-BBF7-3707522E161B}"/>
              </a:ext>
            </a:extLst>
          </p:cNvPr>
          <p:cNvPicPr>
            <a:picLocks noChangeAspect="1"/>
          </p:cNvPicPr>
          <p:nvPr/>
        </p:nvPicPr>
        <p:blipFill>
          <a:blip r:embed="rId2"/>
          <a:stretch>
            <a:fillRect/>
          </a:stretch>
        </p:blipFill>
        <p:spPr>
          <a:xfrm>
            <a:off x="1200150" y="94690"/>
            <a:ext cx="6772275" cy="4975553"/>
          </a:xfrm>
          <a:prstGeom prst="rect">
            <a:avLst/>
          </a:prstGeom>
        </p:spPr>
      </p:pic>
    </p:spTree>
    <p:extLst>
      <p:ext uri="{BB962C8B-B14F-4D97-AF65-F5344CB8AC3E}">
        <p14:creationId xmlns:p14="http://schemas.microsoft.com/office/powerpoint/2010/main" val="31629093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19BF1436-70D1-4690-B5B2-258603B33DB6}"/>
              </a:ext>
            </a:extLst>
          </p:cNvPr>
          <p:cNvPicPr>
            <a:picLocks noChangeAspect="1"/>
          </p:cNvPicPr>
          <p:nvPr/>
        </p:nvPicPr>
        <p:blipFill>
          <a:blip r:embed="rId2"/>
          <a:stretch>
            <a:fillRect/>
          </a:stretch>
        </p:blipFill>
        <p:spPr>
          <a:xfrm>
            <a:off x="1243013" y="80250"/>
            <a:ext cx="6686550" cy="5004436"/>
          </a:xfrm>
          <a:prstGeom prst="rect">
            <a:avLst/>
          </a:prstGeom>
        </p:spPr>
      </p:pic>
    </p:spTree>
    <p:extLst>
      <p:ext uri="{BB962C8B-B14F-4D97-AF65-F5344CB8AC3E}">
        <p14:creationId xmlns:p14="http://schemas.microsoft.com/office/powerpoint/2010/main" val="3803088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8DA7691-4224-4406-9B55-5D922890A667}"/>
              </a:ext>
            </a:extLst>
          </p:cNvPr>
          <p:cNvPicPr>
            <a:picLocks noChangeAspect="1"/>
          </p:cNvPicPr>
          <p:nvPr/>
        </p:nvPicPr>
        <p:blipFill>
          <a:blip r:embed="rId2"/>
          <a:stretch>
            <a:fillRect/>
          </a:stretch>
        </p:blipFill>
        <p:spPr>
          <a:xfrm>
            <a:off x="1250156" y="96917"/>
            <a:ext cx="6729413" cy="5013965"/>
          </a:xfrm>
          <a:prstGeom prst="rect">
            <a:avLst/>
          </a:prstGeom>
        </p:spPr>
      </p:pic>
    </p:spTree>
    <p:extLst>
      <p:ext uri="{BB962C8B-B14F-4D97-AF65-F5344CB8AC3E}">
        <p14:creationId xmlns:p14="http://schemas.microsoft.com/office/powerpoint/2010/main" val="17607754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8AE47668-C8C2-4540-9661-C992E32463FF}"/>
              </a:ext>
            </a:extLst>
          </p:cNvPr>
          <p:cNvPicPr>
            <a:picLocks noChangeAspect="1"/>
          </p:cNvPicPr>
          <p:nvPr/>
        </p:nvPicPr>
        <p:blipFill>
          <a:blip r:embed="rId2"/>
          <a:stretch>
            <a:fillRect/>
          </a:stretch>
        </p:blipFill>
        <p:spPr>
          <a:xfrm>
            <a:off x="1214440" y="378758"/>
            <a:ext cx="6679406" cy="4414560"/>
          </a:xfrm>
          <a:prstGeom prst="rect">
            <a:avLst/>
          </a:prstGeom>
        </p:spPr>
      </p:pic>
    </p:spTree>
    <p:extLst>
      <p:ext uri="{BB962C8B-B14F-4D97-AF65-F5344CB8AC3E}">
        <p14:creationId xmlns:p14="http://schemas.microsoft.com/office/powerpoint/2010/main" val="20849830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o 5"/>
          <p:cNvGrpSpPr/>
          <p:nvPr/>
        </p:nvGrpSpPr>
        <p:grpSpPr>
          <a:xfrm>
            <a:off x="1142108" y="3"/>
            <a:ext cx="6858000" cy="788459"/>
            <a:chOff x="0" y="28081"/>
            <a:chExt cx="9144000" cy="1051279"/>
          </a:xfrm>
        </p:grpSpPr>
        <p:pic>
          <p:nvPicPr>
            <p:cNvPr id="7" name="Imagen 6"/>
            <p:cNvPicPr>
              <a:picLocks noChangeAspect="1"/>
            </p:cNvPicPr>
            <p:nvPr/>
          </p:nvPicPr>
          <p:blipFill rotWithShape="1">
            <a:blip r:embed="rId2">
              <a:duotone>
                <a:schemeClr val="accent6">
                  <a:shade val="45000"/>
                  <a:satMod val="135000"/>
                </a:schemeClr>
                <a:prstClr val="white"/>
              </a:duotone>
            </a:blip>
            <a:srcRect t="6857"/>
            <a:stretch/>
          </p:blipFill>
          <p:spPr>
            <a:xfrm>
              <a:off x="6772268" y="28081"/>
              <a:ext cx="2244548" cy="1051279"/>
            </a:xfrm>
            <a:prstGeom prst="rect">
              <a:avLst/>
            </a:prstGeom>
          </p:spPr>
        </p:pic>
        <p:sp>
          <p:nvSpPr>
            <p:cNvPr id="8" name="Text Box 4"/>
            <p:cNvSpPr txBox="1">
              <a:spLocks noChangeArrowheads="1"/>
            </p:cNvSpPr>
            <p:nvPr/>
          </p:nvSpPr>
          <p:spPr bwMode="auto">
            <a:xfrm>
              <a:off x="223835" y="496736"/>
              <a:ext cx="63246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spAutoFit/>
            </a:bodyPr>
            <a:lstStyle>
              <a:lvl1pPr eaLnBrk="0" hangingPunct="0">
                <a:defRPr>
                  <a:solidFill>
                    <a:schemeClr val="tx1"/>
                  </a:solidFill>
                  <a:latin typeface="Albertus Extra Bold" pitchFamily="34" charset="0"/>
                </a:defRPr>
              </a:lvl1pPr>
              <a:lvl2pPr marL="742950" indent="-285750" eaLnBrk="0" hangingPunct="0">
                <a:defRPr>
                  <a:solidFill>
                    <a:schemeClr val="tx1"/>
                  </a:solidFill>
                  <a:latin typeface="Albertus Extra Bold" pitchFamily="34" charset="0"/>
                </a:defRPr>
              </a:lvl2pPr>
              <a:lvl3pPr marL="1143000" indent="-228600" eaLnBrk="0" hangingPunct="0">
                <a:defRPr>
                  <a:solidFill>
                    <a:schemeClr val="tx1"/>
                  </a:solidFill>
                  <a:latin typeface="Albertus Extra Bold" pitchFamily="34" charset="0"/>
                </a:defRPr>
              </a:lvl3pPr>
              <a:lvl4pPr marL="1600200" indent="-228600" eaLnBrk="0" hangingPunct="0">
                <a:defRPr>
                  <a:solidFill>
                    <a:schemeClr val="tx1"/>
                  </a:solidFill>
                  <a:latin typeface="Albertus Extra Bold" pitchFamily="34" charset="0"/>
                </a:defRPr>
              </a:lvl4pPr>
              <a:lvl5pPr marL="2057400" indent="-228600" eaLnBrk="0" hangingPunct="0">
                <a:defRPr>
                  <a:solidFill>
                    <a:schemeClr val="tx1"/>
                  </a:solidFill>
                  <a:latin typeface="Albertus Extra Bold" pitchFamily="34" charset="0"/>
                </a:defRPr>
              </a:lvl5pPr>
              <a:lvl6pPr marL="2514600" indent="-228600" eaLnBrk="0" fontAlgn="base" hangingPunct="0">
                <a:spcBef>
                  <a:spcPct val="0"/>
                </a:spcBef>
                <a:spcAft>
                  <a:spcPct val="0"/>
                </a:spcAft>
                <a:defRPr>
                  <a:solidFill>
                    <a:schemeClr val="tx1"/>
                  </a:solidFill>
                  <a:latin typeface="Albertus Extra Bold" pitchFamily="34" charset="0"/>
                </a:defRPr>
              </a:lvl6pPr>
              <a:lvl7pPr marL="2971800" indent="-228600" eaLnBrk="0" fontAlgn="base" hangingPunct="0">
                <a:spcBef>
                  <a:spcPct val="0"/>
                </a:spcBef>
                <a:spcAft>
                  <a:spcPct val="0"/>
                </a:spcAft>
                <a:defRPr>
                  <a:solidFill>
                    <a:schemeClr val="tx1"/>
                  </a:solidFill>
                  <a:latin typeface="Albertus Extra Bold" pitchFamily="34" charset="0"/>
                </a:defRPr>
              </a:lvl7pPr>
              <a:lvl8pPr marL="3429000" indent="-228600" eaLnBrk="0" fontAlgn="base" hangingPunct="0">
                <a:spcBef>
                  <a:spcPct val="0"/>
                </a:spcBef>
                <a:spcAft>
                  <a:spcPct val="0"/>
                </a:spcAft>
                <a:defRPr>
                  <a:solidFill>
                    <a:schemeClr val="tx1"/>
                  </a:solidFill>
                  <a:latin typeface="Albertus Extra Bold" pitchFamily="34" charset="0"/>
                </a:defRPr>
              </a:lvl8pPr>
              <a:lvl9pPr marL="3886200" indent="-228600" eaLnBrk="0" fontAlgn="base" hangingPunct="0">
                <a:spcBef>
                  <a:spcPct val="0"/>
                </a:spcBef>
                <a:spcAft>
                  <a:spcPct val="0"/>
                </a:spcAft>
                <a:defRPr>
                  <a:solidFill>
                    <a:schemeClr val="tx1"/>
                  </a:solidFill>
                  <a:latin typeface="Albertus Extra Bold" pitchFamily="34" charset="0"/>
                </a:defRPr>
              </a:lvl9pPr>
            </a:lstStyle>
            <a:p>
              <a:pPr eaLnBrk="1" hangingPunct="1">
                <a:spcBef>
                  <a:spcPct val="50000"/>
                </a:spcBef>
              </a:pPr>
              <a:r>
                <a:rPr lang="pt-BR" altLang="es-CO" sz="2100" b="1">
                  <a:ln w="0"/>
                  <a:solidFill>
                    <a:schemeClr val="accent6">
                      <a:lumMod val="75000"/>
                    </a:schemeClr>
                  </a:solidFill>
                  <a:effectLst>
                    <a:outerShdw blurRad="38100" dist="19050" dir="2700000" algn="tl" rotWithShape="0">
                      <a:schemeClr val="dk1">
                        <a:alpha val="40000"/>
                      </a:schemeClr>
                    </a:outerShdw>
                  </a:effectLst>
                  <a:latin typeface="Arial Narrow"/>
                </a:rPr>
                <a:t>UNIDAD DE SEGURIDAD</a:t>
              </a:r>
            </a:p>
          </p:txBody>
        </p:sp>
        <p:pic>
          <p:nvPicPr>
            <p:cNvPr id="9" name="Imagen 8"/>
            <p:cNvPicPr>
              <a:picLocks noChangeAspect="1"/>
            </p:cNvPicPr>
            <p:nvPr/>
          </p:nvPicPr>
          <p:blipFill rotWithShape="1">
            <a:blip r:embed="rId3" cstate="print">
              <a:extLst>
                <a:ext uri="{28A0092B-C50C-407E-A947-70E740481C1C}">
                  <a14:useLocalDpi xmlns:a14="http://schemas.microsoft.com/office/drawing/2010/main" val="0"/>
                </a:ext>
              </a:extLst>
            </a:blip>
            <a:srcRect t="61413"/>
            <a:stretch/>
          </p:blipFill>
          <p:spPr>
            <a:xfrm>
              <a:off x="323528" y="145473"/>
              <a:ext cx="1621052" cy="393962"/>
            </a:xfrm>
            <a:prstGeom prst="rect">
              <a:avLst/>
            </a:prstGeom>
          </p:spPr>
        </p:pic>
        <p:cxnSp>
          <p:nvCxnSpPr>
            <p:cNvPr id="10" name="Conector recto 9"/>
            <p:cNvCxnSpPr/>
            <p:nvPr/>
          </p:nvCxnSpPr>
          <p:spPr>
            <a:xfrm>
              <a:off x="0" y="1076941"/>
              <a:ext cx="9144000" cy="0"/>
            </a:xfrm>
            <a:prstGeom prst="line">
              <a:avLst/>
            </a:prstGeom>
          </p:spPr>
          <p:style>
            <a:lnRef idx="2">
              <a:schemeClr val="accent5"/>
            </a:lnRef>
            <a:fillRef idx="0">
              <a:schemeClr val="accent5"/>
            </a:fillRef>
            <a:effectRef idx="1">
              <a:schemeClr val="accent5"/>
            </a:effectRef>
            <a:fontRef idx="minor">
              <a:schemeClr val="tx1"/>
            </a:fontRef>
          </p:style>
        </p:cxnSp>
      </p:grpSp>
      <p:pic>
        <p:nvPicPr>
          <p:cNvPr id="2" name="Marcador de contenido 3" descr="Resultado de imagem para seguridad">
            <a:extLst>
              <a:ext uri="{FF2B5EF4-FFF2-40B4-BE49-F238E27FC236}">
                <a16:creationId xmlns:a16="http://schemas.microsoft.com/office/drawing/2014/main" id="{E6540CA5-BF01-400B-95E9-36FE40D28433}"/>
              </a:ext>
            </a:extLst>
          </p:cNvPr>
          <p:cNvPicPr>
            <a:picLocks noGrp="1"/>
          </p:cNvPicPr>
          <p:nvPr>
            <p:ph idx="1"/>
          </p:nvPr>
        </p:nvPicPr>
        <p:blipFill rotWithShape="1">
          <a:blip r:embed="rId4">
            <a:extLst>
              <a:ext uri="{28A0092B-C50C-407E-A947-70E740481C1C}">
                <a14:useLocalDpi xmlns:a14="http://schemas.microsoft.com/office/drawing/2010/main" val="0"/>
              </a:ext>
            </a:extLst>
          </a:blip>
          <a:srcRect t="11605" r="153" b="247"/>
          <a:stretch/>
        </p:blipFill>
        <p:spPr bwMode="auto">
          <a:xfrm>
            <a:off x="2614190" y="1587022"/>
            <a:ext cx="4137053" cy="2254358"/>
          </a:xfrm>
          <a:prstGeom prst="rect">
            <a:avLst/>
          </a:prstGeom>
          <a:noFill/>
          <a:ln>
            <a:noFill/>
          </a:ln>
        </p:spPr>
      </p:pic>
      <p:sp>
        <p:nvSpPr>
          <p:cNvPr id="3" name="CuadroTexto 4">
            <a:extLst>
              <a:ext uri="{FF2B5EF4-FFF2-40B4-BE49-F238E27FC236}">
                <a16:creationId xmlns:a16="http://schemas.microsoft.com/office/drawing/2014/main" id="{CBB19A9F-86FD-49A4-9790-3719367B12CF}"/>
              </a:ext>
            </a:extLst>
          </p:cNvPr>
          <p:cNvSpPr txBox="1"/>
          <p:nvPr/>
        </p:nvSpPr>
        <p:spPr>
          <a:xfrm>
            <a:off x="2143124" y="4162174"/>
            <a:ext cx="4608119" cy="507831"/>
          </a:xfrm>
          <a:prstGeom prst="rect">
            <a:avLst/>
          </a:prstGeom>
          <a:noFill/>
        </p:spPr>
        <p:txBody>
          <a:bodyPr wrap="square" rtlCol="0" anchor="t">
            <a:spAutoFit/>
          </a:bodyPr>
          <a:lstStyle/>
          <a:p>
            <a:pPr algn="ctr"/>
            <a:r>
              <a:rPr lang="es-CO" sz="1350" b="1" i="1" dirty="0">
                <a:latin typeface="Arial Narrow"/>
              </a:rPr>
              <a:t>Favor enviar el Consentimiento Informado y Acta de </a:t>
            </a:r>
            <a:r>
              <a:rPr lang="es-CO" sz="1350" b="1" i="1" dirty="0" err="1">
                <a:latin typeface="Arial Narrow"/>
              </a:rPr>
              <a:t>Briefing</a:t>
            </a:r>
            <a:r>
              <a:rPr lang="es-CO" sz="1350" b="1" i="1" dirty="0">
                <a:latin typeface="Arial Narrow"/>
              </a:rPr>
              <a:t> firmados a </a:t>
            </a:r>
            <a:r>
              <a:rPr lang="es-CO" sz="1350" b="1" i="1" dirty="0" err="1">
                <a:latin typeface="Arial Narrow"/>
              </a:rPr>
              <a:t>co.security@nrc.no</a:t>
            </a:r>
            <a:endParaRPr lang="es-CO" sz="1350" b="1" i="1" dirty="0">
              <a:latin typeface="Arial Narrow"/>
              <a:cs typeface="Calibri"/>
            </a:endParaRPr>
          </a:p>
        </p:txBody>
      </p:sp>
      <p:sp>
        <p:nvSpPr>
          <p:cNvPr id="4" name="Título 1">
            <a:extLst>
              <a:ext uri="{FF2B5EF4-FFF2-40B4-BE49-F238E27FC236}">
                <a16:creationId xmlns:a16="http://schemas.microsoft.com/office/drawing/2014/main" id="{A6396337-E7D9-4957-8B9D-9DBC5DED3496}"/>
              </a:ext>
            </a:extLst>
          </p:cNvPr>
          <p:cNvSpPr>
            <a:spLocks noGrp="1"/>
          </p:cNvSpPr>
          <p:nvPr>
            <p:ph type="title"/>
          </p:nvPr>
        </p:nvSpPr>
        <p:spPr>
          <a:xfrm>
            <a:off x="1441614" y="887594"/>
            <a:ext cx="6172200" cy="439697"/>
          </a:xfrm>
        </p:spPr>
        <p:txBody>
          <a:bodyPr>
            <a:normAutofit fontScale="90000"/>
          </a:bodyPr>
          <a:lstStyle/>
          <a:p>
            <a:r>
              <a:rPr lang="es-CO" b="1" dirty="0">
                <a:solidFill>
                  <a:schemeClr val="accent6">
                    <a:lumMod val="75000"/>
                  </a:schemeClr>
                </a:solidFill>
                <a:latin typeface="Arial Narrow"/>
              </a:rPr>
              <a:t>Recuerda</a:t>
            </a:r>
            <a:r>
              <a:rPr lang="es-CO" b="1" dirty="0">
                <a:solidFill>
                  <a:srgbClr val="F48221"/>
                </a:solidFill>
                <a:latin typeface="Arial Narrow"/>
              </a:rPr>
              <a:t>:</a:t>
            </a:r>
            <a:r>
              <a:rPr lang="es-CO" dirty="0"/>
              <a:t/>
            </a:r>
            <a:br>
              <a:rPr lang="es-CO" dirty="0"/>
            </a:br>
            <a:endParaRPr lang="es-CO" dirty="0">
              <a:cs typeface="Calibri"/>
            </a:endParaRPr>
          </a:p>
        </p:txBody>
      </p:sp>
      <p:sp>
        <p:nvSpPr>
          <p:cNvPr id="17" name="Título 1">
            <a:extLst>
              <a:ext uri="{FF2B5EF4-FFF2-40B4-BE49-F238E27FC236}">
                <a16:creationId xmlns:a16="http://schemas.microsoft.com/office/drawing/2014/main" id="{EB8D6068-61E7-4C17-B803-2434217B681D}"/>
              </a:ext>
            </a:extLst>
          </p:cNvPr>
          <p:cNvSpPr txBox="1">
            <a:spLocks/>
          </p:cNvSpPr>
          <p:nvPr/>
        </p:nvSpPr>
        <p:spPr>
          <a:xfrm>
            <a:off x="1530608" y="3432950"/>
            <a:ext cx="6172200" cy="857250"/>
          </a:xfrm>
          <a:prstGeom prst="rect">
            <a:avLst/>
          </a:prstGeom>
        </p:spPr>
        <p:txBody>
          <a:bodyPr vert="horz" lIns="68580" tIns="34290" rIns="68580" bIns="3429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CO" sz="3300" dirty="0"/>
              <a:t/>
            </a:r>
            <a:br>
              <a:rPr lang="es-CO" sz="3300" dirty="0"/>
            </a:br>
            <a:r>
              <a:rPr lang="es-CO" sz="3300" b="1" dirty="0">
                <a:solidFill>
                  <a:schemeClr val="accent6">
                    <a:lumMod val="75000"/>
                  </a:schemeClr>
                </a:solidFill>
                <a:latin typeface="Arial Narrow"/>
              </a:rPr>
              <a:t>Es tarea de todos!</a:t>
            </a:r>
          </a:p>
        </p:txBody>
      </p:sp>
    </p:spTree>
    <p:extLst>
      <p:ext uri="{BB962C8B-B14F-4D97-AF65-F5344CB8AC3E}">
        <p14:creationId xmlns:p14="http://schemas.microsoft.com/office/powerpoint/2010/main" val="30670647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C21B5580-B094-4FE2-9A0F-728E4E3F2723}"/>
              </a:ext>
            </a:extLst>
          </p:cNvPr>
          <p:cNvPicPr>
            <a:picLocks noChangeAspect="1"/>
          </p:cNvPicPr>
          <p:nvPr/>
        </p:nvPicPr>
        <p:blipFill rotWithShape="1">
          <a:blip r:embed="rId2"/>
          <a:srcRect l="200" r="2465" b="-1"/>
          <a:stretch/>
        </p:blipFill>
        <p:spPr>
          <a:xfrm>
            <a:off x="1143015" y="7"/>
            <a:ext cx="6857985" cy="5143493"/>
          </a:xfrm>
          <a:prstGeom prst="rect">
            <a:avLst/>
          </a:prstGeom>
        </p:spPr>
      </p:pic>
    </p:spTree>
    <p:extLst>
      <p:ext uri="{BB962C8B-B14F-4D97-AF65-F5344CB8AC3E}">
        <p14:creationId xmlns:p14="http://schemas.microsoft.com/office/powerpoint/2010/main" val="8428317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o 5"/>
          <p:cNvGrpSpPr/>
          <p:nvPr/>
        </p:nvGrpSpPr>
        <p:grpSpPr>
          <a:xfrm>
            <a:off x="1142108" y="3"/>
            <a:ext cx="6858000" cy="788459"/>
            <a:chOff x="0" y="28081"/>
            <a:chExt cx="9144000" cy="1051279"/>
          </a:xfrm>
        </p:grpSpPr>
        <p:pic>
          <p:nvPicPr>
            <p:cNvPr id="7" name="Imagen 6"/>
            <p:cNvPicPr>
              <a:picLocks noChangeAspect="1"/>
            </p:cNvPicPr>
            <p:nvPr/>
          </p:nvPicPr>
          <p:blipFill rotWithShape="1">
            <a:blip r:embed="rId2">
              <a:duotone>
                <a:schemeClr val="accent6">
                  <a:shade val="45000"/>
                  <a:satMod val="135000"/>
                </a:schemeClr>
                <a:prstClr val="white"/>
              </a:duotone>
            </a:blip>
            <a:srcRect t="6857"/>
            <a:stretch/>
          </p:blipFill>
          <p:spPr>
            <a:xfrm>
              <a:off x="6772268" y="28081"/>
              <a:ext cx="2244548" cy="1051279"/>
            </a:xfrm>
            <a:prstGeom prst="rect">
              <a:avLst/>
            </a:prstGeom>
          </p:spPr>
        </p:pic>
        <p:sp>
          <p:nvSpPr>
            <p:cNvPr id="8" name="Text Box 4"/>
            <p:cNvSpPr txBox="1">
              <a:spLocks noChangeArrowheads="1"/>
            </p:cNvSpPr>
            <p:nvPr/>
          </p:nvSpPr>
          <p:spPr bwMode="auto">
            <a:xfrm>
              <a:off x="223835" y="496736"/>
              <a:ext cx="6324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lbertus Extra Bold" pitchFamily="34" charset="0"/>
                </a:defRPr>
              </a:lvl1pPr>
              <a:lvl2pPr marL="742950" indent="-285750" eaLnBrk="0" hangingPunct="0">
                <a:defRPr>
                  <a:solidFill>
                    <a:schemeClr val="tx1"/>
                  </a:solidFill>
                  <a:latin typeface="Albertus Extra Bold" pitchFamily="34" charset="0"/>
                </a:defRPr>
              </a:lvl2pPr>
              <a:lvl3pPr marL="1143000" indent="-228600" eaLnBrk="0" hangingPunct="0">
                <a:defRPr>
                  <a:solidFill>
                    <a:schemeClr val="tx1"/>
                  </a:solidFill>
                  <a:latin typeface="Albertus Extra Bold" pitchFamily="34" charset="0"/>
                </a:defRPr>
              </a:lvl3pPr>
              <a:lvl4pPr marL="1600200" indent="-228600" eaLnBrk="0" hangingPunct="0">
                <a:defRPr>
                  <a:solidFill>
                    <a:schemeClr val="tx1"/>
                  </a:solidFill>
                  <a:latin typeface="Albertus Extra Bold" pitchFamily="34" charset="0"/>
                </a:defRPr>
              </a:lvl4pPr>
              <a:lvl5pPr marL="2057400" indent="-228600" eaLnBrk="0" hangingPunct="0">
                <a:defRPr>
                  <a:solidFill>
                    <a:schemeClr val="tx1"/>
                  </a:solidFill>
                  <a:latin typeface="Albertus Extra Bold" pitchFamily="34" charset="0"/>
                </a:defRPr>
              </a:lvl5pPr>
              <a:lvl6pPr marL="2514600" indent="-228600" eaLnBrk="0" fontAlgn="base" hangingPunct="0">
                <a:spcBef>
                  <a:spcPct val="0"/>
                </a:spcBef>
                <a:spcAft>
                  <a:spcPct val="0"/>
                </a:spcAft>
                <a:defRPr>
                  <a:solidFill>
                    <a:schemeClr val="tx1"/>
                  </a:solidFill>
                  <a:latin typeface="Albertus Extra Bold" pitchFamily="34" charset="0"/>
                </a:defRPr>
              </a:lvl6pPr>
              <a:lvl7pPr marL="2971800" indent="-228600" eaLnBrk="0" fontAlgn="base" hangingPunct="0">
                <a:spcBef>
                  <a:spcPct val="0"/>
                </a:spcBef>
                <a:spcAft>
                  <a:spcPct val="0"/>
                </a:spcAft>
                <a:defRPr>
                  <a:solidFill>
                    <a:schemeClr val="tx1"/>
                  </a:solidFill>
                  <a:latin typeface="Albertus Extra Bold" pitchFamily="34" charset="0"/>
                </a:defRPr>
              </a:lvl7pPr>
              <a:lvl8pPr marL="3429000" indent="-228600" eaLnBrk="0" fontAlgn="base" hangingPunct="0">
                <a:spcBef>
                  <a:spcPct val="0"/>
                </a:spcBef>
                <a:spcAft>
                  <a:spcPct val="0"/>
                </a:spcAft>
                <a:defRPr>
                  <a:solidFill>
                    <a:schemeClr val="tx1"/>
                  </a:solidFill>
                  <a:latin typeface="Albertus Extra Bold" pitchFamily="34" charset="0"/>
                </a:defRPr>
              </a:lvl8pPr>
              <a:lvl9pPr marL="3886200" indent="-228600" eaLnBrk="0" fontAlgn="base" hangingPunct="0">
                <a:spcBef>
                  <a:spcPct val="0"/>
                </a:spcBef>
                <a:spcAft>
                  <a:spcPct val="0"/>
                </a:spcAft>
                <a:defRPr>
                  <a:solidFill>
                    <a:schemeClr val="tx1"/>
                  </a:solidFill>
                  <a:latin typeface="Albertus Extra Bold" pitchFamily="34" charset="0"/>
                </a:defRPr>
              </a:lvl9pPr>
            </a:lstStyle>
            <a:p>
              <a:pPr eaLnBrk="1" hangingPunct="1">
                <a:spcBef>
                  <a:spcPct val="50000"/>
                </a:spcBef>
              </a:pPr>
              <a:r>
                <a:rPr lang="pt-BR" altLang="es-CO" sz="1200" b="1">
                  <a:ln w="0"/>
                  <a:solidFill>
                    <a:schemeClr val="accent6">
                      <a:lumMod val="75000"/>
                    </a:schemeClr>
                  </a:solidFill>
                  <a:effectLst>
                    <a:outerShdw blurRad="38100" dist="19050" dir="2700000" algn="tl" rotWithShape="0">
                      <a:schemeClr val="dk1">
                        <a:alpha val="40000"/>
                      </a:schemeClr>
                    </a:outerShdw>
                  </a:effectLst>
                  <a:latin typeface="Arial Narrow" panose="020B0606020202030204" pitchFamily="34" charset="0"/>
                </a:rPr>
                <a:t>UNIDAD DE SEGURIDAD</a:t>
              </a:r>
            </a:p>
          </p:txBody>
        </p:sp>
        <p:pic>
          <p:nvPicPr>
            <p:cNvPr id="9" name="Imagen 8"/>
            <p:cNvPicPr>
              <a:picLocks noChangeAspect="1"/>
            </p:cNvPicPr>
            <p:nvPr/>
          </p:nvPicPr>
          <p:blipFill rotWithShape="1">
            <a:blip r:embed="rId3" cstate="print">
              <a:extLst>
                <a:ext uri="{28A0092B-C50C-407E-A947-70E740481C1C}">
                  <a14:useLocalDpi xmlns:a14="http://schemas.microsoft.com/office/drawing/2010/main" val="0"/>
                </a:ext>
              </a:extLst>
            </a:blip>
            <a:srcRect t="61413"/>
            <a:stretch/>
          </p:blipFill>
          <p:spPr>
            <a:xfrm>
              <a:off x="323528" y="145473"/>
              <a:ext cx="1621052" cy="393962"/>
            </a:xfrm>
            <a:prstGeom prst="rect">
              <a:avLst/>
            </a:prstGeom>
          </p:spPr>
        </p:pic>
        <p:cxnSp>
          <p:nvCxnSpPr>
            <p:cNvPr id="10" name="Conector recto 9"/>
            <p:cNvCxnSpPr/>
            <p:nvPr/>
          </p:nvCxnSpPr>
          <p:spPr>
            <a:xfrm>
              <a:off x="0" y="1076941"/>
              <a:ext cx="9144000" cy="0"/>
            </a:xfrm>
            <a:prstGeom prst="line">
              <a:avLst/>
            </a:prstGeom>
          </p:spPr>
          <p:style>
            <a:lnRef idx="2">
              <a:schemeClr val="accent5"/>
            </a:lnRef>
            <a:fillRef idx="0">
              <a:schemeClr val="accent5"/>
            </a:fillRef>
            <a:effectRef idx="1">
              <a:schemeClr val="accent5"/>
            </a:effectRef>
            <a:fontRef idx="minor">
              <a:schemeClr val="tx1"/>
            </a:fontRef>
          </p:style>
        </p:cxnSp>
      </p:grpSp>
      <p:sp>
        <p:nvSpPr>
          <p:cNvPr id="11" name="CuadroTexto 10"/>
          <p:cNvSpPr txBox="1"/>
          <p:nvPr/>
        </p:nvSpPr>
        <p:spPr>
          <a:xfrm>
            <a:off x="533695" y="790940"/>
            <a:ext cx="7466413" cy="6186309"/>
          </a:xfrm>
          <a:prstGeom prst="rect">
            <a:avLst/>
          </a:prstGeom>
          <a:noFill/>
        </p:spPr>
        <p:txBody>
          <a:bodyPr wrap="square" rtlCol="0" anchor="t">
            <a:spAutoFit/>
          </a:bodyPr>
          <a:lstStyle/>
          <a:p>
            <a:r>
              <a:rPr lang="es-CO" b="1" dirty="0">
                <a:latin typeface="Arial Narrow"/>
                <a:ea typeface="Tahoma"/>
                <a:cs typeface="Tahoma"/>
              </a:rPr>
              <a:t>RECOMENDACIONES:</a:t>
            </a:r>
          </a:p>
          <a:p>
            <a:endParaRPr lang="es-CO" b="1" dirty="0">
              <a:latin typeface="Arial Narrow"/>
              <a:ea typeface="Tahoma"/>
              <a:cs typeface="Tahoma"/>
            </a:endParaRPr>
          </a:p>
          <a:p>
            <a:pPr marL="342900" indent="-342900">
              <a:buFont typeface="Arial" panose="05000000000000000000" pitchFamily="2" charset="2"/>
              <a:buChar char="•"/>
            </a:pPr>
            <a:r>
              <a:rPr lang="es-CO" dirty="0" smtClean="0">
                <a:latin typeface="Arial Narrow" panose="020B0606020202030204" pitchFamily="34" charset="0"/>
                <a:ea typeface="Tahoma" panose="020B0604030504040204" pitchFamily="34" charset="0"/>
                <a:cs typeface="Tahoma" panose="020B0604030504040204" pitchFamily="34" charset="0"/>
              </a:rPr>
              <a:t>Mantenga conciencia de su entorno y de el lugar o lugares que visita.</a:t>
            </a:r>
          </a:p>
          <a:p>
            <a:pPr marL="342900" indent="-342900">
              <a:buFont typeface="Arial" panose="05000000000000000000" pitchFamily="2" charset="2"/>
              <a:buChar char="•"/>
            </a:pPr>
            <a:r>
              <a:rPr lang="es-CO" dirty="0" smtClean="0">
                <a:latin typeface="Arial Narrow" panose="020B0606020202030204" pitchFamily="34" charset="0"/>
                <a:ea typeface="Tahoma" panose="020B0604030504040204" pitchFamily="34" charset="0"/>
                <a:cs typeface="Tahoma" panose="020B0604030504040204" pitchFamily="34" charset="0"/>
              </a:rPr>
              <a:t>No </a:t>
            </a:r>
            <a:r>
              <a:rPr lang="es-CO" dirty="0">
                <a:latin typeface="Arial Narrow" panose="020B0606020202030204" pitchFamily="34" charset="0"/>
                <a:ea typeface="Tahoma" panose="020B0604030504040204" pitchFamily="34" charset="0"/>
                <a:cs typeface="Tahoma" panose="020B0604030504040204" pitchFamily="34" charset="0"/>
              </a:rPr>
              <a:t>entrar en conflicto con beneficiarios.</a:t>
            </a:r>
          </a:p>
          <a:p>
            <a:pPr marL="342900" indent="-342900">
              <a:buFont typeface="Arial" panose="05000000000000000000" pitchFamily="2" charset="2"/>
              <a:buChar char="•"/>
            </a:pPr>
            <a:r>
              <a:rPr lang="es-CO" dirty="0" smtClean="0">
                <a:latin typeface="Arial Narrow" panose="020B0606020202030204" pitchFamily="34" charset="0"/>
                <a:ea typeface="Tahoma" panose="020B0604030504040204" pitchFamily="34" charset="0"/>
                <a:cs typeface="Tahoma" panose="020B0604030504040204" pitchFamily="34" charset="0"/>
              </a:rPr>
              <a:t>Evite juicios de valor en </a:t>
            </a:r>
            <a:r>
              <a:rPr lang="es-CO" dirty="0">
                <a:latin typeface="Arial Narrow" panose="020B0606020202030204" pitchFamily="34" charset="0"/>
                <a:ea typeface="Tahoma" panose="020B0604030504040204" pitchFamily="34" charset="0"/>
                <a:cs typeface="Tahoma" panose="020B0604030504040204" pitchFamily="34" charset="0"/>
              </a:rPr>
              <a:t>el terreno.</a:t>
            </a:r>
          </a:p>
          <a:p>
            <a:pPr marL="342900" indent="-342900">
              <a:buFont typeface="Arial" panose="05000000000000000000" pitchFamily="2" charset="2"/>
              <a:buChar char="•"/>
            </a:pPr>
            <a:r>
              <a:rPr lang="es-CO" dirty="0">
                <a:latin typeface="Arial Narrow" panose="020B0606020202030204" pitchFamily="34" charset="0"/>
                <a:ea typeface="Tahoma" panose="020B0604030504040204" pitchFamily="34" charset="0"/>
                <a:cs typeface="Tahoma" panose="020B0604030504040204" pitchFamily="34" charset="0"/>
              </a:rPr>
              <a:t>No alcohol (Código de Conducta).</a:t>
            </a:r>
          </a:p>
          <a:p>
            <a:pPr marL="342900" indent="-342900">
              <a:buFont typeface="Arial" panose="05000000000000000000" pitchFamily="2" charset="2"/>
              <a:buChar char="•"/>
            </a:pPr>
            <a:r>
              <a:rPr lang="es-CO" dirty="0">
                <a:latin typeface="Arial Narrow" panose="020B0606020202030204" pitchFamily="34" charset="0"/>
                <a:ea typeface="Tahoma" panose="020B0604030504040204" pitchFamily="34" charset="0"/>
                <a:cs typeface="Tahoma" panose="020B0604030504040204" pitchFamily="34" charset="0"/>
              </a:rPr>
              <a:t>Camiseta «Blindaje» Imagen afectada.</a:t>
            </a:r>
          </a:p>
          <a:p>
            <a:pPr marL="342900" indent="-342900">
              <a:buFont typeface="Arial" panose="05000000000000000000" pitchFamily="2" charset="2"/>
              <a:buChar char="•"/>
            </a:pPr>
            <a:r>
              <a:rPr lang="es-CO" dirty="0">
                <a:latin typeface="Arial Narrow" panose="020B0606020202030204" pitchFamily="34" charset="0"/>
                <a:ea typeface="Tahoma" panose="020B0604030504040204" pitchFamily="34" charset="0"/>
                <a:cs typeface="Tahoma" panose="020B0604030504040204" pitchFamily="34" charset="0"/>
              </a:rPr>
              <a:t>Pautas anticorrupción.</a:t>
            </a:r>
          </a:p>
          <a:p>
            <a:pPr marL="342900" indent="-342900">
              <a:buFont typeface="Arial" panose="05000000000000000000" pitchFamily="2" charset="2"/>
              <a:buChar char="•"/>
            </a:pPr>
            <a:r>
              <a:rPr lang="es-CO" dirty="0">
                <a:latin typeface="Arial Narrow"/>
                <a:ea typeface="Tahoma"/>
                <a:cs typeface="Tahoma"/>
              </a:rPr>
              <a:t>Mantener bajo </a:t>
            </a:r>
            <a:r>
              <a:rPr lang="es-CO" dirty="0" smtClean="0">
                <a:latin typeface="Arial Narrow"/>
                <a:ea typeface="Tahoma"/>
                <a:cs typeface="Tahoma"/>
              </a:rPr>
              <a:t>perfil</a:t>
            </a:r>
          </a:p>
          <a:p>
            <a:pPr marL="342900" indent="-342900">
              <a:buFont typeface="Arial" panose="05000000000000000000" pitchFamily="2" charset="2"/>
              <a:buChar char="•"/>
            </a:pPr>
            <a:r>
              <a:rPr lang="es-MX" dirty="0">
                <a:latin typeface="Arial Narrow"/>
                <a:ea typeface="Tahoma"/>
                <a:cs typeface="Tahoma"/>
              </a:rPr>
              <a:t>Encriptar los archivos </a:t>
            </a:r>
            <a:r>
              <a:rPr lang="es-MX" dirty="0" smtClean="0">
                <a:latin typeface="Arial Narrow"/>
                <a:ea typeface="Tahoma"/>
                <a:cs typeface="Tahoma"/>
              </a:rPr>
              <a:t>con información confidencial </a:t>
            </a:r>
            <a:r>
              <a:rPr lang="es-MX" dirty="0">
                <a:latin typeface="Arial Narrow"/>
                <a:ea typeface="Tahoma"/>
                <a:cs typeface="Tahoma"/>
              </a:rPr>
              <a:t>y colocarles claves de seguridad: </a:t>
            </a:r>
            <a:r>
              <a:rPr lang="es-MX" dirty="0" smtClean="0">
                <a:latin typeface="Arial Narrow"/>
                <a:ea typeface="Tahoma"/>
                <a:cs typeface="Tahoma"/>
              </a:rPr>
              <a:t>se </a:t>
            </a:r>
            <a:r>
              <a:rPr lang="es-MX" dirty="0">
                <a:latin typeface="Arial Narrow"/>
                <a:ea typeface="Tahoma"/>
                <a:cs typeface="Tahoma"/>
              </a:rPr>
              <a:t>recomienda que la contraseña tenga al menos 15 caracteres, incluyendo letras, números y símbolos especiales</a:t>
            </a:r>
            <a:r>
              <a:rPr lang="es-MX" dirty="0" smtClean="0">
                <a:latin typeface="Arial Narrow"/>
                <a:ea typeface="Tahoma"/>
                <a:cs typeface="Tahoma"/>
              </a:rPr>
              <a:t>.</a:t>
            </a:r>
          </a:p>
          <a:p>
            <a:pPr marL="342900" indent="-342900">
              <a:buFont typeface="Arial" panose="05000000000000000000" pitchFamily="2" charset="2"/>
              <a:buChar char="•"/>
            </a:pPr>
            <a:endParaRPr lang="es-CO" dirty="0" smtClean="0">
              <a:latin typeface="Arial Narrow"/>
              <a:ea typeface="Tahoma"/>
              <a:cs typeface="Tahoma"/>
            </a:endParaRPr>
          </a:p>
          <a:p>
            <a:pPr marL="342900" indent="-342900">
              <a:buFont typeface="Arial" panose="05000000000000000000" pitchFamily="2" charset="2"/>
              <a:buChar char="•"/>
            </a:pPr>
            <a:endParaRPr lang="es-CO" dirty="0">
              <a:latin typeface="Arial Narrow" panose="020B0606020202030204" pitchFamily="34" charset="0"/>
              <a:ea typeface="Tahoma" panose="020B0604030504040204" pitchFamily="34" charset="0"/>
              <a:cs typeface="Tahoma" panose="020B0604030504040204" pitchFamily="34" charset="0"/>
            </a:endParaRPr>
          </a:p>
          <a:p>
            <a:pPr marL="257175" indent="-257175">
              <a:buFont typeface="Arial"/>
              <a:buChar char="•"/>
            </a:pPr>
            <a:endParaRPr lang="es-CO" dirty="0">
              <a:latin typeface="Arial Narrow" panose="020B0606020202030204" pitchFamily="34" charset="0"/>
              <a:ea typeface="Tahoma" panose="020B0604030504040204" pitchFamily="34" charset="0"/>
              <a:cs typeface="Tahoma" panose="020B0604030504040204" pitchFamily="34" charset="0"/>
            </a:endParaRPr>
          </a:p>
          <a:p>
            <a:pPr marL="257175" indent="-257175">
              <a:buFont typeface="Wingdings" panose="05000000000000000000" pitchFamily="2" charset="2"/>
              <a:buChar char="§"/>
            </a:pPr>
            <a:endParaRPr lang="es-CO" dirty="0">
              <a:latin typeface="Arial Narrow" panose="020B0606020202030204" pitchFamily="34" charset="0"/>
              <a:ea typeface="Tahoma" panose="020B0604030504040204" pitchFamily="34" charset="0"/>
              <a:cs typeface="Tahoma" panose="020B0604030504040204" pitchFamily="34" charset="0"/>
            </a:endParaRPr>
          </a:p>
          <a:p>
            <a:endParaRPr lang="es-ES" b="1" dirty="0">
              <a:solidFill>
                <a:srgbClr val="000000"/>
              </a:solidFill>
              <a:latin typeface="Arial Narrow" panose="020B0606020202030204" pitchFamily="34" charset="0"/>
              <a:ea typeface="Tahoma" panose="020B0604030504040204" pitchFamily="34" charset="0"/>
              <a:cs typeface="Tahoma" panose="020B0604030504040204" pitchFamily="34" charset="0"/>
            </a:endParaRPr>
          </a:p>
          <a:p>
            <a:endParaRPr lang="es-CO" b="1" dirty="0">
              <a:solidFill>
                <a:srgbClr val="FF0000"/>
              </a:solidFill>
              <a:latin typeface="Arial Narrow" panose="020B0606020202030204" pitchFamily="34" charset="0"/>
              <a:ea typeface="Tahoma" panose="020B0604030504040204" pitchFamily="34" charset="0"/>
              <a:cs typeface="Tahoma" panose="020B0604030504040204" pitchFamily="34" charset="0"/>
            </a:endParaRPr>
          </a:p>
          <a:p>
            <a:pPr marL="342900" indent="-342900">
              <a:buFont typeface="Wingdings" panose="05000000000000000000" pitchFamily="2" charset="2"/>
              <a:buChar char="§"/>
            </a:pPr>
            <a:endParaRPr lang="es-CO" b="1" dirty="0">
              <a:latin typeface="Arial Narrow" panose="020B0606020202030204" pitchFamily="34" charset="0"/>
              <a:ea typeface="Tahoma" panose="020B0604030504040204" pitchFamily="34" charset="0"/>
              <a:cs typeface="Tahoma" panose="020B0604030504040204" pitchFamily="34" charset="0"/>
            </a:endParaRPr>
          </a:p>
          <a:p>
            <a:pPr marL="342900" indent="-342900">
              <a:buFont typeface="Wingdings" panose="05000000000000000000" pitchFamily="2" charset="2"/>
              <a:buChar char="§"/>
            </a:pPr>
            <a:endParaRPr lang="es-CO" b="1" dirty="0">
              <a:latin typeface="Arial Narrow" panose="020B0606020202030204" pitchFamily="34" charset="0"/>
              <a:ea typeface="Tahoma" panose="020B0604030504040204" pitchFamily="34" charset="0"/>
              <a:cs typeface="Tahoma" panose="020B0604030504040204" pitchFamily="34" charset="0"/>
            </a:endParaRPr>
          </a:p>
          <a:p>
            <a:pPr marL="214313" indent="-214313">
              <a:buFont typeface="Wingdings" panose="05000000000000000000" pitchFamily="2" charset="2"/>
              <a:buChar char="§"/>
            </a:pPr>
            <a:endParaRPr lang="es-CO" dirty="0">
              <a:latin typeface="Arial Narrow" panose="020B0606020202030204" pitchFamily="34" charset="0"/>
            </a:endParaRPr>
          </a:p>
          <a:p>
            <a:pPr marL="214313" indent="-214313">
              <a:buFont typeface="Wingdings" panose="05000000000000000000" pitchFamily="2" charset="2"/>
              <a:buChar char="§"/>
            </a:pPr>
            <a:endParaRPr lang="en-US" dirty="0">
              <a:latin typeface="Arial Narrow" panose="020B0606020202030204" pitchFamily="34" charset="0"/>
            </a:endParaRPr>
          </a:p>
        </p:txBody>
      </p:sp>
      <p:pic>
        <p:nvPicPr>
          <p:cNvPr id="2" name="Imagen 1"/>
          <p:cNvPicPr>
            <a:picLocks noChangeAspect="1"/>
          </p:cNvPicPr>
          <p:nvPr/>
        </p:nvPicPr>
        <p:blipFill rotWithShape="1">
          <a:blip r:embed="rId4">
            <a:extLst>
              <a:ext uri="{28A0092B-C50C-407E-A947-70E740481C1C}">
                <a14:useLocalDpi xmlns:a14="http://schemas.microsoft.com/office/drawing/2010/main" val="0"/>
              </a:ext>
            </a:extLst>
          </a:blip>
          <a:srcRect l="14085" r="20565" b="26668"/>
          <a:stretch/>
        </p:blipFill>
        <p:spPr>
          <a:xfrm>
            <a:off x="5180253" y="1747647"/>
            <a:ext cx="3533661" cy="1408864"/>
          </a:xfrm>
          <a:prstGeom prst="rect">
            <a:avLst/>
          </a:prstGeom>
        </p:spPr>
      </p:pic>
    </p:spTree>
    <p:extLst>
      <p:ext uri="{BB962C8B-B14F-4D97-AF65-F5344CB8AC3E}">
        <p14:creationId xmlns:p14="http://schemas.microsoft.com/office/powerpoint/2010/main" val="21735423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ángulo 22"/>
          <p:cNvSpPr/>
          <p:nvPr/>
        </p:nvSpPr>
        <p:spPr>
          <a:xfrm>
            <a:off x="1430228" y="506923"/>
            <a:ext cx="4634276" cy="2723951"/>
          </a:xfrm>
          <a:prstGeom prst="rect">
            <a:avLst/>
          </a:prstGeom>
        </p:spPr>
        <p:txBody>
          <a:bodyPr wrap="square" lIns="68580" tIns="34290" rIns="68580" bIns="34290" anchor="t">
            <a:spAutoFit/>
          </a:bodyPr>
          <a:lstStyle/>
          <a:p>
            <a:endParaRPr lang="es-CO" sz="1013" dirty="0">
              <a:latin typeface="Arial Narrow" panose="020B0606020202030204" pitchFamily="34" charset="0"/>
            </a:endParaRPr>
          </a:p>
          <a:p>
            <a:pPr algn="ctr"/>
            <a:r>
              <a:rPr lang="es-CO" sz="1013" i="1" dirty="0">
                <a:solidFill>
                  <a:schemeClr val="tx2">
                    <a:lumMod val="40000"/>
                    <a:lumOff val="60000"/>
                  </a:schemeClr>
                </a:solidFill>
                <a:latin typeface="Arial Narrow"/>
                <a:ea typeface="Tahoma"/>
                <a:cs typeface="Tahoma"/>
              </a:rPr>
              <a:t>.</a:t>
            </a:r>
          </a:p>
          <a:p>
            <a:pPr algn="ctr"/>
            <a:endParaRPr lang="es-CO" sz="1050" i="1" dirty="0">
              <a:solidFill>
                <a:schemeClr val="tx2">
                  <a:lumMod val="40000"/>
                  <a:lumOff val="60000"/>
                </a:schemeClr>
              </a:solidFill>
              <a:latin typeface="Arial Narrow" panose="020B0606020202030204" pitchFamily="34" charset="0"/>
              <a:ea typeface="Tahoma" panose="020B0604030504040204" pitchFamily="34" charset="0"/>
              <a:cs typeface="Tahoma" panose="020B0604030504040204" pitchFamily="34" charset="0"/>
            </a:endParaRPr>
          </a:p>
          <a:p>
            <a:pPr>
              <a:buClr>
                <a:schemeClr val="accent1"/>
              </a:buClr>
            </a:pPr>
            <a:r>
              <a:rPr lang="es-CO" sz="1500" b="1" dirty="0">
                <a:effectLst>
                  <a:outerShdw blurRad="38100" dist="38100" dir="2700000" algn="tl">
                    <a:srgbClr val="000000">
                      <a:alpha val="43137"/>
                    </a:srgbClr>
                  </a:outerShdw>
                </a:effectLst>
                <a:latin typeface="Arial Narrow"/>
                <a:ea typeface="Tahoma"/>
                <a:cs typeface="Tahoma"/>
              </a:rPr>
              <a:t>IDENTIFICACIÓN</a:t>
            </a:r>
          </a:p>
          <a:p>
            <a:pPr>
              <a:buClr>
                <a:schemeClr val="accent1"/>
              </a:buClr>
            </a:pPr>
            <a:endParaRPr lang="es-CO" sz="1500" b="1" dirty="0">
              <a:latin typeface="Arial Narrow"/>
              <a:ea typeface="Tahoma"/>
              <a:cs typeface="Tahoma"/>
            </a:endParaRPr>
          </a:p>
          <a:p>
            <a:pPr marL="214313" indent="-214313">
              <a:buClr>
                <a:schemeClr val="accent1"/>
              </a:buClr>
              <a:buFont typeface="Arial"/>
              <a:buChar char="•"/>
            </a:pPr>
            <a:r>
              <a:rPr lang="es-CO" sz="1350" dirty="0">
                <a:latin typeface="Arial Narrow"/>
                <a:ea typeface="Tahoma"/>
                <a:cs typeface="Tahoma"/>
              </a:rPr>
              <a:t>Cedula de ciudadanía</a:t>
            </a:r>
            <a:endParaRPr lang="es-CO" sz="1350" dirty="0">
              <a:latin typeface="Arial Narrow"/>
              <a:ea typeface="Tahoma" panose="020B0604030504040204" pitchFamily="34" charset="0"/>
              <a:cs typeface="Tahoma" panose="020B0604030504040204" pitchFamily="34" charset="0"/>
            </a:endParaRPr>
          </a:p>
          <a:p>
            <a:pPr marL="214313" indent="-214313">
              <a:buClr>
                <a:schemeClr val="accent1"/>
              </a:buClr>
              <a:buFont typeface="Arial"/>
              <a:buChar char="•"/>
            </a:pPr>
            <a:r>
              <a:rPr lang="es-CO" sz="1350" dirty="0">
                <a:latin typeface="Arial Narrow"/>
                <a:ea typeface="Tahoma"/>
                <a:cs typeface="Tahoma"/>
              </a:rPr>
              <a:t>Carné (que identifique como funcionario NRC)</a:t>
            </a:r>
            <a:r>
              <a:rPr lang="es-CO" sz="1350" dirty="0">
                <a:latin typeface="Arial Narrow"/>
                <a:ea typeface="Tahoma" panose="020B0604030504040204" pitchFamily="34" charset="0"/>
                <a:cs typeface="Tahoma" panose="020B0604030504040204" pitchFamily="34" charset="0"/>
              </a:rPr>
              <a:t/>
            </a:r>
            <a:br>
              <a:rPr lang="es-CO" sz="1350" dirty="0">
                <a:latin typeface="Arial Narrow"/>
                <a:ea typeface="Tahoma" panose="020B0604030504040204" pitchFamily="34" charset="0"/>
                <a:cs typeface="Tahoma" panose="020B0604030504040204" pitchFamily="34" charset="0"/>
              </a:rPr>
            </a:br>
            <a:r>
              <a:rPr lang="es-CO" sz="1350" dirty="0">
                <a:latin typeface="Arial Narrow"/>
                <a:ea typeface="Tahoma"/>
                <a:cs typeface="Tahoma"/>
              </a:rPr>
              <a:t> </a:t>
            </a:r>
            <a:endParaRPr lang="es-CO" sz="1350" dirty="0">
              <a:latin typeface="Arial Narrow"/>
              <a:ea typeface="Tahoma" panose="020B0604030504040204" pitchFamily="34" charset="0"/>
              <a:cs typeface="Tahoma" panose="020B0604030504040204" pitchFamily="34" charset="0"/>
            </a:endParaRPr>
          </a:p>
          <a:p>
            <a:pPr>
              <a:buClr>
                <a:schemeClr val="accent1"/>
              </a:buClr>
            </a:pPr>
            <a:r>
              <a:rPr lang="es-CO" sz="1500" b="1" dirty="0">
                <a:effectLst>
                  <a:outerShdw blurRad="38100" dist="38100" dir="2700000" algn="tl">
                    <a:srgbClr val="000000">
                      <a:alpha val="43137"/>
                    </a:srgbClr>
                  </a:outerShdw>
                </a:effectLst>
                <a:latin typeface="Arial Narrow"/>
                <a:ea typeface="Tahoma"/>
                <a:cs typeface="Tahoma"/>
              </a:rPr>
              <a:t>VISIBILIDAD</a:t>
            </a:r>
          </a:p>
          <a:p>
            <a:pPr marL="214313" indent="-214313">
              <a:buFont typeface="Arial"/>
              <a:buChar char="•"/>
            </a:pPr>
            <a:r>
              <a:rPr lang="es-CO" sz="1350" dirty="0">
                <a:latin typeface="Arial Narrow"/>
                <a:ea typeface="Tahoma"/>
                <a:cs typeface="Tahoma"/>
              </a:rPr>
              <a:t>Camisetas, chalecos, gorras, etc.</a:t>
            </a:r>
            <a:endParaRPr lang="es-CO" sz="1350" dirty="0">
              <a:latin typeface="Arial Narrow"/>
              <a:ea typeface="Tahoma" panose="020B0604030504040204" pitchFamily="34" charset="0"/>
              <a:cs typeface="Tahoma" panose="020B0604030504040204" pitchFamily="34" charset="0"/>
            </a:endParaRPr>
          </a:p>
          <a:p>
            <a:pPr marL="214313" indent="-214313">
              <a:buFont typeface="Arial"/>
              <a:buChar char="•"/>
            </a:pPr>
            <a:r>
              <a:rPr lang="es-CO" sz="1350" dirty="0">
                <a:latin typeface="Arial Narrow"/>
                <a:ea typeface="Tahoma"/>
                <a:cs typeface="Tahoma"/>
              </a:rPr>
              <a:t> Los viajes programados a zonas rurales deben hacerse en vehículo NRC o contratado y visibilizado exclusivamente para la misión.</a:t>
            </a:r>
            <a:endParaRPr lang="es-CO" sz="1350" dirty="0">
              <a:latin typeface="Arial Narrow"/>
              <a:ea typeface="Tahoma" panose="020B0604030504040204" pitchFamily="34" charset="0"/>
              <a:cs typeface="Tahoma" panose="020B0604030504040204" pitchFamily="34" charset="0"/>
            </a:endParaRPr>
          </a:p>
          <a:p>
            <a:pPr marL="160496" indent="-160496">
              <a:buFont typeface="Wingdings" panose="05000000000000000000" pitchFamily="2" charset="2"/>
              <a:buChar char="§"/>
            </a:pPr>
            <a:endParaRPr lang="es-CO" sz="1575" dirty="0">
              <a:latin typeface="+mj-lt"/>
              <a:ea typeface="Tahoma" panose="020B0604030504040204" pitchFamily="34" charset="0"/>
              <a:cs typeface="Tahoma" panose="020B0604030504040204" pitchFamily="34" charset="0"/>
            </a:endParaRPr>
          </a:p>
        </p:txBody>
      </p:sp>
      <p:pic>
        <p:nvPicPr>
          <p:cNvPr id="4" name="Imagen 3"/>
          <p:cNvPicPr>
            <a:picLocks noChangeAspect="1"/>
          </p:cNvPicPr>
          <p:nvPr/>
        </p:nvPicPr>
        <p:blipFill>
          <a:blip r:embed="rId2"/>
          <a:stretch>
            <a:fillRect/>
          </a:stretch>
        </p:blipFill>
        <p:spPr>
          <a:xfrm>
            <a:off x="3338245" y="3146980"/>
            <a:ext cx="1689746" cy="1312608"/>
          </a:xfrm>
          <a:prstGeom prst="rect">
            <a:avLst/>
          </a:prstGeom>
        </p:spPr>
      </p:pic>
      <p:pic>
        <p:nvPicPr>
          <p:cNvPr id="9" name="Imagen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34463" y="2497432"/>
            <a:ext cx="1213858" cy="1871264"/>
          </a:xfrm>
          <a:prstGeom prst="rect">
            <a:avLst/>
          </a:prstGeom>
        </p:spPr>
      </p:pic>
      <p:grpSp>
        <p:nvGrpSpPr>
          <p:cNvPr id="8" name="Grupo 5">
            <a:extLst>
              <a:ext uri="{FF2B5EF4-FFF2-40B4-BE49-F238E27FC236}">
                <a16:creationId xmlns:a16="http://schemas.microsoft.com/office/drawing/2014/main" id="{8114BD7F-56DF-4842-9AAA-3340F87F39DF}"/>
              </a:ext>
            </a:extLst>
          </p:cNvPr>
          <p:cNvGrpSpPr/>
          <p:nvPr/>
        </p:nvGrpSpPr>
        <p:grpSpPr>
          <a:xfrm>
            <a:off x="1203105" y="70366"/>
            <a:ext cx="6756772" cy="781141"/>
            <a:chOff x="0" y="28081"/>
            <a:chExt cx="9144000" cy="1051279"/>
          </a:xfrm>
        </p:grpSpPr>
        <p:pic>
          <p:nvPicPr>
            <p:cNvPr id="13" name="Imagen 1">
              <a:extLst>
                <a:ext uri="{FF2B5EF4-FFF2-40B4-BE49-F238E27FC236}">
                  <a16:creationId xmlns:a16="http://schemas.microsoft.com/office/drawing/2014/main" id="{8DBD21D6-D797-407D-9A0B-CA9E27D70DEB}"/>
                </a:ext>
              </a:extLst>
            </p:cNvPr>
            <p:cNvPicPr>
              <a:picLocks noChangeAspect="1"/>
            </p:cNvPicPr>
            <p:nvPr/>
          </p:nvPicPr>
          <p:blipFill rotWithShape="1">
            <a:blip r:embed="rId4">
              <a:duotone>
                <a:schemeClr val="accent6">
                  <a:shade val="45000"/>
                  <a:satMod val="135000"/>
                </a:schemeClr>
                <a:prstClr val="white"/>
              </a:duotone>
            </a:blip>
            <a:srcRect t="6857"/>
            <a:stretch/>
          </p:blipFill>
          <p:spPr>
            <a:xfrm>
              <a:off x="6772268" y="28081"/>
              <a:ext cx="2244548" cy="1051279"/>
            </a:xfrm>
            <a:prstGeom prst="rect">
              <a:avLst/>
            </a:prstGeom>
          </p:spPr>
        </p:pic>
        <p:sp>
          <p:nvSpPr>
            <p:cNvPr id="14" name="Text Box 4">
              <a:extLst>
                <a:ext uri="{FF2B5EF4-FFF2-40B4-BE49-F238E27FC236}">
                  <a16:creationId xmlns:a16="http://schemas.microsoft.com/office/drawing/2014/main" id="{CBE3FFED-273B-4815-AD32-9006843D0DC0}"/>
                </a:ext>
              </a:extLst>
            </p:cNvPr>
            <p:cNvSpPr txBox="1">
              <a:spLocks noChangeArrowheads="1"/>
            </p:cNvSpPr>
            <p:nvPr/>
          </p:nvSpPr>
          <p:spPr bwMode="auto">
            <a:xfrm>
              <a:off x="223835" y="496736"/>
              <a:ext cx="6324600" cy="37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spAutoFit/>
            </a:bodyPr>
            <a:lstStyle>
              <a:lvl1pPr eaLnBrk="0" hangingPunct="0">
                <a:defRPr>
                  <a:solidFill>
                    <a:schemeClr val="tx1"/>
                  </a:solidFill>
                  <a:latin typeface="Albertus Extra Bold" pitchFamily="34" charset="0"/>
                </a:defRPr>
              </a:lvl1pPr>
              <a:lvl2pPr marL="742950" indent="-285750" eaLnBrk="0" hangingPunct="0">
                <a:defRPr>
                  <a:solidFill>
                    <a:schemeClr val="tx1"/>
                  </a:solidFill>
                  <a:latin typeface="Albertus Extra Bold" pitchFamily="34" charset="0"/>
                </a:defRPr>
              </a:lvl2pPr>
              <a:lvl3pPr marL="1143000" indent="-228600" eaLnBrk="0" hangingPunct="0">
                <a:defRPr>
                  <a:solidFill>
                    <a:schemeClr val="tx1"/>
                  </a:solidFill>
                  <a:latin typeface="Albertus Extra Bold" pitchFamily="34" charset="0"/>
                </a:defRPr>
              </a:lvl3pPr>
              <a:lvl4pPr marL="1600200" indent="-228600" eaLnBrk="0" hangingPunct="0">
                <a:defRPr>
                  <a:solidFill>
                    <a:schemeClr val="tx1"/>
                  </a:solidFill>
                  <a:latin typeface="Albertus Extra Bold" pitchFamily="34" charset="0"/>
                </a:defRPr>
              </a:lvl4pPr>
              <a:lvl5pPr marL="2057400" indent="-228600" eaLnBrk="0" hangingPunct="0">
                <a:defRPr>
                  <a:solidFill>
                    <a:schemeClr val="tx1"/>
                  </a:solidFill>
                  <a:latin typeface="Albertus Extra Bold" pitchFamily="34" charset="0"/>
                </a:defRPr>
              </a:lvl5pPr>
              <a:lvl6pPr marL="2514600" indent="-228600" eaLnBrk="0" fontAlgn="base" hangingPunct="0">
                <a:spcBef>
                  <a:spcPct val="0"/>
                </a:spcBef>
                <a:spcAft>
                  <a:spcPct val="0"/>
                </a:spcAft>
                <a:defRPr>
                  <a:solidFill>
                    <a:schemeClr val="tx1"/>
                  </a:solidFill>
                  <a:latin typeface="Albertus Extra Bold" pitchFamily="34" charset="0"/>
                </a:defRPr>
              </a:lvl6pPr>
              <a:lvl7pPr marL="2971800" indent="-228600" eaLnBrk="0" fontAlgn="base" hangingPunct="0">
                <a:spcBef>
                  <a:spcPct val="0"/>
                </a:spcBef>
                <a:spcAft>
                  <a:spcPct val="0"/>
                </a:spcAft>
                <a:defRPr>
                  <a:solidFill>
                    <a:schemeClr val="tx1"/>
                  </a:solidFill>
                  <a:latin typeface="Albertus Extra Bold" pitchFamily="34" charset="0"/>
                </a:defRPr>
              </a:lvl7pPr>
              <a:lvl8pPr marL="3429000" indent="-228600" eaLnBrk="0" fontAlgn="base" hangingPunct="0">
                <a:spcBef>
                  <a:spcPct val="0"/>
                </a:spcBef>
                <a:spcAft>
                  <a:spcPct val="0"/>
                </a:spcAft>
                <a:defRPr>
                  <a:solidFill>
                    <a:schemeClr val="tx1"/>
                  </a:solidFill>
                  <a:latin typeface="Albertus Extra Bold" pitchFamily="34" charset="0"/>
                </a:defRPr>
              </a:lvl8pPr>
              <a:lvl9pPr marL="3886200" indent="-228600" eaLnBrk="0" fontAlgn="base" hangingPunct="0">
                <a:spcBef>
                  <a:spcPct val="0"/>
                </a:spcBef>
                <a:spcAft>
                  <a:spcPct val="0"/>
                </a:spcAft>
                <a:defRPr>
                  <a:solidFill>
                    <a:schemeClr val="tx1"/>
                  </a:solidFill>
                  <a:latin typeface="Albertus Extra Bold" pitchFamily="34" charset="0"/>
                </a:defRPr>
              </a:lvl9pPr>
            </a:lstStyle>
            <a:p>
              <a:pPr eaLnBrk="1" hangingPunct="1">
                <a:spcBef>
                  <a:spcPct val="50000"/>
                </a:spcBef>
              </a:pPr>
              <a:r>
                <a:rPr lang="pt-BR" altLang="es-CO" sz="1200" b="1">
                  <a:ln w="0"/>
                  <a:solidFill>
                    <a:schemeClr val="accent6">
                      <a:lumMod val="75000"/>
                    </a:schemeClr>
                  </a:solidFill>
                  <a:effectLst>
                    <a:outerShdw blurRad="38100" dist="19050" dir="2700000" algn="tl" rotWithShape="0">
                      <a:schemeClr val="dk1">
                        <a:alpha val="40000"/>
                      </a:schemeClr>
                    </a:outerShdw>
                  </a:effectLst>
                  <a:latin typeface="Arial Narrow"/>
                </a:rPr>
                <a:t>UNIDAD DE SEGURIDAD</a:t>
              </a:r>
            </a:p>
          </p:txBody>
        </p:sp>
        <p:pic>
          <p:nvPicPr>
            <p:cNvPr id="15" name="Imagen 2">
              <a:extLst>
                <a:ext uri="{FF2B5EF4-FFF2-40B4-BE49-F238E27FC236}">
                  <a16:creationId xmlns:a16="http://schemas.microsoft.com/office/drawing/2014/main" id="{9CE951E5-B7F0-4D3C-B497-ABA94B08702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1413"/>
            <a:stretch/>
          </p:blipFill>
          <p:spPr>
            <a:xfrm>
              <a:off x="323528" y="145473"/>
              <a:ext cx="1621052" cy="393962"/>
            </a:xfrm>
            <a:prstGeom prst="rect">
              <a:avLst/>
            </a:prstGeom>
          </p:spPr>
        </p:pic>
        <p:cxnSp>
          <p:nvCxnSpPr>
            <p:cNvPr id="16" name="Conector recto 4">
              <a:extLst>
                <a:ext uri="{FF2B5EF4-FFF2-40B4-BE49-F238E27FC236}">
                  <a16:creationId xmlns:a16="http://schemas.microsoft.com/office/drawing/2014/main" id="{8AAF21E6-E1E9-45B5-BA3B-6FBAF8DE1332}"/>
                </a:ext>
              </a:extLst>
            </p:cNvPr>
            <p:cNvCxnSpPr/>
            <p:nvPr/>
          </p:nvCxnSpPr>
          <p:spPr>
            <a:xfrm>
              <a:off x="0" y="1076941"/>
              <a:ext cx="9144000" cy="0"/>
            </a:xfrm>
            <a:prstGeom prst="line">
              <a:avLst/>
            </a:prstGeom>
          </p:spPr>
          <p:style>
            <a:lnRef idx="2">
              <a:schemeClr val="accent5"/>
            </a:lnRef>
            <a:fillRef idx="0">
              <a:schemeClr val="accent5"/>
            </a:fillRef>
            <a:effectRef idx="1">
              <a:schemeClr val="accent5"/>
            </a:effectRef>
            <a:fontRef idx="minor">
              <a:schemeClr val="tx1"/>
            </a:fontRef>
          </p:style>
        </p:cxnSp>
      </p:grpSp>
    </p:spTree>
    <p:extLst>
      <p:ext uri="{BB962C8B-B14F-4D97-AF65-F5344CB8AC3E}">
        <p14:creationId xmlns:p14="http://schemas.microsoft.com/office/powerpoint/2010/main" val="1532790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upo 11"/>
          <p:cNvGrpSpPr/>
          <p:nvPr/>
        </p:nvGrpSpPr>
        <p:grpSpPr>
          <a:xfrm>
            <a:off x="1990335" y="1456712"/>
            <a:ext cx="5329123" cy="3238819"/>
            <a:chOff x="-103812" y="758974"/>
            <a:chExt cx="11895749" cy="5792923"/>
          </a:xfrm>
        </p:grpSpPr>
        <p:pic>
          <p:nvPicPr>
            <p:cNvPr id="4" name="Imagen 3"/>
            <p:cNvPicPr>
              <a:picLocks noChangeAspect="1"/>
            </p:cNvPicPr>
            <p:nvPr/>
          </p:nvPicPr>
          <p:blipFill rotWithShape="1">
            <a:blip r:embed="rId3" cstate="print">
              <a:extLst>
                <a:ext uri="{28A0092B-C50C-407E-A947-70E740481C1C}">
                  <a14:useLocalDpi xmlns:a14="http://schemas.microsoft.com/office/drawing/2010/main" val="0"/>
                </a:ext>
              </a:extLst>
            </a:blip>
            <a:srcRect l="2291" t="22219" r="-2291" b="-1329"/>
            <a:stretch/>
          </p:blipFill>
          <p:spPr>
            <a:xfrm>
              <a:off x="-103812" y="762481"/>
              <a:ext cx="9757502" cy="5789416"/>
            </a:xfrm>
            <a:prstGeom prst="rect">
              <a:avLst/>
            </a:prstGeom>
            <a:ln>
              <a:solidFill>
                <a:schemeClr val="accent6"/>
              </a:solidFill>
            </a:ln>
            <a:scene3d>
              <a:camera prst="orthographicFront"/>
              <a:lightRig rig="threePt" dir="t"/>
            </a:scene3d>
            <a:sp3d/>
          </p:spPr>
        </p:pic>
        <p:pic>
          <p:nvPicPr>
            <p:cNvPr id="8" name="Imagen 7"/>
            <p:cNvPicPr>
              <a:picLocks noChangeAspect="1"/>
            </p:cNvPicPr>
            <p:nvPr/>
          </p:nvPicPr>
          <p:blipFill>
            <a:blip r:embed="rId4"/>
            <a:stretch>
              <a:fillRect/>
            </a:stretch>
          </p:blipFill>
          <p:spPr>
            <a:xfrm>
              <a:off x="7593874" y="758974"/>
              <a:ext cx="4198063" cy="2367717"/>
            </a:xfrm>
            <a:prstGeom prst="rect">
              <a:avLst/>
            </a:prstGeom>
            <a:ln>
              <a:solidFill>
                <a:schemeClr val="accent6"/>
              </a:solidFill>
            </a:ln>
            <a:scene3d>
              <a:camera prst="orthographicFront"/>
              <a:lightRig rig="threePt" dir="t"/>
            </a:scene3d>
            <a:sp3d/>
          </p:spPr>
        </p:pic>
        <p:pic>
          <p:nvPicPr>
            <p:cNvPr id="9" name="Imagen 8"/>
            <p:cNvPicPr>
              <a:picLocks noChangeAspect="1"/>
            </p:cNvPicPr>
            <p:nvPr/>
          </p:nvPicPr>
          <p:blipFill rotWithShape="1">
            <a:blip r:embed="rId5">
              <a:extLst>
                <a:ext uri="{28A0092B-C50C-407E-A947-70E740481C1C}">
                  <a14:useLocalDpi xmlns:a14="http://schemas.microsoft.com/office/drawing/2010/main" val="0"/>
                </a:ext>
              </a:extLst>
            </a:blip>
            <a:srcRect l="23470" t="5984" b="6654"/>
            <a:stretch/>
          </p:blipFill>
          <p:spPr>
            <a:xfrm>
              <a:off x="6685815" y="2746414"/>
              <a:ext cx="5106122" cy="3805483"/>
            </a:xfrm>
            <a:prstGeom prst="rect">
              <a:avLst/>
            </a:prstGeom>
            <a:ln>
              <a:solidFill>
                <a:schemeClr val="accent6"/>
              </a:solidFill>
            </a:ln>
            <a:scene3d>
              <a:camera prst="orthographicFront"/>
              <a:lightRig rig="threePt" dir="t"/>
            </a:scene3d>
            <a:sp3d/>
          </p:spPr>
        </p:pic>
      </p:grpSp>
      <p:sp>
        <p:nvSpPr>
          <p:cNvPr id="14" name="Rectángulo 13"/>
          <p:cNvSpPr/>
          <p:nvPr/>
        </p:nvSpPr>
        <p:spPr>
          <a:xfrm>
            <a:off x="1143000" y="0"/>
            <a:ext cx="6858000" cy="843558"/>
          </a:xfrm>
          <a:prstGeom prst="rect">
            <a:avLst/>
          </a:prstGeom>
          <a:solidFill>
            <a:srgbClr val="F48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O" sz="2100">
                <a:latin typeface="Arial Rounded MT Bold"/>
              </a:rPr>
              <a:t>  </a:t>
            </a:r>
            <a:r>
              <a:rPr lang="es-CO" sz="2100" b="1">
                <a:latin typeface="Arial Rounded MT Bold"/>
              </a:rPr>
              <a:t> </a:t>
            </a:r>
            <a:r>
              <a:rPr lang="es-CO" sz="2400" b="1">
                <a:latin typeface="Arial Narrow"/>
              </a:rPr>
              <a:t>CENTRO DE MONITOREO</a:t>
            </a:r>
          </a:p>
          <a:p>
            <a:r>
              <a:rPr lang="es-CO" sz="2400" b="1">
                <a:latin typeface="Arial Narrow"/>
              </a:rPr>
              <a:t>   Y COMUNICACIONES- CMC</a:t>
            </a:r>
          </a:p>
        </p:txBody>
      </p:sp>
      <p:pic>
        <p:nvPicPr>
          <p:cNvPr id="19" name="Picture 4" descr="http://cdn.shopify.com/s/files/1/0153/3583/products/Iridium9555_1_c570d7c5-c22b-4d5b-97ea-5c754a056fd5_large.png?v=144625686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399070">
            <a:off x="6730286" y="772060"/>
            <a:ext cx="1515722" cy="1515722"/>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n 2"/>
          <p:cNvPicPr>
            <a:picLocks noChangeAspect="1"/>
          </p:cNvPicPr>
          <p:nvPr/>
        </p:nvPicPr>
        <p:blipFill>
          <a:blip r:embed="rId7"/>
          <a:stretch>
            <a:fillRect/>
          </a:stretch>
        </p:blipFill>
        <p:spPr>
          <a:xfrm>
            <a:off x="6352520" y="0"/>
            <a:ext cx="1562078" cy="819987"/>
          </a:xfrm>
          <a:prstGeom prst="rect">
            <a:avLst/>
          </a:prstGeom>
        </p:spPr>
      </p:pic>
      <p:sp>
        <p:nvSpPr>
          <p:cNvPr id="2" name="TextBox 1">
            <a:extLst>
              <a:ext uri="{FF2B5EF4-FFF2-40B4-BE49-F238E27FC236}">
                <a16:creationId xmlns:a16="http://schemas.microsoft.com/office/drawing/2014/main" id="{13B1ED95-C51B-4F7E-9782-8DC0F7DDAFA6}"/>
              </a:ext>
            </a:extLst>
          </p:cNvPr>
          <p:cNvSpPr txBox="1"/>
          <p:nvPr/>
        </p:nvSpPr>
        <p:spPr>
          <a:xfrm>
            <a:off x="5390658" y="938863"/>
            <a:ext cx="3563123" cy="392415"/>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US" sz="2100" b="1" err="1">
                <a:solidFill>
                  <a:schemeClr val="accent6">
                    <a:lumMod val="75000"/>
                  </a:schemeClr>
                </a:solidFill>
                <a:latin typeface="Arial Narrow"/>
              </a:rPr>
              <a:t>Horario</a:t>
            </a:r>
            <a:r>
              <a:rPr lang="en-US" sz="2100" b="1">
                <a:solidFill>
                  <a:schemeClr val="accent6">
                    <a:lumMod val="75000"/>
                  </a:schemeClr>
                </a:solidFill>
                <a:latin typeface="Arial Narrow"/>
              </a:rPr>
              <a:t> </a:t>
            </a:r>
            <a:r>
              <a:rPr lang="en-US" sz="2100" b="1">
                <a:solidFill>
                  <a:schemeClr val="accent6">
                    <a:lumMod val="75000"/>
                  </a:schemeClr>
                </a:solidFill>
                <a:latin typeface="Arial Narrow"/>
                <a:cs typeface="Calibri"/>
              </a:rPr>
              <a:t>24/7</a:t>
            </a:r>
          </a:p>
        </p:txBody>
      </p:sp>
    </p:spTree>
    <p:extLst>
      <p:ext uri="{BB962C8B-B14F-4D97-AF65-F5344CB8AC3E}">
        <p14:creationId xmlns:p14="http://schemas.microsoft.com/office/powerpoint/2010/main" val="11056976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adroTexto 10"/>
          <p:cNvSpPr txBox="1"/>
          <p:nvPr/>
        </p:nvSpPr>
        <p:spPr>
          <a:xfrm>
            <a:off x="1683319" y="1130173"/>
            <a:ext cx="5775578" cy="2839239"/>
          </a:xfrm>
          <a:prstGeom prst="rect">
            <a:avLst/>
          </a:prstGeom>
          <a:noFill/>
        </p:spPr>
        <p:txBody>
          <a:bodyPr wrap="square" lIns="68580" tIns="34290" rIns="68580" bIns="34290" rtlCol="0" anchor="t">
            <a:spAutoFit/>
          </a:bodyPr>
          <a:lstStyle/>
          <a:p>
            <a:pPr algn="ctr"/>
            <a:endParaRPr lang="es-CO" sz="2100" dirty="0">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pPr algn="ctr"/>
            <a:r>
              <a:rPr lang="es-CO" sz="2100" b="1" dirty="0">
                <a:effectLst>
                  <a:outerShdw blurRad="38100" dist="38100" dir="2700000" algn="tl">
                    <a:srgbClr val="000000">
                      <a:alpha val="43137"/>
                    </a:srgbClr>
                  </a:outerShdw>
                </a:effectLst>
                <a:latin typeface="Arial Narrow"/>
                <a:ea typeface="Tahoma"/>
                <a:cs typeface="Tahoma"/>
              </a:rPr>
              <a:t>Centro de Monitoreo y Comunicaciones (CMC)</a:t>
            </a:r>
          </a:p>
          <a:p>
            <a:pPr algn="ctr"/>
            <a:endParaRPr lang="es-CO" sz="1500" b="1" dirty="0">
              <a:latin typeface="Calibri"/>
              <a:ea typeface="Tahoma" panose="020B0604030504040204" pitchFamily="34" charset="0"/>
              <a:cs typeface="Calibri"/>
            </a:endParaRPr>
          </a:p>
          <a:p>
            <a:pPr algn="ctr"/>
            <a:r>
              <a:rPr lang="es-CO" sz="1500" b="1" dirty="0">
                <a:latin typeface="Arial Narrow"/>
              </a:rPr>
              <a:t>Celular:  +</a:t>
            </a:r>
            <a:r>
              <a:rPr lang="es-CO" sz="1500" dirty="0">
                <a:latin typeface="Arial Narrow"/>
              </a:rPr>
              <a:t>57-3219447874</a:t>
            </a:r>
            <a:r>
              <a:rPr lang="es-CO" sz="1500" b="1" dirty="0">
                <a:latin typeface="Arial Narrow"/>
              </a:rPr>
              <a:t> </a:t>
            </a:r>
          </a:p>
          <a:p>
            <a:pPr algn="ctr"/>
            <a:r>
              <a:rPr lang="es-CO" sz="1500" b="1" dirty="0">
                <a:latin typeface="Arial Narrow"/>
              </a:rPr>
              <a:t>Satelital</a:t>
            </a:r>
            <a:r>
              <a:rPr lang="es-CO" sz="1500" dirty="0">
                <a:latin typeface="Arial Narrow"/>
              </a:rPr>
              <a:t> ‎+57 881652406696</a:t>
            </a:r>
            <a:endParaRPr lang="es-CO" sz="1500" dirty="0">
              <a:latin typeface="Arial Narrow"/>
              <a:cs typeface="Calibri"/>
            </a:endParaRPr>
          </a:p>
          <a:p>
            <a:pPr algn="ctr"/>
            <a:endParaRPr lang="es-CO" sz="1500" dirty="0">
              <a:latin typeface="Arial Narrow"/>
            </a:endParaRPr>
          </a:p>
          <a:p>
            <a:pPr algn="ctr"/>
            <a:endParaRPr lang="es-CO" sz="1500" dirty="0">
              <a:latin typeface="Arial Narrow"/>
              <a:hlinkClick r:id="rId2" invalidUrl="http:///"/>
            </a:endParaRPr>
          </a:p>
          <a:p>
            <a:pPr algn="ctr"/>
            <a:r>
              <a:rPr lang="es-CO" sz="2400" dirty="0">
                <a:hlinkClick r:id="rId3"/>
              </a:rPr>
              <a:t>CO.Security@nrc.no</a:t>
            </a:r>
            <a:endParaRPr lang="es-CO" sz="2400" dirty="0"/>
          </a:p>
          <a:p>
            <a:pPr algn="ctr"/>
            <a:endParaRPr lang="es-CO" sz="2400" dirty="0">
              <a:latin typeface="Calibri"/>
              <a:ea typeface="Tahoma" panose="020B0604030504040204" pitchFamily="34" charset="0"/>
              <a:cs typeface="Calibri"/>
            </a:endParaRPr>
          </a:p>
          <a:p>
            <a:pPr algn="ctr"/>
            <a:endParaRPr lang="es-ES" sz="1500" dirty="0">
              <a:solidFill>
                <a:srgbClr val="000000"/>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12" name="Rectángulo 11"/>
          <p:cNvSpPr/>
          <p:nvPr/>
        </p:nvSpPr>
        <p:spPr>
          <a:xfrm>
            <a:off x="1143001" y="-13455"/>
            <a:ext cx="6858000" cy="670367"/>
          </a:xfrm>
          <a:prstGeom prst="rect">
            <a:avLst/>
          </a:prstGeom>
          <a:solidFill>
            <a:srgbClr val="F48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3" name="Imagen 12"/>
          <p:cNvPicPr>
            <a:picLocks noChangeAspect="1"/>
          </p:cNvPicPr>
          <p:nvPr/>
        </p:nvPicPr>
        <p:blipFill>
          <a:blip r:embed="rId4"/>
          <a:stretch>
            <a:fillRect/>
          </a:stretch>
        </p:blipFill>
        <p:spPr>
          <a:xfrm>
            <a:off x="6678234" y="3"/>
            <a:ext cx="1236362" cy="649007"/>
          </a:xfrm>
          <a:prstGeom prst="rect">
            <a:avLst/>
          </a:prstGeom>
        </p:spPr>
      </p:pic>
      <p:sp>
        <p:nvSpPr>
          <p:cNvPr id="15" name="CuadroTexto 14"/>
          <p:cNvSpPr txBox="1"/>
          <p:nvPr/>
        </p:nvSpPr>
        <p:spPr>
          <a:xfrm>
            <a:off x="1385646" y="119369"/>
            <a:ext cx="5778642" cy="461665"/>
          </a:xfrm>
          <a:prstGeom prst="rect">
            <a:avLst/>
          </a:prstGeom>
          <a:noFill/>
        </p:spPr>
        <p:txBody>
          <a:bodyPr wrap="square" rtlCol="0" anchor="t">
            <a:spAutoFit/>
          </a:bodyPr>
          <a:lstStyle/>
          <a:p>
            <a:r>
              <a:rPr lang="es-CO" sz="2400">
                <a:solidFill>
                  <a:schemeClr val="bg1"/>
                </a:solidFill>
                <a:latin typeface="Arial Rounded MT Bold"/>
              </a:rPr>
              <a:t>CONTACTOS</a:t>
            </a:r>
            <a:endParaRPr lang="es-CO">
              <a:solidFill>
                <a:schemeClr val="bg1"/>
              </a:solidFill>
              <a:latin typeface="Arial Rounded MT Bold" panose="020F0704030504030204" pitchFamily="34" charset="0"/>
            </a:endParaRPr>
          </a:p>
        </p:txBody>
      </p:sp>
    </p:spTree>
    <p:extLst>
      <p:ext uri="{BB962C8B-B14F-4D97-AF65-F5344CB8AC3E}">
        <p14:creationId xmlns:p14="http://schemas.microsoft.com/office/powerpoint/2010/main" val="4604009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ángulo 20"/>
          <p:cNvSpPr/>
          <p:nvPr/>
        </p:nvSpPr>
        <p:spPr>
          <a:xfrm>
            <a:off x="1287125" y="851507"/>
            <a:ext cx="6588732" cy="1292662"/>
          </a:xfrm>
          <a:prstGeom prst="rect">
            <a:avLst/>
          </a:prstGeom>
        </p:spPr>
        <p:txBody>
          <a:bodyPr wrap="square" anchor="t">
            <a:spAutoFit/>
          </a:bodyPr>
          <a:lstStyle/>
          <a:p>
            <a:r>
              <a:rPr lang="es-CO" sz="2100" b="1" dirty="0">
                <a:effectLst>
                  <a:outerShdw blurRad="38100" dist="38100" dir="2700000" algn="tl">
                    <a:srgbClr val="000000">
                      <a:alpha val="43137"/>
                    </a:srgbClr>
                  </a:outerShdw>
                </a:effectLst>
                <a:latin typeface="Arial Narrow" panose="020B0606020202030204" pitchFamily="34" charset="0"/>
                <a:ea typeface="Tahoma" panose="020B0604030504040204" pitchFamily="34" charset="0"/>
                <a:cs typeface="Tahoma" panose="020B0604030504040204" pitchFamily="34" charset="0"/>
              </a:rPr>
              <a:t>INCIDENTES: </a:t>
            </a:r>
            <a:r>
              <a:rPr lang="es-CO" sz="2100" dirty="0">
                <a:effectLst>
                  <a:outerShdw blurRad="38100" dist="38100" dir="2700000" algn="tl">
                    <a:srgbClr val="000000">
                      <a:alpha val="43137"/>
                    </a:srgbClr>
                  </a:outerShdw>
                </a:effectLst>
                <a:latin typeface="Arial Narrow" panose="020B0606020202030204" pitchFamily="34" charset="0"/>
                <a:ea typeface="Tahoma" panose="020B0604030504040204" pitchFamily="34" charset="0"/>
                <a:cs typeface="Tahoma" panose="020B0604030504040204" pitchFamily="34" charset="0"/>
              </a:rPr>
              <a:t>Todo evento o acción que causo o pudo haber causado daño a Staff, Activos, Programas o Imagen de NRC</a:t>
            </a:r>
          </a:p>
          <a:p>
            <a:pPr algn="ctr"/>
            <a:endParaRPr lang="es-CO" sz="1200" dirty="0">
              <a:latin typeface="Arial Narrow"/>
              <a:ea typeface="Tahoma"/>
              <a:cs typeface="Tahoma"/>
            </a:endParaRPr>
          </a:p>
          <a:p>
            <a:pPr algn="ctr"/>
            <a:r>
              <a:rPr lang="es-CO" sz="1200" dirty="0">
                <a:latin typeface="Arial Narrow"/>
                <a:ea typeface="Tahoma"/>
                <a:cs typeface="Tahoma"/>
              </a:rPr>
              <a:t>En caso de un incidente de seguridad debe informar inmediatamente a la Unidad de Seguridad y diligenciar el formato respectivo </a:t>
            </a:r>
            <a:endParaRPr lang="es-CO" sz="1200" dirty="0">
              <a:latin typeface="Arial Narrow"/>
              <a:ea typeface="Tahoma" panose="020B0604030504040204" pitchFamily="34" charset="0"/>
              <a:cs typeface="Tahoma" panose="020B0604030504040204" pitchFamily="34" charset="0"/>
            </a:endParaRPr>
          </a:p>
        </p:txBody>
      </p:sp>
      <p:sp>
        <p:nvSpPr>
          <p:cNvPr id="13" name="3 Marcador de texto"/>
          <p:cNvSpPr txBox="1">
            <a:spLocks/>
          </p:cNvSpPr>
          <p:nvPr/>
        </p:nvSpPr>
        <p:spPr>
          <a:xfrm>
            <a:off x="1627883" y="2113509"/>
            <a:ext cx="5886450" cy="5143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s-CO" sz="1500" dirty="0">
                <a:solidFill>
                  <a:schemeClr val="accent6"/>
                </a:solidFill>
              </a:rPr>
              <a:t>Supervisor+ Gerente Área+ Unidad de Seguridad (Inmediatamente)</a:t>
            </a:r>
          </a:p>
        </p:txBody>
      </p:sp>
      <p:sp>
        <p:nvSpPr>
          <p:cNvPr id="14" name="2 Marcador de texto"/>
          <p:cNvSpPr txBox="1">
            <a:spLocks/>
          </p:cNvSpPr>
          <p:nvPr/>
        </p:nvSpPr>
        <p:spPr>
          <a:xfrm>
            <a:off x="-423453" y="2747084"/>
            <a:ext cx="5886450" cy="342900"/>
          </a:xfrm>
          <a:prstGeom prst="rect">
            <a:avLst/>
          </a:prstGeom>
        </p:spPr>
        <p:txBody>
          <a:bodyPr anchor="t">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s-CO" sz="2100" b="1">
              <a:effectLst>
                <a:outerShdw blurRad="38100" dist="38100" dir="2700000" algn="tl">
                  <a:srgbClr val="000000">
                    <a:alpha val="43137"/>
                  </a:srgbClr>
                </a:outerShdw>
              </a:effectLst>
              <a:latin typeface="Arial Narrow"/>
              <a:ea typeface="Tahoma"/>
              <a:cs typeface="Tahoma"/>
            </a:endParaRPr>
          </a:p>
        </p:txBody>
      </p:sp>
      <p:grpSp>
        <p:nvGrpSpPr>
          <p:cNvPr id="2" name="Grupo 5">
            <a:extLst>
              <a:ext uri="{FF2B5EF4-FFF2-40B4-BE49-F238E27FC236}">
                <a16:creationId xmlns:a16="http://schemas.microsoft.com/office/drawing/2014/main" id="{397E052A-12D8-4A17-A91F-18624F290993}"/>
              </a:ext>
            </a:extLst>
          </p:cNvPr>
          <p:cNvGrpSpPr/>
          <p:nvPr/>
        </p:nvGrpSpPr>
        <p:grpSpPr>
          <a:xfrm>
            <a:off x="1203105" y="70366"/>
            <a:ext cx="6756772" cy="781141"/>
            <a:chOff x="0" y="28081"/>
            <a:chExt cx="9144000" cy="1051279"/>
          </a:xfrm>
        </p:grpSpPr>
        <p:pic>
          <p:nvPicPr>
            <p:cNvPr id="16" name="Imagen 1">
              <a:extLst>
                <a:ext uri="{FF2B5EF4-FFF2-40B4-BE49-F238E27FC236}">
                  <a16:creationId xmlns:a16="http://schemas.microsoft.com/office/drawing/2014/main" id="{7C304347-035C-4C9A-8E6B-DFDD84E6A10B}"/>
                </a:ext>
              </a:extLst>
            </p:cNvPr>
            <p:cNvPicPr>
              <a:picLocks noChangeAspect="1"/>
            </p:cNvPicPr>
            <p:nvPr/>
          </p:nvPicPr>
          <p:blipFill rotWithShape="1">
            <a:blip r:embed="rId2">
              <a:duotone>
                <a:schemeClr val="accent6">
                  <a:shade val="45000"/>
                  <a:satMod val="135000"/>
                </a:schemeClr>
                <a:prstClr val="white"/>
              </a:duotone>
            </a:blip>
            <a:srcRect t="6857"/>
            <a:stretch/>
          </p:blipFill>
          <p:spPr>
            <a:xfrm>
              <a:off x="6772268" y="28081"/>
              <a:ext cx="2244548" cy="1051279"/>
            </a:xfrm>
            <a:prstGeom prst="rect">
              <a:avLst/>
            </a:prstGeom>
          </p:spPr>
        </p:pic>
        <p:sp>
          <p:nvSpPr>
            <p:cNvPr id="17" name="Text Box 4">
              <a:extLst>
                <a:ext uri="{FF2B5EF4-FFF2-40B4-BE49-F238E27FC236}">
                  <a16:creationId xmlns:a16="http://schemas.microsoft.com/office/drawing/2014/main" id="{C22A6966-EAF8-4EBB-8311-3851E3D3FA7F}"/>
                </a:ext>
              </a:extLst>
            </p:cNvPr>
            <p:cNvSpPr txBox="1">
              <a:spLocks noChangeArrowheads="1"/>
            </p:cNvSpPr>
            <p:nvPr/>
          </p:nvSpPr>
          <p:spPr bwMode="auto">
            <a:xfrm>
              <a:off x="223835" y="496736"/>
              <a:ext cx="6324600" cy="37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spAutoFit/>
            </a:bodyPr>
            <a:lstStyle>
              <a:lvl1pPr eaLnBrk="0" hangingPunct="0">
                <a:defRPr>
                  <a:solidFill>
                    <a:schemeClr val="tx1"/>
                  </a:solidFill>
                  <a:latin typeface="Albertus Extra Bold" pitchFamily="34" charset="0"/>
                </a:defRPr>
              </a:lvl1pPr>
              <a:lvl2pPr marL="742950" indent="-285750" eaLnBrk="0" hangingPunct="0">
                <a:defRPr>
                  <a:solidFill>
                    <a:schemeClr val="tx1"/>
                  </a:solidFill>
                  <a:latin typeface="Albertus Extra Bold" pitchFamily="34" charset="0"/>
                </a:defRPr>
              </a:lvl2pPr>
              <a:lvl3pPr marL="1143000" indent="-228600" eaLnBrk="0" hangingPunct="0">
                <a:defRPr>
                  <a:solidFill>
                    <a:schemeClr val="tx1"/>
                  </a:solidFill>
                  <a:latin typeface="Albertus Extra Bold" pitchFamily="34" charset="0"/>
                </a:defRPr>
              </a:lvl3pPr>
              <a:lvl4pPr marL="1600200" indent="-228600" eaLnBrk="0" hangingPunct="0">
                <a:defRPr>
                  <a:solidFill>
                    <a:schemeClr val="tx1"/>
                  </a:solidFill>
                  <a:latin typeface="Albertus Extra Bold" pitchFamily="34" charset="0"/>
                </a:defRPr>
              </a:lvl4pPr>
              <a:lvl5pPr marL="2057400" indent="-228600" eaLnBrk="0" hangingPunct="0">
                <a:defRPr>
                  <a:solidFill>
                    <a:schemeClr val="tx1"/>
                  </a:solidFill>
                  <a:latin typeface="Albertus Extra Bold" pitchFamily="34" charset="0"/>
                </a:defRPr>
              </a:lvl5pPr>
              <a:lvl6pPr marL="2514600" indent="-228600" eaLnBrk="0" fontAlgn="base" hangingPunct="0">
                <a:spcBef>
                  <a:spcPct val="0"/>
                </a:spcBef>
                <a:spcAft>
                  <a:spcPct val="0"/>
                </a:spcAft>
                <a:defRPr>
                  <a:solidFill>
                    <a:schemeClr val="tx1"/>
                  </a:solidFill>
                  <a:latin typeface="Albertus Extra Bold" pitchFamily="34" charset="0"/>
                </a:defRPr>
              </a:lvl6pPr>
              <a:lvl7pPr marL="2971800" indent="-228600" eaLnBrk="0" fontAlgn="base" hangingPunct="0">
                <a:spcBef>
                  <a:spcPct val="0"/>
                </a:spcBef>
                <a:spcAft>
                  <a:spcPct val="0"/>
                </a:spcAft>
                <a:defRPr>
                  <a:solidFill>
                    <a:schemeClr val="tx1"/>
                  </a:solidFill>
                  <a:latin typeface="Albertus Extra Bold" pitchFamily="34" charset="0"/>
                </a:defRPr>
              </a:lvl7pPr>
              <a:lvl8pPr marL="3429000" indent="-228600" eaLnBrk="0" fontAlgn="base" hangingPunct="0">
                <a:spcBef>
                  <a:spcPct val="0"/>
                </a:spcBef>
                <a:spcAft>
                  <a:spcPct val="0"/>
                </a:spcAft>
                <a:defRPr>
                  <a:solidFill>
                    <a:schemeClr val="tx1"/>
                  </a:solidFill>
                  <a:latin typeface="Albertus Extra Bold" pitchFamily="34" charset="0"/>
                </a:defRPr>
              </a:lvl8pPr>
              <a:lvl9pPr marL="3886200" indent="-228600" eaLnBrk="0" fontAlgn="base" hangingPunct="0">
                <a:spcBef>
                  <a:spcPct val="0"/>
                </a:spcBef>
                <a:spcAft>
                  <a:spcPct val="0"/>
                </a:spcAft>
                <a:defRPr>
                  <a:solidFill>
                    <a:schemeClr val="tx1"/>
                  </a:solidFill>
                  <a:latin typeface="Albertus Extra Bold" pitchFamily="34" charset="0"/>
                </a:defRPr>
              </a:lvl9pPr>
            </a:lstStyle>
            <a:p>
              <a:pPr eaLnBrk="1" hangingPunct="1">
                <a:spcBef>
                  <a:spcPct val="50000"/>
                </a:spcBef>
              </a:pPr>
              <a:r>
                <a:rPr lang="pt-BR" altLang="es-CO" sz="1200" b="1">
                  <a:ln w="0"/>
                  <a:solidFill>
                    <a:schemeClr val="accent6">
                      <a:lumMod val="75000"/>
                    </a:schemeClr>
                  </a:solidFill>
                  <a:effectLst>
                    <a:outerShdw blurRad="38100" dist="19050" dir="2700000" algn="tl" rotWithShape="0">
                      <a:schemeClr val="dk1">
                        <a:alpha val="40000"/>
                      </a:schemeClr>
                    </a:outerShdw>
                  </a:effectLst>
                  <a:latin typeface="Arial Narrow"/>
                </a:rPr>
                <a:t>UNIDAD DE SEGURIDAD</a:t>
              </a:r>
            </a:p>
          </p:txBody>
        </p:sp>
        <p:pic>
          <p:nvPicPr>
            <p:cNvPr id="18" name="Imagen 2">
              <a:extLst>
                <a:ext uri="{FF2B5EF4-FFF2-40B4-BE49-F238E27FC236}">
                  <a16:creationId xmlns:a16="http://schemas.microsoft.com/office/drawing/2014/main" id="{C95973FF-026A-4284-9B92-14BDF6B24A8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1413"/>
            <a:stretch/>
          </p:blipFill>
          <p:spPr>
            <a:xfrm>
              <a:off x="323528" y="145473"/>
              <a:ext cx="1621052" cy="393962"/>
            </a:xfrm>
            <a:prstGeom prst="rect">
              <a:avLst/>
            </a:prstGeom>
          </p:spPr>
        </p:pic>
        <p:cxnSp>
          <p:nvCxnSpPr>
            <p:cNvPr id="19" name="Conector recto 4">
              <a:extLst>
                <a:ext uri="{FF2B5EF4-FFF2-40B4-BE49-F238E27FC236}">
                  <a16:creationId xmlns:a16="http://schemas.microsoft.com/office/drawing/2014/main" id="{ECD430CD-46BA-46DB-BF35-F716A590BE9F}"/>
                </a:ext>
              </a:extLst>
            </p:cNvPr>
            <p:cNvCxnSpPr/>
            <p:nvPr/>
          </p:nvCxnSpPr>
          <p:spPr>
            <a:xfrm>
              <a:off x="0" y="1076941"/>
              <a:ext cx="9144000" cy="0"/>
            </a:xfrm>
            <a:prstGeom prst="line">
              <a:avLst/>
            </a:prstGeom>
          </p:spPr>
          <p:style>
            <a:lnRef idx="2">
              <a:schemeClr val="accent5"/>
            </a:lnRef>
            <a:fillRef idx="0">
              <a:schemeClr val="accent5"/>
            </a:fillRef>
            <a:effectRef idx="1">
              <a:schemeClr val="accent5"/>
            </a:effectRef>
            <a:fontRef idx="minor">
              <a:schemeClr val="tx1"/>
            </a:fontRef>
          </p:style>
        </p:cxnSp>
      </p:grpSp>
      <p:pic>
        <p:nvPicPr>
          <p:cNvPr id="15" name="Imagen 14"/>
          <p:cNvPicPr>
            <a:picLocks noChangeAspect="1"/>
          </p:cNvPicPr>
          <p:nvPr/>
        </p:nvPicPr>
        <p:blipFill>
          <a:blip r:embed="rId4"/>
          <a:stretch>
            <a:fillRect/>
          </a:stretch>
        </p:blipFill>
        <p:spPr>
          <a:xfrm>
            <a:off x="1844596" y="2409390"/>
            <a:ext cx="2367550" cy="1692435"/>
          </a:xfrm>
          <a:prstGeom prst="rect">
            <a:avLst/>
          </a:prstGeom>
        </p:spPr>
      </p:pic>
      <p:pic>
        <p:nvPicPr>
          <p:cNvPr id="20" name="Imagen 19"/>
          <p:cNvPicPr>
            <a:picLocks noChangeAspect="1"/>
          </p:cNvPicPr>
          <p:nvPr/>
        </p:nvPicPr>
        <p:blipFill>
          <a:blip r:embed="rId5"/>
          <a:stretch>
            <a:fillRect/>
          </a:stretch>
        </p:blipFill>
        <p:spPr>
          <a:xfrm>
            <a:off x="4339104" y="2543384"/>
            <a:ext cx="2929302" cy="1424445"/>
          </a:xfrm>
          <a:prstGeom prst="rect">
            <a:avLst/>
          </a:prstGeom>
        </p:spPr>
      </p:pic>
      <p:sp>
        <p:nvSpPr>
          <p:cNvPr id="23" name="Rectángulo 22"/>
          <p:cNvSpPr/>
          <p:nvPr/>
        </p:nvSpPr>
        <p:spPr>
          <a:xfrm>
            <a:off x="1803249" y="4101825"/>
            <a:ext cx="5535717" cy="415498"/>
          </a:xfrm>
          <a:prstGeom prst="rect">
            <a:avLst/>
          </a:prstGeom>
        </p:spPr>
        <p:txBody>
          <a:bodyPr wrap="square">
            <a:spAutoFit/>
          </a:bodyPr>
          <a:lstStyle/>
          <a:p>
            <a:pPr algn="ctr"/>
            <a:r>
              <a:rPr lang="es-US" sz="1050" u="sng" dirty="0">
                <a:solidFill>
                  <a:srgbClr val="0563C1"/>
                </a:solidFill>
                <a:latin typeface="Calibri" panose="020F0502020204030204" pitchFamily="34" charset="0"/>
                <a:ea typeface="Calibri" panose="020F0502020204030204" pitchFamily="34" charset="0"/>
                <a:hlinkClick r:id="rId6"/>
              </a:rPr>
              <a:t>https://forms.office.com/Pages/ResponsePage.aspx?id=tNGGP2ssGkuyrm9elQvKHvpdaf8xv1JPhIT-JaRsTDZUOFI4QVBDVFdFNzJEM0NOSkJOMDZaMzlLUy4u</a:t>
            </a:r>
            <a:r>
              <a:rPr lang="es-US" sz="1050" dirty="0">
                <a:latin typeface="Calibri" panose="020F0502020204030204" pitchFamily="34" charset="0"/>
                <a:ea typeface="Calibri" panose="020F0502020204030204" pitchFamily="34" charset="0"/>
              </a:rPr>
              <a:t> </a:t>
            </a:r>
            <a:endParaRPr lang="es-CO" sz="1050" dirty="0"/>
          </a:p>
        </p:txBody>
      </p:sp>
    </p:spTree>
    <p:extLst>
      <p:ext uri="{BB962C8B-B14F-4D97-AF65-F5344CB8AC3E}">
        <p14:creationId xmlns:p14="http://schemas.microsoft.com/office/powerpoint/2010/main" val="36817722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Título"/>
          <p:cNvSpPr txBox="1">
            <a:spLocks/>
          </p:cNvSpPr>
          <p:nvPr/>
        </p:nvSpPr>
        <p:spPr>
          <a:xfrm>
            <a:off x="-1748368" y="2528825"/>
            <a:ext cx="6172200" cy="297210"/>
          </a:xfrm>
          <a:prstGeom prst="rect">
            <a:avLst/>
          </a:prstGeom>
        </p:spPr>
        <p:txBody>
          <a:bodyPr vert="horz" lIns="34290" tIns="0" rIns="34290" bIns="0" anchor="b" anchorCtr="0">
            <a:normAutofit fontScale="85000" lnSpcReduction="20000"/>
          </a:bodyPr>
          <a:lst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a:lstStyle>
          <a:p>
            <a:pPr algn="ctr"/>
            <a:r>
              <a:rPr lang="es-CO" sz="2850" dirty="0"/>
              <a:t>ROBO - Hurto</a:t>
            </a:r>
          </a:p>
        </p:txBody>
      </p:sp>
      <p:pic>
        <p:nvPicPr>
          <p:cNvPr id="11" name="Picture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2080" y="841391"/>
            <a:ext cx="2320872" cy="1632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
          <p:cNvSpPr>
            <a:spLocks noChangeArrowheads="1"/>
          </p:cNvSpPr>
          <p:nvPr/>
        </p:nvSpPr>
        <p:spPr bwMode="auto">
          <a:xfrm>
            <a:off x="2758054" y="286878"/>
            <a:ext cx="6385946"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buFont typeface="Wingdings" panose="05000000000000000000" pitchFamily="2" charset="2"/>
              <a:buChar char="ü"/>
              <a:defRPr/>
            </a:pPr>
            <a:r>
              <a:rPr lang="es-MX" sz="1200" dirty="0" smtClean="0"/>
              <a:t>Evite </a:t>
            </a:r>
            <a:r>
              <a:rPr lang="es-MX" sz="1200" dirty="0"/>
              <a:t>caminar solo especialmente en horas de la noche. </a:t>
            </a:r>
          </a:p>
          <a:p>
            <a:pPr marL="285750" indent="-285750">
              <a:buFont typeface="Wingdings" panose="05000000000000000000" pitchFamily="2" charset="2"/>
              <a:buChar char="ü"/>
              <a:defRPr/>
            </a:pPr>
            <a:r>
              <a:rPr lang="es-MX" sz="1200" dirty="0" smtClean="0"/>
              <a:t>Cuando </a:t>
            </a:r>
            <a:r>
              <a:rPr lang="es-MX" sz="1200" dirty="0"/>
              <a:t>deba transitar por calles mal iluminadas o solitarias, camine preferentemente cerca del borde de la acera a cierta distancia de la línea de las paredes de los establecimientos comerciales/viviendas/edificios etc. a fin de minimizar la posibilidad de ser introducido a la fuerza al interior de las mismas. No se arrincone usted mismo. </a:t>
            </a:r>
          </a:p>
          <a:p>
            <a:pPr marL="285750" indent="-285750">
              <a:buFont typeface="Wingdings" panose="05000000000000000000" pitchFamily="2" charset="2"/>
              <a:buChar char="ü"/>
              <a:defRPr/>
            </a:pPr>
            <a:r>
              <a:rPr lang="es-MX" sz="1200" dirty="0" smtClean="0"/>
              <a:t>No </a:t>
            </a:r>
            <a:r>
              <a:rPr lang="es-MX" sz="1200" dirty="0"/>
              <a:t>“corte camino” cruzando por calles desconocidas, trate de caminar siempre en la acera en sentido contrario al de los autos, para que las luces de los mismos lo iluminen y sea el foco de atención del tráfico. </a:t>
            </a:r>
          </a:p>
          <a:p>
            <a:pPr marL="285750" indent="-285750">
              <a:buFont typeface="Wingdings" panose="05000000000000000000" pitchFamily="2" charset="2"/>
              <a:buChar char="ü"/>
              <a:defRPr/>
            </a:pPr>
            <a:r>
              <a:rPr lang="es-MX" sz="1200" dirty="0" smtClean="0"/>
              <a:t>No </a:t>
            </a:r>
            <a:r>
              <a:rPr lang="es-MX" sz="1200" dirty="0"/>
              <a:t>sea ostentoso, sea discreto en lo que habla si trata temas personales, hágalo con las personas de su absoluta confianza, de ser posible evite el uso de joyas, relojes llamativos, carteras y/o maletines de mano lujosos etc. </a:t>
            </a:r>
          </a:p>
          <a:p>
            <a:pPr marL="285750" indent="-285750">
              <a:buFont typeface="Wingdings" panose="05000000000000000000" pitchFamily="2" charset="2"/>
              <a:buChar char="ü"/>
              <a:defRPr/>
            </a:pPr>
            <a:r>
              <a:rPr lang="es-MX" sz="1200" dirty="0" smtClean="0"/>
              <a:t>No </a:t>
            </a:r>
            <a:r>
              <a:rPr lang="es-MX" sz="1200" dirty="0"/>
              <a:t>se distraiga hablando por celular mientras transita a pie por la vía pública. Evite usar el celular en la calle. </a:t>
            </a:r>
          </a:p>
          <a:p>
            <a:pPr marL="285750" indent="-285750">
              <a:buFont typeface="Wingdings" panose="05000000000000000000" pitchFamily="2" charset="2"/>
              <a:buChar char="ü"/>
              <a:defRPr/>
            </a:pPr>
            <a:r>
              <a:rPr lang="es-MX" sz="1200" dirty="0" smtClean="0"/>
              <a:t>No </a:t>
            </a:r>
            <a:r>
              <a:rPr lang="es-MX" sz="1200" dirty="0"/>
              <a:t>use audífonos mientras camina en la calle, esto llamaría la atención de los asaltantes comprobando que posee un celular y está distraído. </a:t>
            </a:r>
          </a:p>
          <a:p>
            <a:pPr marL="285750" indent="-285750">
              <a:buFont typeface="Wingdings" panose="05000000000000000000" pitchFamily="2" charset="2"/>
              <a:buChar char="ü"/>
              <a:defRPr/>
            </a:pPr>
            <a:r>
              <a:rPr lang="es-MX" sz="1200" dirty="0" smtClean="0"/>
              <a:t>Procure </a:t>
            </a:r>
            <a:r>
              <a:rPr lang="es-MX" sz="1200" dirty="0"/>
              <a:t>traer consigo algo de dinero y no grandes cantidades, sólo lo necesario, pero efectivo que pueda entregar en caso de ser asaltado, ya que tener los bolsillos vacíos puede generar una reacción violenta por parte del asaltante. </a:t>
            </a:r>
          </a:p>
          <a:p>
            <a:pPr marL="285750" indent="-285750">
              <a:buFont typeface="Wingdings" panose="05000000000000000000" pitchFamily="2" charset="2"/>
              <a:buChar char="ü"/>
              <a:defRPr/>
            </a:pPr>
            <a:r>
              <a:rPr lang="es-MX" sz="1200" dirty="0" smtClean="0"/>
              <a:t>Cuando </a:t>
            </a:r>
            <a:r>
              <a:rPr lang="es-MX" sz="1200" dirty="0"/>
              <a:t>transite a pie con bolso o cartera, no la lleve colgada al hombro, sino hacia adelante y pegada a su cuerpo. Si es posible, lleve sus pertenencias importantes sobre el cuerpo, dejando lo menos importante en el bolso. Si le jalan el bolso, no intente pelear por recuperarlo al punto de aumentar el riesgo al que se expone. </a:t>
            </a:r>
          </a:p>
          <a:p>
            <a:pPr marL="214313" indent="-214313">
              <a:buFont typeface="Wingdings" pitchFamily="2" charset="2"/>
              <a:buChar char="ü"/>
              <a:defRPr/>
            </a:pPr>
            <a:endParaRPr lang="es-CO" sz="1200" b="1" dirty="0">
              <a:solidFill>
                <a:schemeClr val="tx2"/>
              </a:solidFill>
              <a:cs typeface="Arial" charset="0"/>
            </a:endParaRPr>
          </a:p>
          <a:p>
            <a:pPr marL="214313" indent="-214313">
              <a:buFont typeface="Wingdings" pitchFamily="2" charset="2"/>
              <a:buChar char="ü"/>
              <a:defRPr/>
            </a:pPr>
            <a:endParaRPr lang="es-CO" sz="1200" b="1" dirty="0">
              <a:solidFill>
                <a:schemeClr val="tx2"/>
              </a:solidFill>
              <a:cs typeface="Arial" charset="0"/>
            </a:endParaRPr>
          </a:p>
          <a:p>
            <a:pPr marL="214313" indent="-214313">
              <a:buFont typeface="Wingdings" pitchFamily="2" charset="2"/>
              <a:buChar char="ü"/>
              <a:defRPr/>
            </a:pPr>
            <a:endParaRPr lang="es-CO" sz="1200" b="1" dirty="0">
              <a:solidFill>
                <a:schemeClr val="tx2"/>
              </a:solidFill>
              <a:cs typeface="Arial" charset="0"/>
            </a:endParaRPr>
          </a:p>
          <a:p>
            <a:pPr marL="214313" indent="-214313">
              <a:buFont typeface="Wingdings" pitchFamily="2" charset="2"/>
              <a:buChar char="ü"/>
              <a:defRPr/>
            </a:pPr>
            <a:endParaRPr lang="es-CO" sz="1200" b="1" dirty="0">
              <a:solidFill>
                <a:schemeClr val="tx2"/>
              </a:solidFill>
              <a:cs typeface="Arial" charset="0"/>
            </a:endParaRPr>
          </a:p>
          <a:p>
            <a:pPr>
              <a:defRPr/>
            </a:pPr>
            <a:endParaRPr lang="es-CO" sz="1200" b="1" dirty="0">
              <a:solidFill>
                <a:schemeClr val="tx2"/>
              </a:solidFill>
              <a:cs typeface="Arial" charset="0"/>
            </a:endParaRPr>
          </a:p>
        </p:txBody>
      </p:sp>
    </p:spTree>
    <p:extLst>
      <p:ext uri="{BB962C8B-B14F-4D97-AF65-F5344CB8AC3E}">
        <p14:creationId xmlns:p14="http://schemas.microsoft.com/office/powerpoint/2010/main" val="38977114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AutoShape 8" descr="data:image/jpeg;base64,/9j/4AAQSkZJRgABAQAAAQABAAD/2wBDAAkGBwgHBgkIBwgKCgkLDRYPDQwMDRsUFRAWIB0iIiAdHx8kKDQsJCYxJx8fLT0tMTU3Ojo6Iys/RD84QzQ5Ojf/2wBDAQoKCg0MDRoPDxo3JR8lNzc3Nzc3Nzc3Nzc3Nzc3Nzc3Nzc3Nzc3Nzc3Nzc3Nzc3Nzc3Nzc3Nzc3Nzc3Nzc3Nzf/wAARCAC/AQkDASIAAhEBAxEB/8QAHAAAAQUBAQEAAAAAAAAAAAAAAgABAwQFBgcI/8QARBAAAQMCAwYCBgYHBgcAAAAAAQACAwQREiExBRNBUWFxBpEUIjJSgaFCU5KxwdEVI0NicpPhBzM0VILxFjWDosLS8P/EABgBAQEBAQEAAAAAAAAAAAAAAAABAgME/8QAIREBAQACAgMBAAMBAAAAAAAAAAECERIhEzFRAyIyQWH/2gAMAwEAAhEDEQA/APGkrWREXSsFdIAtu0qEg5kq0QoXBNCzQUJqWF2IADmrzdijUvBABNrkXQbEdk5vVbUftAdVdLHJSxhkrmh1wDkeYWzsZ4/RlWwn1myxvHzH4hTQbRoaWJsVVQsklaLF+AEuT1O06Goo5YqSjbFJYOLg0DIEJLqplNx1PhGcMncCdQMrrvIJc15R4bkD6mNkkmHO+q9Mpp4iL4x5r3Y6seHLcrdglvkrkT/vWPTzNGjh5q5HO22q1xiTJpskU7ZVmNmF9VOyUc1Licmi1+Wqka/qs9svVStl6rncW5kvY0+NUt71S3vZZ4t8l3GmxqnveyW9Ticl3Glj6qlvUt6nE5LuPqljVLep96nE5LmNLeBU971Tb1OJyXcaWNUt6eaW9Ticl3GljVLep96nE5LmNLGqe9Tb1OJyXcaWNUt71S3vVOJyfKtrJuCMjzSsvO9AcjwzULxn8VYwlRysyUCpp5IMRj4qyNp1A0cfl+SrxxOcCQMhxT7p1tCqoHudK/E7VPG4xkkAZixB5KQRu90pYCDoURPFXOibYQxnkTf81ZbtmVo/uY/N35rPw9PkmAPFXlYnGNdu3pRYmCM/63/mpG+I5GnKnH81/wCaxMKRTlfqcMfjoG+J5W/snjtO/wDNSt8WStPs1A7VTlzXVPayvPL6cMfjq2eMZhYA1g7VZ/JTM8azj9ttAdqr+i45PfQJzy+njx+O4Z45nAzqdpfz2n/xUrPHktv8ZtL7bD+C4Mc9EV8k8mX1PHj8ehM8fPBF67aFurGFTt/tAIdlX1dv3qdh/Febgp2nLJXy5HjxenM8f312lJfrSD/2ViPx/Hb1toNPekP5ryq/JPdPLknixert8ftvYVtMf4qd4/FWIvHkbtaqiPdsgXkN0r5q+XI8WL2aPxrG4gekbOJPHevA+YU7fF7cVsVA7q2rsPmF4mHJGQ8/mr5anij3KPxSHC4ipiP3axisM8Q3F/Rb/wAM8bvxXgoeRxTiRw4nzTzX4eGfXvo28Mr0dRn7uE/cUX6dj40lYP8Aok/cvARPINHuHxRiuqG+zPK3s4q+b/jPh/697/T9MB60dU3vTu/JIeIKAn1pXt/ijcPwXhbNs7Rj9iuqR2lcrDfE22mCzdqVX80qz9p8PDfr3Fu29nOFxVRjubJ/0zs//Nw/bXiY8X7cA/5jK7+Kx+8Jf8Yba/zx+w38lfNj8Tw36562qQA4p+CQ1Xnd9kRyQvYTYAI09rKhg2ww52+9LDzCe55lPc5ZoGslY9U+IhPjdlp5KBrE80wHNEHm+jfJHvXcA0dgiosBta10W5cfoOt2RGR5GTimLnHiVAJgf7hCYQu1uB8QiIuExFjogQh/eZ5pCJvvs80JzS7Io902+cjE4iZ9Yz5qOyVkRKImfWM80W6ZwkZ5qJPxRUm5HvsPxS3J4OHmFFySHRVEu4f/APFIwSa4XeSjThxHEj4qAjE4ag+SHAiEz26Pd5ovSJOYI6hUR4euqWEqTf39qNh+Fkt5GdWH4OQROaeCaxU36k/SeO4un3YPsSsPfJQV7FMbqfdScG3HTNAQ4XuPNBCckrhSHMJZ8vkgcxkZXSDFYc2xSw3XRlCI78wi3B5qdrOSJueR1SwiuKY8HfJDuf3vkrdrIXC+qmj0rbr99vkUt063tNPmpiwIC3W2RSw2FsD3aFnxdZH6HMfq/wCYFXkkljuTYjmEwrXjgFmtdLPok3Jn2wl6NLcDCM/3hZQfpB44JDaThq1RZpY9Dn91v2wkaOe3sD7Y/NQ/pJwHs/NaOyo6vaTwIoSGcXuGSWrJtSNFUfV/9zfzQmjqPqz9ofmu3ptiQtb+su93ElRVewojnE57Dy1WObp4q4z0SoF/1TvkkKef6l/kujk2FUNvu5Wm3vNKibsurjcDI6MtvnhJJ8leTN/OxgmCUaxP+yU27fxjeP8ASV0b6GsdI5kQY7Bxva/ZQmlrgbOp3ZcQ4WTknCsAtPFp8kr9QteolfTZTsewczooRWxHUg/BXaXHTOS6LSE9M7VsZ7gJYaV1v1bPgrs0zCUlpGnpXaMt2cUJpKc8Xj/V/RNppnaJK/6DEdJXeQQ/o8G9pvNv9U2aU+CbUq4dnScJYz5hRuoqgaNaezgmxACRoSOyITyD6V++ad1NUDWF/wABf7kDmvb7THN7ghAe+B9uNp7ZJb2L6s/aUNxzCWXP5oi7qUYQ6uKRK2yMFJ/BwKjac+icOBuFdiXUXQlA12VkRGSnpfZkJ5JzqmKqBLbqnVQ7v1m6HgrwtdLCx7miQYm3zCyrLaxziAwFx5ALUovD9dVZ4Gxs4l5XT7IoofVLY2D4LoYoWAaXPyXK5/HfH85/rnNk+FqenIfKPSJObxZo+C6SnpmR2FuwGQCmFwNFI1p5LFtrvjjIYAAZBRPbiVndnUpgBnYeajW1TC1uZIRNbG52YCaohBJtkq4Y9mTXn4oLbqaIi9h5KF1Gx2Qsna2Y/SHkiAmbqQgpTbOY9pD2tIORuLrm9qeFqd2J1PeB17jCbt8l17nO4gKnO/M4mH4JLYzcZXm9dsmuogXFpkiH02Z/7LPErmnU+a9Tj3bri3wWbtTYNHWAndhj/fZkVuZfXHL8vjgBUSe+UYq5R9IrSrvDlVT4nREStHAZFY72OY4tcC0jUHgtb25WWe1ptdN7yJu0Jed1STgqo0W7SkGoGSmbtM8W/NZIujxINhu028W2UjdpRkcVhFyWK2iDoRXxO1Nxydml6TB9XF9hv5Lnw5LF380Vs6ISUgbhM4rowYmwTw56oCeCOFA7vUcpb5IJRdt0o3erqgR1THRLUp+BuoaMMuCdNZLTihHUbAfvWMuc7LqI2gNC4rw7MWuwg6OXawG7dVwy9vZhd4pBcnIKVrSAmaLWRucAFlsLsgqskpAyKOaUEWBVGdwz9ZRqCknvqma4BUJZ2t4qtJtAB1mkknQDVUdA2VoAzQPnZzCzaelr6jN1omn3jn5KyzZoD2sdI+RztBewU2aTCVhOoUNQQ4ZWtdaEGzqdo/WBt+QCytvbujjNRCS1rD67b5WPEK9s7gWRi3rJPjcBdhy5FZUO2YXn2wrbNpQnR4N0PYakljSXi46LLmoaStjeySMY73Dhk4LUnmbIwgEG6qTbuWK5IbM0WuNVYzlI46s2XJTTFgdiH0SoPQ5ho0q9WMkqKlzpJHOINhbSyFsErfZlcPNdXlvtRNPM3VqExyDVhWmI6m1mz37lRPmqI3ljiCR0RGcQ/i0+SbMcCtL0l3FjD3CXpDOMDCgzC48Usa0jJTnWEJr0v1RQW2m7QhKduTRdCStshJztwUjMlCT6wUrcj0QTXuFHexRA5ISAgV8+iO6BOMkBFC4pxmhKLto7CfhqD3C72mmG7BXn2yzhkJ6hddRVF2gXXLOdvT+X9W0JRdRTTht81XEmWSj9DNS675y1vRc3WIZqtrbnEAs6Woqpw4U1PJKeBAyXQQbLpIjiLcbubs1ac+JgyAAHBBycPh/a1a9r6iUUsd82tIJW/QbEotnAyBpfKdZJDc/0Vz0xobkqFTXagnIpdn+rL5xjIGl1BNWCN7JAQMJzWVNXYb24rJrtrxMu0vu73RmUkatjpKraQa/FiAuNVy3iLbUc8L6SJ+N8mTrcBe/4LOmnnqm2bdjfMrPmot2QXE2OpW5O+3DPLrpExrnPuA7CB81Ld0LS9rnNIHNbOwfDXp43ssjhDoMORKvbR8LwRxOEE0rTb6RuCrcptiYZWbcvHtGqaB+tJy4hDNtCpku0yWHQJpYHQyujeLOabFSsoJCPZBHYq2RmZXfak3GDcOIViKSYH+8dburYoJNN2PMhSM2c+1sBBIyOMfkm3WZYaS0cbnxMc65c7NUZm4p5HDnYLeji3cRyyY37gsmOP1QSM9Sq4KpjHZCY89Fd3aYxoiiYrpbrorhj6Jt2FABdZvdCTkosQxHMkp8l0ZPxClJ9myiytYBE22pQTB2WqRKZunBMbDIWKoWJEDfshBSBugkac0JKEkpDmoLdBfEbLoKJ7slz1A4Bx53XQUbw0DRYyd/zvTUZI4d1PFK8u5BVmTMtwRekMBvcLDttpmcBmblSnqR2VWStZYgkD4rH2htRkQNnBzuACmi2NOqrmRNJc4ABZb62eqdamYcPvELGfUTVcgbI43cbBo4Lu6DZ8UELQW52TKcYmF5VzM1FUFuKV7yseCl3+0XxNBJBzXeVjGWLbcFheHKcS7WqnuFww2UmRlj3EsOyyxmbVm7agMUDrWB4XXazhrW5ALnNvwiSnAPF4HzUl7ayk03vDlOINhUoIFzGCbdc1HXHJwWpEwQ0MUbdGsAHksiudmbrPtZ1NOJr4hLtLABq4ArQZRxuN7EE8Q6yo1dnV7rF28x+qGC5WozZm04ohKd4GkX9Zov5K/pjctarhL3ek9PQMAylkHTEoayntU00OMvJeXm/AAIW1c0bsBqYQ4cJGEfirVLG+ao9Jlkje4MwAR6Diuf5/lnMt29JllLNQG0GbqgkI1dZo+KyxEOS1dsn/DxDiS4/D/dUgDZepzVzGm3XRWrdEsKmxTMeaHdK6WBDuwg5tp6Jyc1HdOHcCF0YWAQ5gKUeRTRjIhJuRVExdlZDqgJv2SBQSXFk/ZCmvZAeKySC6bFxQOJHMcHNKts2pOzg0ql1Ta6J0S2NE7aqAMmsHmoJNqVcn7TCOgVUBOxuJ4FlNRrlWvs1rqiCTePLiCDmbp56Jxj00Vrw5FjkmFuAstmppLRnLNc8rqvRhjvFzuwqaSo2rTxkNLWvu7LOwzXoYjsLLnfCtHasqp7ZABo7rqAy5WMrtv8APHizaynJORzUGytnNo984G7pX4ieS15I7uskGhuZ0WG/9U543WWXXU++jwaOa4OHwN1sTHMZZKnM27wQnorREgMAcNCFjVhu4q+H4IcN9VRmFzc6lEYvhSBtT4gqJXC+7uR9y63aMmBpblZZPg2l3L66Z+rpS0dgre133xC6t7qYzUchtwbycPBIPRaewYbUpd7zyB8MvwVWWmE8ocZY2AGw3gNifgt2hp209NHEDfALXPFdcfTy5T+drG2t61eR9WwN+JzVdosNEU0gmqp5b5OkNj0GX4Jwga2aRF0QCcDkoAsmseqO10sKDjWHW+STPbzK1qbYrnsLpJA2/IXSj2FU752B0bgASDitcdl05T0zxqm02bdDfitIbJqXuDAG9wUz9kzR+03FbkqjPBuiA7qw6AsyIsgLSFUBZKyIiyaybAprXRWStkgEhPZEGogy/BQRgKWmwtkOM4csjbJG1nREGIrpvCLWOknDSHAAHJb9ZGN2Vz/gqwqqlvNgPzXT7rfSYDpqey45+3q/P+pthU5hpHEi2N5d8Fo3smb6rQGjIJXuVh0C7PNC7NG7Ic0DXc0ENUAGjsqmoVisfY24Ks11wVDYHuOYVeXLNHPJZ1hqo5bkXuirFBKYi9gFg71geqobSmLiURlLWa5tVCplxAkpPbNV5HB0UMJ/ayAHtdbM8+7pZXjUMJHey56m3j6iOSTCGx3wgHVXtpT2osIPtuDfx/Bdo8t7qlELMaOSlb5KGMqduguoDGqK2aEZ8EQGV0DAdEsPQI7Z8k1uqCPK1gBbkog8mZpabBhv3KJ7rCw1KECwsubonkcWPxRkta7Ntk4qnaSNDh2zUDZMRdGdGi9+vJMV1xu452aTSMpZwcQwnqFRn2YT60RBHQ3UxKQcWnI27Le2dMmWlkjObSoS22ost0zEizwHdwonxwSD1mEHoqaY1r8E4YTwVsuhjcRhvZL0lo9liIibC46NKlFPJ7hSNY4aABCayXmi9JhSye6UYpJCNB5qr6ZLzTelzcHKDsPCFG6N08zxyaPvXTxMDAeZ1XOeBJjPR1DXZubL94/oujqZ4qWIyTvbGwcXFcsp29OF/iI5BNey5naHiuJji2ii3h99+Q8lgVu29oVYLZJyGH6DBYKTC1b+kjtqva1BS3E1SwO4tBufILJm8VULCd2JZB0bb71xpuhOLgLrcwjnf1roqzxWJXXjpyB+85VB4pnZfDTx/ElYrmk6tKBzABxCvCM88mpJ4lqS7FuY/mmPimpIzgi75rHc08CoXgjVOMTnk6Kj26aqUQztaxzsmuGnZW6pwEZPILjicxz4ELZg2gZ9nvbI79axtj1HArNx16bxz61QQV9Q06RuHXJWpKqSpLMbQ1rdADe55rOhAV6ELTmtRKzHmoIm81aaBZZDgdPgjCdoCMNv5IBsmsUZHcpW6FDpRYDYuf7R+5DI/CPVzcdAjv8A1UUZxuL3dguft09dCibgABOfEr0WSm8P02xIKOoZDI6JuOeXQl5FzY624LzeZ+BtxqcgpZJppKTd7x1rYTc+S6fndVjLtS2ttajZtCVtFE8U4NmhzrlBFtGml/aYTycLLCqWlszwczdRjuujDqg4OF2kEcwkuZjlkizje5vYq9BtGa9n4XDmRYpo2t1jMLr81W0U76hk0ZBBDuCrgOdw+aqEMkx7p3RuDScslW9IJNg1EWE3xUYkNrkJNla42NwUNup8E7QZRz1YlJwmMOAHEg/1UO1q2baVW6SU9GtByaFa2ds0U2zxIReWQAk8hwChkhbEC52qWdukt1pmmM6AHqhwAa6qwGvkccNg26Z0YbrmoivhAQlwCN9z2UTmoEXX1ICjcGdCiLQU26vwyQQOaL3aonA6EXHVXNyELoURnyN4hRNcWOxclekiVOVuFxvqg06az2hzTcK/AFh0VQYjh4arbo6mOSwcC09lmrKvRtysrLW6IWR5XFyOanYFlogOmScDr5IrcCiGl+CALXKWHoPNSEWAuhy5IP/Z"/>
          <p:cNvSpPr>
            <a:spLocks noChangeAspect="1" noChangeArrowheads="1"/>
          </p:cNvSpPr>
          <p:nvPr/>
        </p:nvSpPr>
        <p:spPr bwMode="auto">
          <a:xfrm>
            <a:off x="1190626" y="-660797"/>
            <a:ext cx="1893094" cy="1364457"/>
          </a:xfrm>
          <a:prstGeom prst="rect">
            <a:avLst/>
          </a:prstGeom>
          <a:noFill/>
          <a:ln w="9525">
            <a:noFill/>
            <a:miter lim="800000"/>
            <a:headEnd/>
            <a:tailEnd/>
          </a:ln>
        </p:spPr>
        <p:txBody>
          <a:bodyPr/>
          <a:lstStyle/>
          <a:p>
            <a:endParaRPr lang="es-CO" sz="1350"/>
          </a:p>
        </p:txBody>
      </p:sp>
      <p:sp>
        <p:nvSpPr>
          <p:cNvPr id="21510" name="AutoShape 10" descr="data:image/jpeg;base64,/9j/4AAQSkZJRgABAQAAAQABAAD/2wBDAAkGBwgHBgkIBwgKCgkLDRYPDQwMDRsUFRAWIB0iIiAdHx8kKDQsJCYxJx8fLT0tMTU3Ojo6Iys/RD84QzQ5Ojf/2wBDAQoKCg0MDRoPDxo3JR8lNzc3Nzc3Nzc3Nzc3Nzc3Nzc3Nzc3Nzc3Nzc3Nzc3Nzc3Nzc3Nzc3Nzc3Nzc3Nzc3Nzf/wAARCAC/AQkDASIAAhEBAxEB/8QAHAAAAQUBAQEAAAAAAAAAAAAAAgABAwQFBgcI/8QARBAAAQMCAwYCBgYHBgcAAAAAAQACAwQREiExBRNBUWFxBpEUIjJSgaFCU5KxwdEVI0NicpPhBzM0VILxFjWDosLS8P/EABgBAQEBAQEAAAAAAAAAAAAAAAABAgME/8QAIREBAQACAgMBAAMBAAAAAAAAAAECERIhEzFRAyIyQWH/2gAMAwEAAhEDEQA/APGkrWREXSsFdIAtu0qEg5kq0QoXBNCzQUJqWF2IADmrzdijUvBABNrkXQbEdk5vVbUftAdVdLHJSxhkrmh1wDkeYWzsZ4/RlWwn1myxvHzH4hTQbRoaWJsVVQsklaLF+AEuT1O06Goo5YqSjbFJYOLg0DIEJLqplNx1PhGcMncCdQMrrvIJc15R4bkD6mNkkmHO+q9Mpp4iL4x5r3Y6seHLcrdglvkrkT/vWPTzNGjh5q5HO22q1xiTJpskU7ZVmNmF9VOyUc1Licmi1+Wqka/qs9svVStl6rncW5kvY0+NUt71S3vZZ4t8l3GmxqnveyW9Ticl3Glj6qlvUt6nE5LuPqljVLep96nE5LmNLeBU971Tb1OJyXcaWNUt6eaW9Ticl3GljVLep96nE5LmNLGqe9Tb1OJyXcaWNUt71S3vVOJyfKtrJuCMjzSsvO9AcjwzULxn8VYwlRysyUCpp5IMRj4qyNp1A0cfl+SrxxOcCQMhxT7p1tCqoHudK/E7VPG4xkkAZixB5KQRu90pYCDoURPFXOibYQxnkTf81ZbtmVo/uY/N35rPw9PkmAPFXlYnGNdu3pRYmCM/63/mpG+I5GnKnH81/wCaxMKRTlfqcMfjoG+J5W/snjtO/wDNSt8WStPs1A7VTlzXVPayvPL6cMfjq2eMZhYA1g7VZ/JTM8azj9ttAdqr+i45PfQJzy+njx+O4Z45nAzqdpfz2n/xUrPHktv8ZtL7bD+C4Mc9EV8k8mX1PHj8ehM8fPBF67aFurGFTt/tAIdlX1dv3qdh/Febgp2nLJXy5HjxenM8f312lJfrSD/2ViPx/Hb1toNPekP5ryq/JPdPLknixert8ftvYVtMf4qd4/FWIvHkbtaqiPdsgXkN0r5q+XI8WL2aPxrG4gekbOJPHevA+YU7fF7cVsVA7q2rsPmF4mHJGQ8/mr5anij3KPxSHC4ipiP3axisM8Q3F/Rb/wAM8bvxXgoeRxTiRw4nzTzX4eGfXvo28Mr0dRn7uE/cUX6dj40lYP8Aok/cvARPINHuHxRiuqG+zPK3s4q+b/jPh/697/T9MB60dU3vTu/JIeIKAn1pXt/ijcPwXhbNs7Rj9iuqR2lcrDfE22mCzdqVX80qz9p8PDfr3Fu29nOFxVRjubJ/0zs//Nw/bXiY8X7cA/5jK7+Kx+8Jf8Yba/zx+w38lfNj8Tw36562qQA4p+CQ1Xnd9kRyQvYTYAI09rKhg2ww52+9LDzCe55lPc5ZoGslY9U+IhPjdlp5KBrE80wHNEHm+jfJHvXcA0dgiosBta10W5cfoOt2RGR5GTimLnHiVAJgf7hCYQu1uB8QiIuExFjogQh/eZ5pCJvvs80JzS7Io902+cjE4iZ9Yz5qOyVkRKImfWM80W6ZwkZ5qJPxRUm5HvsPxS3J4OHmFFySHRVEu4f/APFIwSa4XeSjThxHEj4qAjE4ag+SHAiEz26Pd5ovSJOYI6hUR4euqWEqTf39qNh+Fkt5GdWH4OQROaeCaxU36k/SeO4un3YPsSsPfJQV7FMbqfdScG3HTNAQ4XuPNBCckrhSHMJZ8vkgcxkZXSDFYc2xSw3XRlCI78wi3B5qdrOSJueR1SwiuKY8HfJDuf3vkrdrIXC+qmj0rbr99vkUt063tNPmpiwIC3W2RSw2FsD3aFnxdZH6HMfq/wCYFXkkljuTYjmEwrXjgFmtdLPok3Jn2wl6NLcDCM/3hZQfpB44JDaThq1RZpY9Dn91v2wkaOe3sD7Y/NQ/pJwHs/NaOyo6vaTwIoSGcXuGSWrJtSNFUfV/9zfzQmjqPqz9ofmu3ptiQtb+su93ElRVewojnE57Dy1WObp4q4z0SoF/1TvkkKef6l/kujk2FUNvu5Wm3vNKibsurjcDI6MtvnhJJ8leTN/OxgmCUaxP+yU27fxjeP8ASV0b6GsdI5kQY7Bxva/ZQmlrgbOp3ZcQ4WTknCsAtPFp8kr9QteolfTZTsewczooRWxHUg/BXaXHTOS6LSE9M7VsZ7gJYaV1v1bPgrs0zCUlpGnpXaMt2cUJpKc8Xj/V/RNppnaJK/6DEdJXeQQ/o8G9pvNv9U2aU+CbUq4dnScJYz5hRuoqgaNaezgmxACRoSOyITyD6V++ad1NUDWF/wABf7kDmvb7THN7ghAe+B9uNp7ZJb2L6s/aUNxzCWXP5oi7qUYQ6uKRK2yMFJ/BwKjac+icOBuFdiXUXQlA12VkRGSnpfZkJ5JzqmKqBLbqnVQ7v1m6HgrwtdLCx7miQYm3zCyrLaxziAwFx5ALUovD9dVZ4Gxs4l5XT7IoofVLY2D4LoYoWAaXPyXK5/HfH85/rnNk+FqenIfKPSJObxZo+C6SnpmR2FuwGQCmFwNFI1p5LFtrvjjIYAAZBRPbiVndnUpgBnYeajW1TC1uZIRNbG52YCaohBJtkq4Y9mTXn4oLbqaIi9h5KF1Gx2Qsna2Y/SHkiAmbqQgpTbOY9pD2tIORuLrm9qeFqd2J1PeB17jCbt8l17nO4gKnO/M4mH4JLYzcZXm9dsmuogXFpkiH02Z/7LPErmnU+a9Tj3bri3wWbtTYNHWAndhj/fZkVuZfXHL8vjgBUSe+UYq5R9IrSrvDlVT4nREStHAZFY72OY4tcC0jUHgtb25WWe1ptdN7yJu0Jed1STgqo0W7SkGoGSmbtM8W/NZIujxINhu028W2UjdpRkcVhFyWK2iDoRXxO1Nxydml6TB9XF9hv5Lnw5LF380Vs6ISUgbhM4rowYmwTw56oCeCOFA7vUcpb5IJRdt0o3erqgR1THRLUp+BuoaMMuCdNZLTihHUbAfvWMuc7LqI2gNC4rw7MWuwg6OXawG7dVwy9vZhd4pBcnIKVrSAmaLWRucAFlsLsgqskpAyKOaUEWBVGdwz9ZRqCknvqma4BUJZ2t4qtJtAB1mkknQDVUdA2VoAzQPnZzCzaelr6jN1omn3jn5KyzZoD2sdI+RztBewU2aTCVhOoUNQQ4ZWtdaEGzqdo/WBt+QCytvbujjNRCS1rD67b5WPEK9s7gWRi3rJPjcBdhy5FZUO2YXn2wrbNpQnR4N0PYakljSXi46LLmoaStjeySMY73Dhk4LUnmbIwgEG6qTbuWK5IbM0WuNVYzlI46s2XJTTFgdiH0SoPQ5ho0q9WMkqKlzpJHOINhbSyFsErfZlcPNdXlvtRNPM3VqExyDVhWmI6m1mz37lRPmqI3ljiCR0RGcQ/i0+SbMcCtL0l3FjD3CXpDOMDCgzC48Usa0jJTnWEJr0v1RQW2m7QhKduTRdCStshJztwUjMlCT6wUrcj0QTXuFHexRA5ISAgV8+iO6BOMkBFC4pxmhKLto7CfhqD3C72mmG7BXn2yzhkJ6hddRVF2gXXLOdvT+X9W0JRdRTTht81XEmWSj9DNS675y1vRc3WIZqtrbnEAs6Woqpw4U1PJKeBAyXQQbLpIjiLcbubs1ac+JgyAAHBBycPh/a1a9r6iUUsd82tIJW/QbEotnAyBpfKdZJDc/0Vz0xobkqFTXagnIpdn+rL5xjIGl1BNWCN7JAQMJzWVNXYb24rJrtrxMu0vu73RmUkatjpKraQa/FiAuNVy3iLbUc8L6SJ+N8mTrcBe/4LOmnnqm2bdjfMrPmot2QXE2OpW5O+3DPLrpExrnPuA7CB81Ld0LS9rnNIHNbOwfDXp43ssjhDoMORKvbR8LwRxOEE0rTb6RuCrcptiYZWbcvHtGqaB+tJy4hDNtCpku0yWHQJpYHQyujeLOabFSsoJCPZBHYq2RmZXfak3GDcOIViKSYH+8dburYoJNN2PMhSM2c+1sBBIyOMfkm3WZYaS0cbnxMc65c7NUZm4p5HDnYLeji3cRyyY37gsmOP1QSM9Sq4KpjHZCY89Fd3aYxoiiYrpbrorhj6Jt2FABdZvdCTkosQxHMkp8l0ZPxClJ9myiytYBE22pQTB2WqRKZunBMbDIWKoWJEDfshBSBugkac0JKEkpDmoLdBfEbLoKJ7slz1A4Bx53XQUbw0DRYyd/zvTUZI4d1PFK8u5BVmTMtwRekMBvcLDttpmcBmblSnqR2VWStZYgkD4rH2htRkQNnBzuACmi2NOqrmRNJc4ABZb62eqdamYcPvELGfUTVcgbI43cbBo4Lu6DZ8UELQW52TKcYmF5VzM1FUFuKV7yseCl3+0XxNBJBzXeVjGWLbcFheHKcS7WqnuFww2UmRlj3EsOyyxmbVm7agMUDrWB4XXazhrW5ALnNvwiSnAPF4HzUl7ayk03vDlOINhUoIFzGCbdc1HXHJwWpEwQ0MUbdGsAHksiudmbrPtZ1NOJr4hLtLABq4ArQZRxuN7EE8Q6yo1dnV7rF28x+qGC5WozZm04ohKd4GkX9Zov5K/pjctarhL3ek9PQMAylkHTEoayntU00OMvJeXm/AAIW1c0bsBqYQ4cJGEfirVLG+ao9Jlkje4MwAR6Diuf5/lnMt29JllLNQG0GbqgkI1dZo+KyxEOS1dsn/DxDiS4/D/dUgDZepzVzGm3XRWrdEsKmxTMeaHdK6WBDuwg5tp6Jyc1HdOHcCF0YWAQ5gKUeRTRjIhJuRVExdlZDqgJv2SBQSXFk/ZCmvZAeKySC6bFxQOJHMcHNKts2pOzg0ql1Ta6J0S2NE7aqAMmsHmoJNqVcn7TCOgVUBOxuJ4FlNRrlWvs1rqiCTePLiCDmbp56Jxj00Vrw5FjkmFuAstmppLRnLNc8rqvRhjvFzuwqaSo2rTxkNLWvu7LOwzXoYjsLLnfCtHasqp7ZABo7rqAy5WMrtv8APHizaynJORzUGytnNo984G7pX4ieS15I7uskGhuZ0WG/9U543WWXXU++jwaOa4OHwN1sTHMZZKnM27wQnorREgMAcNCFjVhu4q+H4IcN9VRmFzc6lEYvhSBtT4gqJXC+7uR9y63aMmBpblZZPg2l3L66Z+rpS0dgre133xC6t7qYzUchtwbycPBIPRaewYbUpd7zyB8MvwVWWmE8ocZY2AGw3gNifgt2hp209NHEDfALXPFdcfTy5T+drG2t61eR9WwN+JzVdosNEU0gmqp5b5OkNj0GX4Jwga2aRF0QCcDkoAsmseqO10sKDjWHW+STPbzK1qbYrnsLpJA2/IXSj2FU752B0bgASDitcdl05T0zxqm02bdDfitIbJqXuDAG9wUz9kzR+03FbkqjPBuiA7qw6AsyIsgLSFUBZKyIiyaybAprXRWStkgEhPZEGogy/BQRgKWmwtkOM4csjbJG1nREGIrpvCLWOknDSHAAHJb9ZGN2Vz/gqwqqlvNgPzXT7rfSYDpqey45+3q/P+pthU5hpHEi2N5d8Fo3smb6rQGjIJXuVh0C7PNC7NG7Ic0DXc0ENUAGjsqmoVisfY24Ks11wVDYHuOYVeXLNHPJZ1hqo5bkXuirFBKYi9gFg71geqobSmLiURlLWa5tVCplxAkpPbNV5HB0UMJ/ayAHtdbM8+7pZXjUMJHey56m3j6iOSTCGx3wgHVXtpT2osIPtuDfx/Bdo8t7qlELMaOSlb5KGMqduguoDGqK2aEZ8EQGV0DAdEsPQI7Z8k1uqCPK1gBbkog8mZpabBhv3KJ7rCw1KECwsubonkcWPxRkta7Ntk4qnaSNDh2zUDZMRdGdGi9+vJMV1xu452aTSMpZwcQwnqFRn2YT60RBHQ3UxKQcWnI27Le2dMmWlkjObSoS22ost0zEizwHdwonxwSD1mEHoqaY1r8E4YTwVsuhjcRhvZL0lo9liIibC46NKlFPJ7hSNY4aABCayXmi9JhSye6UYpJCNB5qr6ZLzTelzcHKDsPCFG6N08zxyaPvXTxMDAeZ1XOeBJjPR1DXZubL94/oujqZ4qWIyTvbGwcXFcsp29OF/iI5BNey5naHiuJji2ii3h99+Q8lgVu29oVYLZJyGH6DBYKTC1b+kjtqva1BS3E1SwO4tBufILJm8VULCd2JZB0bb71xpuhOLgLrcwjnf1roqzxWJXXjpyB+85VB4pnZfDTx/ElYrmk6tKBzABxCvCM88mpJ4lqS7FuY/mmPimpIzgi75rHc08CoXgjVOMTnk6Kj26aqUQztaxzsmuGnZW6pwEZPILjicxz4ELZg2gZ9nvbI79axtj1HArNx16bxz61QQV9Q06RuHXJWpKqSpLMbQ1rdADe55rOhAV6ELTmtRKzHmoIm81aaBZZDgdPgjCdoCMNv5IBsmsUZHcpW6FDpRYDYuf7R+5DI/CPVzcdAjv8A1UUZxuL3dguft09dCibgABOfEr0WSm8P02xIKOoZDI6JuOeXQl5FzY624LzeZ+BtxqcgpZJppKTd7x1rYTc+S6fndVjLtS2ttajZtCVtFE8U4NmhzrlBFtGml/aYTycLLCqWlszwczdRjuujDqg4OF2kEcwkuZjlkizje5vYq9BtGa9n4XDmRYpo2t1jMLr81W0U76hk0ZBBDuCrgOdw+aqEMkx7p3RuDScslW9IJNg1EWE3xUYkNrkJNla42NwUNup8E7QZRz1YlJwmMOAHEg/1UO1q2baVW6SU9GtByaFa2ds0U2zxIReWQAk8hwChkhbEC52qWdukt1pmmM6AHqhwAa6qwGvkccNg26Z0YbrmoivhAQlwCN9z2UTmoEXX1ICjcGdCiLQU26vwyQQOaL3aonA6EXHVXNyELoURnyN4hRNcWOxclekiVOVuFxvqg06az2hzTcK/AFh0VQYjh4arbo6mOSwcC09lmrKvRtysrLW6IWR5XFyOanYFlogOmScDr5IrcCiGl+CALXKWHoPNSEWAuhy5IP/Z"/>
          <p:cNvSpPr>
            <a:spLocks noChangeAspect="1" noChangeArrowheads="1"/>
          </p:cNvSpPr>
          <p:nvPr/>
        </p:nvSpPr>
        <p:spPr bwMode="auto">
          <a:xfrm>
            <a:off x="1190626" y="-660797"/>
            <a:ext cx="1893094" cy="1364457"/>
          </a:xfrm>
          <a:prstGeom prst="rect">
            <a:avLst/>
          </a:prstGeom>
          <a:noFill/>
          <a:ln w="9525">
            <a:noFill/>
            <a:miter lim="800000"/>
            <a:headEnd/>
            <a:tailEnd/>
          </a:ln>
        </p:spPr>
        <p:txBody>
          <a:bodyPr/>
          <a:lstStyle/>
          <a:p>
            <a:endParaRPr lang="es-CO" sz="1350"/>
          </a:p>
        </p:txBody>
      </p:sp>
      <p:sp>
        <p:nvSpPr>
          <p:cNvPr id="21511" name="AutoShape 12" descr="data:image/jpeg;base64,/9j/4AAQSkZJRgABAQAAAQABAAD/2wBDAAkGBwgHBgkIBwgKCgkLDRYPDQwMDRsUFRAWIB0iIiAdHx8kKDQsJCYxJx8fLT0tMTU3Ojo6Iys/RD84QzQ5Ojf/2wBDAQoKCg0MDRoPDxo3JR8lNzc3Nzc3Nzc3Nzc3Nzc3Nzc3Nzc3Nzc3Nzc3Nzc3Nzc3Nzc3Nzc3Nzc3Nzc3Nzc3Nzf/wAARCAC/AQkDASIAAhEBAxEB/8QAHAAAAQUBAQEAAAAAAAAAAAAAAgABAwQFBgcI/8QARBAAAQMCAwYCBgYHBgcAAAAAAQACAwQREiExBRNBUWFxBpEUIjJSgaFCU5KxwdEVI0NicpPhBzM0VILxFjWDosLS8P/EABgBAQEBAQEAAAAAAAAAAAAAAAABAgME/8QAIREBAQACAgMBAAMBAAAAAAAAAAECERIhEzFRAyIyQWH/2gAMAwEAAhEDEQA/APGkrWREXSsFdIAtu0qEg5kq0QoXBNCzQUJqWF2IADmrzdijUvBABNrkXQbEdk5vVbUftAdVdLHJSxhkrmh1wDkeYWzsZ4/RlWwn1myxvHzH4hTQbRoaWJsVVQsklaLF+AEuT1O06Goo5YqSjbFJYOLg0DIEJLqplNx1PhGcMncCdQMrrvIJc15R4bkD6mNkkmHO+q9Mpp4iL4x5r3Y6seHLcrdglvkrkT/vWPTzNGjh5q5HO22q1xiTJpskU7ZVmNmF9VOyUc1Licmi1+Wqka/qs9svVStl6rncW5kvY0+NUt71S3vZZ4t8l3GmxqnveyW9Ticl3Glj6qlvUt6nE5LuPqljVLep96nE5LmNLeBU971Tb1OJyXcaWNUt6eaW9Ticl3GljVLep96nE5LmNLGqe9Tb1OJyXcaWNUt71S3vVOJyfKtrJuCMjzSsvO9AcjwzULxn8VYwlRysyUCpp5IMRj4qyNp1A0cfl+SrxxOcCQMhxT7p1tCqoHudK/E7VPG4xkkAZixB5KQRu90pYCDoURPFXOibYQxnkTf81ZbtmVo/uY/N35rPw9PkmAPFXlYnGNdu3pRYmCM/63/mpG+I5GnKnH81/wCaxMKRTlfqcMfjoG+J5W/snjtO/wDNSt8WStPs1A7VTlzXVPayvPL6cMfjq2eMZhYA1g7VZ/JTM8azj9ttAdqr+i45PfQJzy+njx+O4Z45nAzqdpfz2n/xUrPHktv8ZtL7bD+C4Mc9EV8k8mX1PHj8ehM8fPBF67aFurGFTt/tAIdlX1dv3qdh/Febgp2nLJXy5HjxenM8f312lJfrSD/2ViPx/Hb1toNPekP5ryq/JPdPLknixert8ftvYVtMf4qd4/FWIvHkbtaqiPdsgXkN0r5q+XI8WL2aPxrG4gekbOJPHevA+YU7fF7cVsVA7q2rsPmF4mHJGQ8/mr5anij3KPxSHC4ipiP3axisM8Q3F/Rb/wAM8bvxXgoeRxTiRw4nzTzX4eGfXvo28Mr0dRn7uE/cUX6dj40lYP8Aok/cvARPINHuHxRiuqG+zPK3s4q+b/jPh/697/T9MB60dU3vTu/JIeIKAn1pXt/ijcPwXhbNs7Rj9iuqR2lcrDfE22mCzdqVX80qz9p8PDfr3Fu29nOFxVRjubJ/0zs//Nw/bXiY8X7cA/5jK7+Kx+8Jf8Yba/zx+w38lfNj8Tw36562qQA4p+CQ1Xnd9kRyQvYTYAI09rKhg2ww52+9LDzCe55lPc5ZoGslY9U+IhPjdlp5KBrE80wHNEHm+jfJHvXcA0dgiosBta10W5cfoOt2RGR5GTimLnHiVAJgf7hCYQu1uB8QiIuExFjogQh/eZ5pCJvvs80JzS7Io902+cjE4iZ9Yz5qOyVkRKImfWM80W6ZwkZ5qJPxRUm5HvsPxS3J4OHmFFySHRVEu4f/APFIwSa4XeSjThxHEj4qAjE4ag+SHAiEz26Pd5ovSJOYI6hUR4euqWEqTf39qNh+Fkt5GdWH4OQROaeCaxU36k/SeO4un3YPsSsPfJQV7FMbqfdScG3HTNAQ4XuPNBCckrhSHMJZ8vkgcxkZXSDFYc2xSw3XRlCI78wi3B5qdrOSJueR1SwiuKY8HfJDuf3vkrdrIXC+qmj0rbr99vkUt063tNPmpiwIC3W2RSw2FsD3aFnxdZH6HMfq/wCYFXkkljuTYjmEwrXjgFmtdLPok3Jn2wl6NLcDCM/3hZQfpB44JDaThq1RZpY9Dn91v2wkaOe3sD7Y/NQ/pJwHs/NaOyo6vaTwIoSGcXuGSWrJtSNFUfV/9zfzQmjqPqz9ofmu3ptiQtb+su93ElRVewojnE57Dy1WObp4q4z0SoF/1TvkkKef6l/kujk2FUNvu5Wm3vNKibsurjcDI6MtvnhJJ8leTN/OxgmCUaxP+yU27fxjeP8ASV0b6GsdI5kQY7Bxva/ZQmlrgbOp3ZcQ4WTknCsAtPFp8kr9QteolfTZTsewczooRWxHUg/BXaXHTOS6LSE9M7VsZ7gJYaV1v1bPgrs0zCUlpGnpXaMt2cUJpKc8Xj/V/RNppnaJK/6DEdJXeQQ/o8G9pvNv9U2aU+CbUq4dnScJYz5hRuoqgaNaezgmxACRoSOyITyD6V++ad1NUDWF/wABf7kDmvb7THN7ghAe+B9uNp7ZJb2L6s/aUNxzCWXP5oi7qUYQ6uKRK2yMFJ/BwKjac+icOBuFdiXUXQlA12VkRGSnpfZkJ5JzqmKqBLbqnVQ7v1m6HgrwtdLCx7miQYm3zCyrLaxziAwFx5ALUovD9dVZ4Gxs4l5XT7IoofVLY2D4LoYoWAaXPyXK5/HfH85/rnNk+FqenIfKPSJObxZo+C6SnpmR2FuwGQCmFwNFI1p5LFtrvjjIYAAZBRPbiVndnUpgBnYeajW1TC1uZIRNbG52YCaohBJtkq4Y9mTXn4oLbqaIi9h5KF1Gx2Qsna2Y/SHkiAmbqQgpTbOY9pD2tIORuLrm9qeFqd2J1PeB17jCbt8l17nO4gKnO/M4mH4JLYzcZXm9dsmuogXFpkiH02Z/7LPErmnU+a9Tj3bri3wWbtTYNHWAndhj/fZkVuZfXHL8vjgBUSe+UYq5R9IrSrvDlVT4nREStHAZFY72OY4tcC0jUHgtb25WWe1ptdN7yJu0Jed1STgqo0W7SkGoGSmbtM8W/NZIujxINhu028W2UjdpRkcVhFyWK2iDoRXxO1Nxydml6TB9XF9hv5Lnw5LF380Vs6ISUgbhM4rowYmwTw56oCeCOFA7vUcpb5IJRdt0o3erqgR1THRLUp+BuoaMMuCdNZLTihHUbAfvWMuc7LqI2gNC4rw7MWuwg6OXawG7dVwy9vZhd4pBcnIKVrSAmaLWRucAFlsLsgqskpAyKOaUEWBVGdwz9ZRqCknvqma4BUJZ2t4qtJtAB1mkknQDVUdA2VoAzQPnZzCzaelr6jN1omn3jn5KyzZoD2sdI+RztBewU2aTCVhOoUNQQ4ZWtdaEGzqdo/WBt+QCytvbujjNRCS1rD67b5WPEK9s7gWRi3rJPjcBdhy5FZUO2YXn2wrbNpQnR4N0PYakljSXi46LLmoaStjeySMY73Dhk4LUnmbIwgEG6qTbuWK5IbM0WuNVYzlI46s2XJTTFgdiH0SoPQ5ho0q9WMkqKlzpJHOINhbSyFsErfZlcPNdXlvtRNPM3VqExyDVhWmI6m1mz37lRPmqI3ljiCR0RGcQ/i0+SbMcCtL0l3FjD3CXpDOMDCgzC48Usa0jJTnWEJr0v1RQW2m7QhKduTRdCStshJztwUjMlCT6wUrcj0QTXuFHexRA5ISAgV8+iO6BOMkBFC4pxmhKLto7CfhqD3C72mmG7BXn2yzhkJ6hddRVF2gXXLOdvT+X9W0JRdRTTht81XEmWSj9DNS675y1vRc3WIZqtrbnEAs6Woqpw4U1PJKeBAyXQQbLpIjiLcbubs1ac+JgyAAHBBycPh/a1a9r6iUUsd82tIJW/QbEotnAyBpfKdZJDc/0Vz0xobkqFTXagnIpdn+rL5xjIGl1BNWCN7JAQMJzWVNXYb24rJrtrxMu0vu73RmUkatjpKraQa/FiAuNVy3iLbUc8L6SJ+N8mTrcBe/4LOmnnqm2bdjfMrPmot2QXE2OpW5O+3DPLrpExrnPuA7CB81Ld0LS9rnNIHNbOwfDXp43ssjhDoMORKvbR8LwRxOEE0rTb6RuCrcptiYZWbcvHtGqaB+tJy4hDNtCpku0yWHQJpYHQyujeLOabFSsoJCPZBHYq2RmZXfak3GDcOIViKSYH+8dburYoJNN2PMhSM2c+1sBBIyOMfkm3WZYaS0cbnxMc65c7NUZm4p5HDnYLeji3cRyyY37gsmOP1QSM9Sq4KpjHZCY89Fd3aYxoiiYrpbrorhj6Jt2FABdZvdCTkosQxHMkp8l0ZPxClJ9myiytYBE22pQTB2WqRKZunBMbDIWKoWJEDfshBSBugkac0JKEkpDmoLdBfEbLoKJ7slz1A4Bx53XQUbw0DRYyd/zvTUZI4d1PFK8u5BVmTMtwRekMBvcLDttpmcBmblSnqR2VWStZYgkD4rH2htRkQNnBzuACmi2NOqrmRNJc4ABZb62eqdamYcPvELGfUTVcgbI43cbBo4Lu6DZ8UELQW52TKcYmF5VzM1FUFuKV7yseCl3+0XxNBJBzXeVjGWLbcFheHKcS7WqnuFww2UmRlj3EsOyyxmbVm7agMUDrWB4XXazhrW5ALnNvwiSnAPF4HzUl7ayk03vDlOINhUoIFzGCbdc1HXHJwWpEwQ0MUbdGsAHksiudmbrPtZ1NOJr4hLtLABq4ArQZRxuN7EE8Q6yo1dnV7rF28x+qGC5WozZm04ohKd4GkX9Zov5K/pjctarhL3ek9PQMAylkHTEoayntU00OMvJeXm/AAIW1c0bsBqYQ4cJGEfirVLG+ao9Jlkje4MwAR6Diuf5/lnMt29JllLNQG0GbqgkI1dZo+KyxEOS1dsn/DxDiS4/D/dUgDZepzVzGm3XRWrdEsKmxTMeaHdK6WBDuwg5tp6Jyc1HdOHcCF0YWAQ5gKUeRTRjIhJuRVExdlZDqgJv2SBQSXFk/ZCmvZAeKySC6bFxQOJHMcHNKts2pOzg0ql1Ta6J0S2NE7aqAMmsHmoJNqVcn7TCOgVUBOxuJ4FlNRrlWvs1rqiCTePLiCDmbp56Jxj00Vrw5FjkmFuAstmppLRnLNc8rqvRhjvFzuwqaSo2rTxkNLWvu7LOwzXoYjsLLnfCtHasqp7ZABo7rqAy5WMrtv8APHizaynJORzUGytnNo984G7pX4ieS15I7uskGhuZ0WG/9U543WWXXU++jwaOa4OHwN1sTHMZZKnM27wQnorREgMAcNCFjVhu4q+H4IcN9VRmFzc6lEYvhSBtT4gqJXC+7uR9y63aMmBpblZZPg2l3L66Z+rpS0dgre133xC6t7qYzUchtwbycPBIPRaewYbUpd7zyB8MvwVWWmE8ocZY2AGw3gNifgt2hp209NHEDfALXPFdcfTy5T+drG2t61eR9WwN+JzVdosNEU0gmqp5b5OkNj0GX4Jwga2aRF0QCcDkoAsmseqO10sKDjWHW+STPbzK1qbYrnsLpJA2/IXSj2FU752B0bgASDitcdl05T0zxqm02bdDfitIbJqXuDAG9wUz9kzR+03FbkqjPBuiA7qw6AsyIsgLSFUBZKyIiyaybAprXRWStkgEhPZEGogy/BQRgKWmwtkOM4csjbJG1nREGIrpvCLWOknDSHAAHJb9ZGN2Vz/gqwqqlvNgPzXT7rfSYDpqey45+3q/P+pthU5hpHEi2N5d8Fo3smb6rQGjIJXuVh0C7PNC7NG7Ic0DXc0ENUAGjsqmoVisfY24Ks11wVDYHuOYVeXLNHPJZ1hqo5bkXuirFBKYi9gFg71geqobSmLiURlLWa5tVCplxAkpPbNV5HB0UMJ/ayAHtdbM8+7pZXjUMJHey56m3j6iOSTCGx3wgHVXtpT2osIPtuDfx/Bdo8t7qlELMaOSlb5KGMqduguoDGqK2aEZ8EQGV0DAdEsPQI7Z8k1uqCPK1gBbkog8mZpabBhv3KJ7rCw1KECwsubonkcWPxRkta7Ntk4qnaSNDh2zUDZMRdGdGi9+vJMV1xu452aTSMpZwcQwnqFRn2YT60RBHQ3UxKQcWnI27Le2dMmWlkjObSoS22ost0zEizwHdwonxwSD1mEHoqaY1r8E4YTwVsuhjcRhvZL0lo9liIibC46NKlFPJ7hSNY4aABCayXmi9JhSye6UYpJCNB5qr6ZLzTelzcHKDsPCFG6N08zxyaPvXTxMDAeZ1XOeBJjPR1DXZubL94/oujqZ4qWIyTvbGwcXFcsp29OF/iI5BNey5naHiuJji2ii3h99+Q8lgVu29oVYLZJyGH6DBYKTC1b+kjtqva1BS3E1SwO4tBufILJm8VULCd2JZB0bb71xpuhOLgLrcwjnf1roqzxWJXXjpyB+85VB4pnZfDTx/ElYrmk6tKBzABxCvCM88mpJ4lqS7FuY/mmPimpIzgi75rHc08CoXgjVOMTnk6Kj26aqUQztaxzsmuGnZW6pwEZPILjicxz4ELZg2gZ9nvbI79axtj1HArNx16bxz61QQV9Q06RuHXJWpKqSpLMbQ1rdADe55rOhAV6ELTmtRKzHmoIm81aaBZZDgdPgjCdoCMNv5IBsmsUZHcpW6FDpRYDYuf7R+5DI/CPVzcdAjv8A1UUZxuL3dguft09dCibgABOfEr0WSm8P02xIKOoZDI6JuOeXQl5FzY624LzeZ+BtxqcgpZJppKTd7x1rYTc+S6fndVjLtS2ttajZtCVtFE8U4NmhzrlBFtGml/aYTycLLCqWlszwczdRjuujDqg4OF2kEcwkuZjlkizje5vYq9BtGa9n4XDmRYpo2t1jMLr81W0U76hk0ZBBDuCrgOdw+aqEMkx7p3RuDScslW9IJNg1EWE3xUYkNrkJNla42NwUNup8E7QZRz1YlJwmMOAHEg/1UO1q2baVW6SU9GtByaFa2ds0U2zxIReWQAk8hwChkhbEC52qWdukt1pmmM6AHqhwAa6qwGvkccNg26Z0YbrmoivhAQlwCN9z2UTmoEXX1ICjcGdCiLQU26vwyQQOaL3aonA6EXHVXNyELoURnyN4hRNcWOxclekiVOVuFxvqg06az2hzTcK/AFh0VQYjh4arbo6mOSwcC09lmrKvRtysrLW6IWR5XFyOanYFlogOmScDr5IrcCiGl+CALXKWHoPNSEWAuhy5IP/Z"/>
          <p:cNvSpPr>
            <a:spLocks noChangeAspect="1" noChangeArrowheads="1"/>
          </p:cNvSpPr>
          <p:nvPr/>
        </p:nvSpPr>
        <p:spPr bwMode="auto">
          <a:xfrm>
            <a:off x="1190626" y="-660797"/>
            <a:ext cx="1893094" cy="1364457"/>
          </a:xfrm>
          <a:prstGeom prst="rect">
            <a:avLst/>
          </a:prstGeom>
          <a:noFill/>
          <a:ln w="9525">
            <a:noFill/>
            <a:miter lim="800000"/>
            <a:headEnd/>
            <a:tailEnd/>
          </a:ln>
        </p:spPr>
        <p:txBody>
          <a:bodyPr/>
          <a:lstStyle/>
          <a:p>
            <a:endParaRPr lang="es-CO" sz="1350"/>
          </a:p>
        </p:txBody>
      </p:sp>
      <p:pic>
        <p:nvPicPr>
          <p:cNvPr id="21513" name="Object 1" descr="cid:image001.png@01CD0778.D9BD8A80"/>
          <p:cNvPicPr>
            <a:picLocks noChangeAspect="1" noChangeArrowheads="1"/>
          </p:cNvPicPr>
          <p:nvPr/>
        </p:nvPicPr>
        <p:blipFill>
          <a:blip r:embed="rId3" r:link="rId4" cstate="email"/>
          <a:srcRect/>
          <a:stretch>
            <a:fillRect/>
          </a:stretch>
        </p:blipFill>
        <p:spPr bwMode="auto">
          <a:xfrm>
            <a:off x="1004969" y="1093390"/>
            <a:ext cx="5345586" cy="3660363"/>
          </a:xfrm>
          <a:prstGeom prst="rect">
            <a:avLst/>
          </a:prstGeom>
          <a:noFill/>
          <a:ln w="9525">
            <a:noFill/>
            <a:miter lim="800000"/>
            <a:headEnd/>
            <a:tailEnd/>
          </a:ln>
        </p:spPr>
      </p:pic>
      <p:sp>
        <p:nvSpPr>
          <p:cNvPr id="10" name="2 Rectángulo"/>
          <p:cNvSpPr/>
          <p:nvPr/>
        </p:nvSpPr>
        <p:spPr>
          <a:xfrm>
            <a:off x="1004969" y="0"/>
            <a:ext cx="8536307" cy="1200329"/>
          </a:xfrm>
          <a:prstGeom prst="rect">
            <a:avLst/>
          </a:prstGeom>
        </p:spPr>
        <p:txBody>
          <a:bodyPr wrap="square">
            <a:spAutoFit/>
          </a:bodyPr>
          <a:lstStyle/>
          <a:p>
            <a:pPr>
              <a:defRPr/>
            </a:pPr>
            <a:r>
              <a:rPr lang="es-MX" sz="3600" b="1" spc="105" dirty="0">
                <a:solidFill>
                  <a:schemeClr val="accent1">
                    <a:lumMod val="50000"/>
                  </a:schemeClr>
                </a:solidFill>
                <a:latin typeface="Calibri Light" panose="020F0302020204030204" pitchFamily="34" charset="0"/>
              </a:rPr>
              <a:t>Express </a:t>
            </a:r>
            <a:r>
              <a:rPr lang="es-MX" sz="3600" b="1" spc="105" dirty="0" err="1">
                <a:solidFill>
                  <a:schemeClr val="accent1">
                    <a:lumMod val="50000"/>
                  </a:schemeClr>
                </a:solidFill>
                <a:latin typeface="Calibri Light" panose="020F0302020204030204" pitchFamily="34" charset="0"/>
              </a:rPr>
              <a:t>kidnapping</a:t>
            </a:r>
            <a:r>
              <a:rPr lang="es-MX" sz="3600" b="1" spc="105" dirty="0">
                <a:solidFill>
                  <a:schemeClr val="accent1">
                    <a:lumMod val="50000"/>
                  </a:schemeClr>
                </a:solidFill>
                <a:latin typeface="Calibri Light" panose="020F0302020204030204" pitchFamily="34" charset="0"/>
              </a:rPr>
              <a:t> – Secuestro Express- Hurto agravado por retención</a:t>
            </a:r>
            <a:endParaRPr lang="es-ES" sz="3600" b="1" spc="105" dirty="0">
              <a:solidFill>
                <a:schemeClr val="accent1">
                  <a:lumMod val="50000"/>
                </a:schemeClr>
              </a:solidFill>
              <a:latin typeface="Calibri Light" panose="020F0302020204030204" pitchFamily="34" charset="0"/>
            </a:endParaRPr>
          </a:p>
        </p:txBody>
      </p:sp>
      <p:pic>
        <p:nvPicPr>
          <p:cNvPr id="12" name="Picture 2">
            <a:extLst>
              <a:ext uri="{FF2B5EF4-FFF2-40B4-BE49-F238E27FC236}">
                <a16:creationId xmlns:a16="http://schemas.microsoft.com/office/drawing/2014/main" id="{EA07E56B-36C6-4AB6-8DF5-4EA59D71842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08904" y="2571751"/>
            <a:ext cx="1657567" cy="12438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12">
            <a:extLst>
              <a:ext uri="{FF2B5EF4-FFF2-40B4-BE49-F238E27FC236}">
                <a16:creationId xmlns:a16="http://schemas.microsoft.com/office/drawing/2014/main" id="{6E6FD7B8-1B36-42C9-BC94-F7010585132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23025" y="1093390"/>
            <a:ext cx="1668634" cy="1031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6498184"/>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995936" y="987574"/>
            <a:ext cx="4860032" cy="3406061"/>
          </a:xfrm>
          <a:prstGeom prst="rect">
            <a:avLst/>
          </a:prstGeom>
        </p:spPr>
        <p:txBody>
          <a:bodyPr wrap="square">
            <a:spAutoFit/>
          </a:bodyPr>
          <a:lstStyle/>
          <a:p>
            <a:pPr marL="342900" lvl="0" indent="-342900" algn="just">
              <a:lnSpc>
                <a:spcPct val="115000"/>
              </a:lnSpc>
              <a:spcAft>
                <a:spcPts val="0"/>
              </a:spcAft>
              <a:buFont typeface="Symbol" panose="05050102010706020507" pitchFamily="18" charset="2"/>
              <a:buChar char=""/>
            </a:pPr>
            <a:r>
              <a:rPr lang="es-CO" dirty="0"/>
              <a:t>Procurar no establecer rutinas. Modifica rutas y horarios.</a:t>
            </a:r>
          </a:p>
          <a:p>
            <a:pPr marL="342900" lvl="0" indent="-342900" algn="just">
              <a:lnSpc>
                <a:spcPct val="115000"/>
              </a:lnSpc>
              <a:spcAft>
                <a:spcPts val="0"/>
              </a:spcAft>
              <a:buFont typeface="Symbol" panose="05050102010706020507" pitchFamily="18" charset="2"/>
              <a:buChar char=""/>
            </a:pPr>
            <a:r>
              <a:rPr lang="es-CO" dirty="0"/>
              <a:t>Rechazar citas con desconocidos en lugar poco concurridos o lejano</a:t>
            </a:r>
          </a:p>
          <a:p>
            <a:pPr marL="342900" lvl="0" indent="-342900" algn="just">
              <a:lnSpc>
                <a:spcPct val="115000"/>
              </a:lnSpc>
              <a:spcAft>
                <a:spcPts val="0"/>
              </a:spcAft>
              <a:buFont typeface="Symbol" panose="05050102010706020507" pitchFamily="18" charset="2"/>
              <a:buChar char=""/>
            </a:pPr>
            <a:r>
              <a:rPr lang="es-CO" dirty="0"/>
              <a:t>Elaborar un plan personal ante emergencias y platicar con la familia sobre precauciones a tomar en caso de un rapto.</a:t>
            </a:r>
          </a:p>
          <a:p>
            <a:pPr marL="342900" lvl="0" indent="-342900" algn="just">
              <a:lnSpc>
                <a:spcPct val="115000"/>
              </a:lnSpc>
              <a:spcAft>
                <a:spcPts val="1000"/>
              </a:spcAft>
              <a:buFont typeface="Symbol" panose="05050102010706020507" pitchFamily="18" charset="2"/>
              <a:buChar char=""/>
            </a:pPr>
            <a:r>
              <a:rPr lang="es-CO" dirty="0"/>
              <a:t>Procure transitar contrario a la circulación vehicular.</a:t>
            </a:r>
          </a:p>
          <a:p>
            <a:pPr marL="342900" lvl="0" indent="-342900" algn="just">
              <a:lnSpc>
                <a:spcPct val="115000"/>
              </a:lnSpc>
              <a:spcAft>
                <a:spcPts val="1000"/>
              </a:spcAft>
              <a:buFont typeface="Symbol" panose="05050102010706020507" pitchFamily="18" charset="2"/>
              <a:buChar char=""/>
            </a:pPr>
            <a:r>
              <a:rPr lang="es-CO" dirty="0">
                <a:latin typeface="Calibri" panose="020F0502020204030204" pitchFamily="34" charset="0"/>
                <a:ea typeface="Calibri" panose="020F0502020204030204" pitchFamily="34" charset="0"/>
                <a:cs typeface="Times New Roman" panose="02020603050405020304" pitchFamily="18" charset="0"/>
              </a:rPr>
              <a:t>Actualizar el formato de prueba de vida.</a:t>
            </a:r>
          </a:p>
        </p:txBody>
      </p:sp>
      <p:sp>
        <p:nvSpPr>
          <p:cNvPr id="3" name="CuadroTexto 2"/>
          <p:cNvSpPr txBox="1"/>
          <p:nvPr/>
        </p:nvSpPr>
        <p:spPr>
          <a:xfrm>
            <a:off x="971600" y="442868"/>
            <a:ext cx="6768752" cy="369332"/>
          </a:xfrm>
          <a:prstGeom prst="rect">
            <a:avLst/>
          </a:prstGeom>
        </p:spPr>
        <p:txBody>
          <a:bodyPr wrap="square" rtlCol="0" anchor="ctr" anchorCtr="0">
            <a:spAutoFit/>
          </a:bodyPr>
          <a:lstStyle/>
          <a:p>
            <a:pPr algn="ctr"/>
            <a:r>
              <a:rPr lang="es-CO" dirty="0"/>
              <a:t>COMO EVITAR UN SECUESTRO</a:t>
            </a:r>
          </a:p>
        </p:txBody>
      </p:sp>
      <p:pic>
        <p:nvPicPr>
          <p:cNvPr id="2050" name="Picture 2" descr="Investigaciones de Secuestro de Persona en Entornos de Alto Riesgo - ISO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98" y="812200"/>
            <a:ext cx="3810000" cy="2533651"/>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p:cNvSpPr/>
          <p:nvPr/>
        </p:nvSpPr>
        <p:spPr>
          <a:xfrm>
            <a:off x="251520" y="3620815"/>
            <a:ext cx="3456384" cy="938719"/>
          </a:xfrm>
          <a:prstGeom prst="rect">
            <a:avLst/>
          </a:prstGeom>
        </p:spPr>
        <p:txBody>
          <a:bodyPr wrap="square">
            <a:spAutoFit/>
          </a:bodyPr>
          <a:lstStyle/>
          <a:p>
            <a:r>
              <a:rPr lang="es-CO" sz="1100" b="1" dirty="0"/>
              <a:t>USTED ES EL SECUESTRADOR!!! </a:t>
            </a:r>
          </a:p>
          <a:p>
            <a:endParaRPr lang="es-CO" sz="1100" b="1" dirty="0"/>
          </a:p>
          <a:p>
            <a:endParaRPr lang="es-CO" sz="1100" b="1" dirty="0"/>
          </a:p>
          <a:p>
            <a:r>
              <a:rPr lang="es-CO" sz="1100" b="1" dirty="0"/>
              <a:t>¿QUE HERRAMIENTAS USARIA PARA HACER INTELIGENCIA?</a:t>
            </a:r>
          </a:p>
        </p:txBody>
      </p:sp>
    </p:spTree>
    <p:extLst>
      <p:ext uri="{BB962C8B-B14F-4D97-AF65-F5344CB8AC3E}">
        <p14:creationId xmlns:p14="http://schemas.microsoft.com/office/powerpoint/2010/main" val="160974266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tema">
  <a:themeElements>
    <a:clrScheme name="Egendefinert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E96806"/>
      </a:accent6>
      <a:hlink>
        <a:srgbClr val="0000FF"/>
      </a:hlink>
      <a:folHlink>
        <a:srgbClr val="800080"/>
      </a:folHlink>
    </a:clrScheme>
    <a:fontScheme name="Vinkler">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76BE4E314A180C468A07E5B0CF42FA92" ma:contentTypeVersion="14" ma:contentTypeDescription="Crear nuevo documento." ma:contentTypeScope="" ma:versionID="932fc40eacf4dc136aae57d466c48a82">
  <xsd:schema xmlns:xsd="http://www.w3.org/2001/XMLSchema" xmlns:xs="http://www.w3.org/2001/XMLSchema" xmlns:p="http://schemas.microsoft.com/office/2006/metadata/properties" xmlns:ns2="e4b4c967-322b-4a94-8db6-7806535da3b3" xmlns:ns3="060a09b2-ee18-41ec-aa50-33855a4ccc0d" targetNamespace="http://schemas.microsoft.com/office/2006/metadata/properties" ma:root="true" ma:fieldsID="9fbc2080ac53ca49aa3a3de7d60e31f6" ns2:_="" ns3:_="">
    <xsd:import namespace="e4b4c967-322b-4a94-8db6-7806535da3b3"/>
    <xsd:import namespace="060a09b2-ee18-41ec-aa50-33855a4ccc0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b4c967-322b-4a94-8db6-7806535da3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148dc318-5de1-4747-92ed-e07023d138f3"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60a09b2-ee18-41ec-aa50-33855a4ccc0d" elementFormDefault="qualified">
    <xsd:import namespace="http://schemas.microsoft.com/office/2006/documentManagement/types"/>
    <xsd:import namespace="http://schemas.microsoft.com/office/infopath/2007/PartnerControls"/>
    <xsd:element name="SharedWithUsers" ma:index="16"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6d1a984d-d654-4708-a783-b9ec3bd07554}" ma:internalName="TaxCatchAll" ma:showField="CatchAllData" ma:web="060a09b2-ee18-41ec-aa50-33855a4ccc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060a09b2-ee18-41ec-aa50-33855a4ccc0d">
      <UserInfo>
        <DisplayName>Niamh Murnaghan</DisplayName>
        <AccountId>260</AccountId>
        <AccountType/>
      </UserInfo>
    </SharedWithUsers>
    <TaxCatchAll xmlns="060a09b2-ee18-41ec-aa50-33855a4ccc0d" xsi:nil="true"/>
    <lcf76f155ced4ddcb4097134ff3c332f xmlns="e4b4c967-322b-4a94-8db6-7806535da3b3">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18F0680-C953-4DA6-B802-F2173050F9DE}"/>
</file>

<file path=customXml/itemProps2.xml><?xml version="1.0" encoding="utf-8"?>
<ds:datastoreItem xmlns:ds="http://schemas.openxmlformats.org/officeDocument/2006/customXml" ds:itemID="{498B4441-4B69-4FBC-A283-00789E8703E9}">
  <ds:schemaRefs>
    <ds:schemaRef ds:uri="http://schemas.microsoft.com/office/infopath/2007/PartnerControls"/>
    <ds:schemaRef ds:uri="http://schemas.microsoft.com/office/2006/documentManagement/types"/>
    <ds:schemaRef ds:uri="0c747369-06c1-46d5-8991-c2955fe00629"/>
    <ds:schemaRef ds:uri="http://schemas.openxmlformats.org/package/2006/metadata/core-properties"/>
    <ds:schemaRef ds:uri="http://www.w3.org/XML/1998/namespace"/>
    <ds:schemaRef ds:uri="http://schemas.microsoft.com/office/2006/metadata/properties"/>
    <ds:schemaRef ds:uri="6a519c99-8b07-4629-936f-f182874eeeb0"/>
    <ds:schemaRef ds:uri="http://purl.org/dc/dcmitype/"/>
    <ds:schemaRef ds:uri="http://purl.org/dc/terms/"/>
    <ds:schemaRef ds:uri="http://purl.org/dc/elements/1.1/"/>
  </ds:schemaRefs>
</ds:datastoreItem>
</file>

<file path=customXml/itemProps3.xml><?xml version="1.0" encoding="utf-8"?>
<ds:datastoreItem xmlns:ds="http://schemas.openxmlformats.org/officeDocument/2006/customXml" ds:itemID="{65020477-4BF8-4973-82DC-418176E80EC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16669</TotalTime>
  <Words>793</Words>
  <Application>Microsoft Office PowerPoint</Application>
  <PresentationFormat>Presentación en pantalla (16:9)</PresentationFormat>
  <Paragraphs>84</Paragraphs>
  <Slides>18</Slides>
  <Notes>3</Notes>
  <HiddenSlides>0</HiddenSlides>
  <MMClips>0</MMClips>
  <ScaleCrop>false</ScaleCrop>
  <HeadingPairs>
    <vt:vector size="6" baseType="variant">
      <vt:variant>
        <vt:lpstr>Fuentes usadas</vt:lpstr>
      </vt:variant>
      <vt:variant>
        <vt:i4>11</vt:i4>
      </vt:variant>
      <vt:variant>
        <vt:lpstr>Tema</vt:lpstr>
      </vt:variant>
      <vt:variant>
        <vt:i4>1</vt:i4>
      </vt:variant>
      <vt:variant>
        <vt:lpstr>Títulos de diapositiva</vt:lpstr>
      </vt:variant>
      <vt:variant>
        <vt:i4>18</vt:i4>
      </vt:variant>
    </vt:vector>
  </HeadingPairs>
  <TitlesOfParts>
    <vt:vector size="30" baseType="lpstr">
      <vt:lpstr>Arial</vt:lpstr>
      <vt:lpstr>Arial Narrow</vt:lpstr>
      <vt:lpstr>Arial Rounded MT Bold</vt:lpstr>
      <vt:lpstr>Calibri</vt:lpstr>
      <vt:lpstr>Calibri Light</vt:lpstr>
      <vt:lpstr>Franklin Gothic Book</vt:lpstr>
      <vt:lpstr>Franklin Gothic Medium</vt:lpstr>
      <vt:lpstr>Symbol</vt:lpstr>
      <vt:lpstr>Tahoma</vt:lpstr>
      <vt:lpstr>Times New Roman</vt:lpstr>
      <vt:lpstr>Wingdings</vt:lpstr>
      <vt:lpstr>Office-tema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Recuerda: </vt:lpstr>
      <vt:lpstr>Presentación de PowerPoint</vt:lpstr>
    </vt:vector>
  </TitlesOfParts>
  <Company>Flyktninghjelpen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dc:creator>Erik  Giercksky</dc:creator>
  <cp:lastModifiedBy>andres torres guerre</cp:lastModifiedBy>
  <cp:revision>297</cp:revision>
  <cp:lastPrinted>2019-06-05T09:06:15Z</cp:lastPrinted>
  <dcterms:created xsi:type="dcterms:W3CDTF">2016-02-23T12:00:41Z</dcterms:created>
  <dcterms:modified xsi:type="dcterms:W3CDTF">2023-08-04T15:52:15Z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0x010100386F7DFB52239D41AFCAB58025626141</vt:lpwstr>
  </property>
</Properties>
</file>