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71" r:id="rId5"/>
    <p:sldId id="283" r:id="rId6"/>
    <p:sldId id="274" r:id="rId7"/>
    <p:sldId id="276" r:id="rId8"/>
    <p:sldId id="275" r:id="rId9"/>
    <p:sldId id="258" r:id="rId10"/>
    <p:sldId id="277" r:id="rId11"/>
    <p:sldId id="279" r:id="rId12"/>
    <p:sldId id="292" r:id="rId13"/>
    <p:sldId id="293" r:id="rId14"/>
    <p:sldId id="294" r:id="rId15"/>
    <p:sldId id="280" r:id="rId16"/>
    <p:sldId id="288" r:id="rId17"/>
    <p:sldId id="291" r:id="rId18"/>
    <p:sldId id="281" r:id="rId19"/>
    <p:sldId id="273" r:id="rId2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76DA40-CD8C-4B9D-A155-ECC65CBC5C41}" v="47" dt="2022-01-05T16:40:39.184"/>
    <p1510:client id="{120DC2C0-FF09-40DB-BA8F-FDF9BD9C8AA9}" v="40" dt="2022-01-05T16:20:19.234"/>
    <p1510:client id="{18556E09-3CF8-F3CE-504D-182E94FEE58A}" v="233" dt="2022-01-05T16:14:38.847"/>
    <p1510:client id="{513F8657-0D63-4FE7-A68D-03584411333C}" v="8" dt="2022-01-05T15:57:40.542"/>
    <p1510:client id="{51C9ABAE-66F8-BFC9-71F6-CA8AD1FCDC61}" v="35" dt="2022-01-06T14:38:33.821"/>
    <p1510:client id="{7294B6C2-2B1E-4E86-BCC1-14C7B26093B1}" v="327" dt="2018-10-09T00:23:16.923"/>
    <p1510:client id="{908FEF4B-30A6-4ABC-A9A4-C8E538A7DB23}" v="11" dt="2018-10-09T00:07:36.694"/>
    <p1510:client id="{B2150E89-C495-A1C7-A6FF-7CB6CE8EEE3A}" v="8" dt="2018-10-09T00:19:13.304"/>
    <p1510:client id="{D08DEDB3-D593-40FB-8727-552627E3F1CB}" v="104" dt="2022-01-05T15:55:45.269"/>
    <p1510:client id="{DA98250B-F95B-4B0B-B45A-E0674CB8C172}" v="7" dt="2022-01-05T16:03:20.186"/>
    <p1510:client id="{F7BDB412-1F8C-85F4-5A61-65D878E0F326}" v="35" dt="2022-01-06T17:19:30.6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8DB344-F9CE-440E-B7EE-1A3560599ABC}" type="datetimeFigureOut">
              <a:rPr lang="es-CO" smtClean="0"/>
              <a:t>14/08/2023</a:t>
            </a:fld>
            <a:endParaRPr lang="es-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AAD251-5B1F-4E05-A442-FF4DC26BAE75}" type="slidenum">
              <a:rPr lang="es-CO" smtClean="0"/>
              <a:t>‹#›</a:t>
            </a:fld>
            <a:endParaRPr lang="es-CO"/>
          </a:p>
        </p:txBody>
      </p:sp>
    </p:spTree>
    <p:extLst>
      <p:ext uri="{BB962C8B-B14F-4D97-AF65-F5344CB8AC3E}">
        <p14:creationId xmlns:p14="http://schemas.microsoft.com/office/powerpoint/2010/main" val="441148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2</a:t>
            </a:fld>
            <a:endParaRPr lang="en-GB"/>
          </a:p>
        </p:txBody>
      </p:sp>
    </p:spTree>
    <p:extLst>
      <p:ext uri="{BB962C8B-B14F-4D97-AF65-F5344CB8AC3E}">
        <p14:creationId xmlns:p14="http://schemas.microsoft.com/office/powerpoint/2010/main" val="1493479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11</a:t>
            </a:fld>
            <a:endParaRPr lang="en-GB"/>
          </a:p>
        </p:txBody>
      </p:sp>
    </p:spTree>
    <p:extLst>
      <p:ext uri="{BB962C8B-B14F-4D97-AF65-F5344CB8AC3E}">
        <p14:creationId xmlns:p14="http://schemas.microsoft.com/office/powerpoint/2010/main" val="653215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12</a:t>
            </a:fld>
            <a:endParaRPr lang="en-GB"/>
          </a:p>
        </p:txBody>
      </p:sp>
    </p:spTree>
    <p:extLst>
      <p:ext uri="{BB962C8B-B14F-4D97-AF65-F5344CB8AC3E}">
        <p14:creationId xmlns:p14="http://schemas.microsoft.com/office/powerpoint/2010/main" val="3051264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13</a:t>
            </a:fld>
            <a:endParaRPr lang="en-GB"/>
          </a:p>
        </p:txBody>
      </p:sp>
    </p:spTree>
    <p:extLst>
      <p:ext uri="{BB962C8B-B14F-4D97-AF65-F5344CB8AC3E}">
        <p14:creationId xmlns:p14="http://schemas.microsoft.com/office/powerpoint/2010/main" val="39540919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14</a:t>
            </a:fld>
            <a:endParaRPr lang="en-GB"/>
          </a:p>
        </p:txBody>
      </p:sp>
    </p:spTree>
    <p:extLst>
      <p:ext uri="{BB962C8B-B14F-4D97-AF65-F5344CB8AC3E}">
        <p14:creationId xmlns:p14="http://schemas.microsoft.com/office/powerpoint/2010/main" val="649351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15</a:t>
            </a:fld>
            <a:endParaRPr lang="en-GB"/>
          </a:p>
        </p:txBody>
      </p:sp>
    </p:spTree>
    <p:extLst>
      <p:ext uri="{BB962C8B-B14F-4D97-AF65-F5344CB8AC3E}">
        <p14:creationId xmlns:p14="http://schemas.microsoft.com/office/powerpoint/2010/main" val="2646576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16</a:t>
            </a:fld>
            <a:endParaRPr lang="en-GB"/>
          </a:p>
        </p:txBody>
      </p:sp>
    </p:spTree>
    <p:extLst>
      <p:ext uri="{BB962C8B-B14F-4D97-AF65-F5344CB8AC3E}">
        <p14:creationId xmlns:p14="http://schemas.microsoft.com/office/powerpoint/2010/main" val="2453889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3</a:t>
            </a:fld>
            <a:endParaRPr lang="en-GB"/>
          </a:p>
        </p:txBody>
      </p:sp>
    </p:spTree>
    <p:extLst>
      <p:ext uri="{BB962C8B-B14F-4D97-AF65-F5344CB8AC3E}">
        <p14:creationId xmlns:p14="http://schemas.microsoft.com/office/powerpoint/2010/main" val="907847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4</a:t>
            </a:fld>
            <a:endParaRPr lang="en-GB"/>
          </a:p>
        </p:txBody>
      </p:sp>
    </p:spTree>
    <p:extLst>
      <p:ext uri="{BB962C8B-B14F-4D97-AF65-F5344CB8AC3E}">
        <p14:creationId xmlns:p14="http://schemas.microsoft.com/office/powerpoint/2010/main" val="3511068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5</a:t>
            </a:fld>
            <a:endParaRPr lang="en-GB"/>
          </a:p>
        </p:txBody>
      </p:sp>
    </p:spTree>
    <p:extLst>
      <p:ext uri="{BB962C8B-B14F-4D97-AF65-F5344CB8AC3E}">
        <p14:creationId xmlns:p14="http://schemas.microsoft.com/office/powerpoint/2010/main" val="3720469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6</a:t>
            </a:fld>
            <a:endParaRPr lang="en-GB"/>
          </a:p>
        </p:txBody>
      </p:sp>
    </p:spTree>
    <p:extLst>
      <p:ext uri="{BB962C8B-B14F-4D97-AF65-F5344CB8AC3E}">
        <p14:creationId xmlns:p14="http://schemas.microsoft.com/office/powerpoint/2010/main" val="896992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7</a:t>
            </a:fld>
            <a:endParaRPr lang="en-GB"/>
          </a:p>
        </p:txBody>
      </p:sp>
    </p:spTree>
    <p:extLst>
      <p:ext uri="{BB962C8B-B14F-4D97-AF65-F5344CB8AC3E}">
        <p14:creationId xmlns:p14="http://schemas.microsoft.com/office/powerpoint/2010/main" val="1252669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8</a:t>
            </a:fld>
            <a:endParaRPr lang="en-GB"/>
          </a:p>
        </p:txBody>
      </p:sp>
    </p:spTree>
    <p:extLst>
      <p:ext uri="{BB962C8B-B14F-4D97-AF65-F5344CB8AC3E}">
        <p14:creationId xmlns:p14="http://schemas.microsoft.com/office/powerpoint/2010/main" val="4109903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9</a:t>
            </a:fld>
            <a:endParaRPr lang="en-GB"/>
          </a:p>
        </p:txBody>
      </p:sp>
    </p:spTree>
    <p:extLst>
      <p:ext uri="{BB962C8B-B14F-4D97-AF65-F5344CB8AC3E}">
        <p14:creationId xmlns:p14="http://schemas.microsoft.com/office/powerpoint/2010/main" val="1792799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Marcador de imagen de diapositiva"/>
          <p:cNvSpPr>
            <a:spLocks noGrp="1" noRot="1" noChangeAspect="1" noTextEdit="1"/>
          </p:cNvSpPr>
          <p:nvPr>
            <p:ph type="sldImg"/>
          </p:nvPr>
        </p:nvSpPr>
        <p:spPr>
          <a:ln/>
        </p:spPr>
      </p:sp>
      <p:sp>
        <p:nvSpPr>
          <p:cNvPr id="31747" name="2 Marcador de notas"/>
          <p:cNvSpPr>
            <a:spLocks noGrp="1"/>
          </p:cNvSpPr>
          <p:nvPr>
            <p:ph type="body" idx="1"/>
          </p:nvPr>
        </p:nvSpPr>
        <p:spPr>
          <a:noFill/>
          <a:ln/>
        </p:spPr>
        <p:txBody>
          <a:bodyPr/>
          <a:lstStyle/>
          <a:p>
            <a:pPr fontAlgn="t"/>
            <a:endParaRPr lang="es-CO"/>
          </a:p>
          <a:p>
            <a:pPr fontAlgn="t"/>
            <a:endParaRPr lang="es-CO"/>
          </a:p>
        </p:txBody>
      </p:sp>
      <p:sp>
        <p:nvSpPr>
          <p:cNvPr id="31748" name="3 Marcador de número de diapositiva"/>
          <p:cNvSpPr>
            <a:spLocks noGrp="1"/>
          </p:cNvSpPr>
          <p:nvPr>
            <p:ph type="sldNum" sz="quarter" idx="5"/>
          </p:nvPr>
        </p:nvSpPr>
        <p:spPr>
          <a:noFill/>
        </p:spPr>
        <p:txBody>
          <a:bodyPr/>
          <a:lstStyle/>
          <a:p>
            <a:fld id="{BB6BC5C1-6C3C-4D1E-B44A-B0E70D775566}" type="slidenum">
              <a:rPr lang="en-GB" smtClean="0"/>
              <a:pPr/>
              <a:t>10</a:t>
            </a:fld>
            <a:endParaRPr lang="en-GB"/>
          </a:p>
        </p:txBody>
      </p:sp>
    </p:spTree>
    <p:extLst>
      <p:ext uri="{BB962C8B-B14F-4D97-AF65-F5344CB8AC3E}">
        <p14:creationId xmlns:p14="http://schemas.microsoft.com/office/powerpoint/2010/main" val="631983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CO"/>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CO"/>
          </a:p>
        </p:txBody>
      </p:sp>
      <p:sp>
        <p:nvSpPr>
          <p:cNvPr id="4" name="Date Placeholder 3"/>
          <p:cNvSpPr>
            <a:spLocks noGrp="1"/>
          </p:cNvSpPr>
          <p:nvPr>
            <p:ph type="dt" sz="half" idx="10"/>
          </p:nvPr>
        </p:nvSpPr>
        <p:spPr/>
        <p:txBody>
          <a:bodyPr/>
          <a:lstStyle/>
          <a:p>
            <a:fld id="{EE5368AF-A5B6-41D9-BE41-61D883DA7293}" type="datetimeFigureOut">
              <a:rPr lang="es-CO" smtClean="0"/>
              <a:t>14/08/2023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3788784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CO"/>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Date Placeholder 3"/>
          <p:cNvSpPr>
            <a:spLocks noGrp="1"/>
          </p:cNvSpPr>
          <p:nvPr>
            <p:ph type="dt" sz="half" idx="10"/>
          </p:nvPr>
        </p:nvSpPr>
        <p:spPr/>
        <p:txBody>
          <a:bodyPr/>
          <a:lstStyle/>
          <a:p>
            <a:fld id="{EE5368AF-A5B6-41D9-BE41-61D883DA7293}" type="datetimeFigureOut">
              <a:rPr lang="es-CO" smtClean="0"/>
              <a:t>14/08/2023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42138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s-CO"/>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Date Placeholder 3"/>
          <p:cNvSpPr>
            <a:spLocks noGrp="1"/>
          </p:cNvSpPr>
          <p:nvPr>
            <p:ph type="dt" sz="half" idx="10"/>
          </p:nvPr>
        </p:nvSpPr>
        <p:spPr/>
        <p:txBody>
          <a:bodyPr/>
          <a:lstStyle/>
          <a:p>
            <a:fld id="{EE5368AF-A5B6-41D9-BE41-61D883DA7293}" type="datetimeFigureOut">
              <a:rPr lang="es-CO" smtClean="0"/>
              <a:t>14/08/2023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289104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CO"/>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Date Placeholder 3"/>
          <p:cNvSpPr>
            <a:spLocks noGrp="1"/>
          </p:cNvSpPr>
          <p:nvPr>
            <p:ph type="dt" sz="half" idx="10"/>
          </p:nvPr>
        </p:nvSpPr>
        <p:spPr/>
        <p:txBody>
          <a:bodyPr/>
          <a:lstStyle/>
          <a:p>
            <a:fld id="{EE5368AF-A5B6-41D9-BE41-61D883DA7293}" type="datetimeFigureOut">
              <a:rPr lang="es-CO" smtClean="0"/>
              <a:t>14/08/2023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3542560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CO"/>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E5368AF-A5B6-41D9-BE41-61D883DA7293}" type="datetimeFigureOut">
              <a:rPr lang="es-CO" smtClean="0"/>
              <a:t>14/08/2023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1337301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CO"/>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5" name="Date Placeholder 4"/>
          <p:cNvSpPr>
            <a:spLocks noGrp="1"/>
          </p:cNvSpPr>
          <p:nvPr>
            <p:ph type="dt" sz="half" idx="10"/>
          </p:nvPr>
        </p:nvSpPr>
        <p:spPr/>
        <p:txBody>
          <a:bodyPr/>
          <a:lstStyle/>
          <a:p>
            <a:fld id="{EE5368AF-A5B6-41D9-BE41-61D883DA7293}" type="datetimeFigureOut">
              <a:rPr lang="es-CO" smtClean="0"/>
              <a:t>14/08/2023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2789148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s-CO"/>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7" name="Date Placeholder 6"/>
          <p:cNvSpPr>
            <a:spLocks noGrp="1"/>
          </p:cNvSpPr>
          <p:nvPr>
            <p:ph type="dt" sz="half" idx="10"/>
          </p:nvPr>
        </p:nvSpPr>
        <p:spPr/>
        <p:txBody>
          <a:bodyPr/>
          <a:lstStyle/>
          <a:p>
            <a:fld id="{EE5368AF-A5B6-41D9-BE41-61D883DA7293}" type="datetimeFigureOut">
              <a:rPr lang="es-CO" smtClean="0"/>
              <a:t>14/08/2023</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1558980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CO"/>
          </a:p>
        </p:txBody>
      </p:sp>
      <p:sp>
        <p:nvSpPr>
          <p:cNvPr id="3" name="Date Placeholder 2"/>
          <p:cNvSpPr>
            <a:spLocks noGrp="1"/>
          </p:cNvSpPr>
          <p:nvPr>
            <p:ph type="dt" sz="half" idx="10"/>
          </p:nvPr>
        </p:nvSpPr>
        <p:spPr/>
        <p:txBody>
          <a:bodyPr/>
          <a:lstStyle/>
          <a:p>
            <a:fld id="{EE5368AF-A5B6-41D9-BE41-61D883DA7293}" type="datetimeFigureOut">
              <a:rPr lang="es-CO" smtClean="0"/>
              <a:t>14/08/2023</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454901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5368AF-A5B6-41D9-BE41-61D883DA7293}" type="datetimeFigureOut">
              <a:rPr lang="es-CO" smtClean="0"/>
              <a:t>14/08/2023</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211957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CO"/>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E5368AF-A5B6-41D9-BE41-61D883DA7293}" type="datetimeFigureOut">
              <a:rPr lang="es-CO" smtClean="0"/>
              <a:t>14/08/2023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3712230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CO"/>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E5368AF-A5B6-41D9-BE41-61D883DA7293}" type="datetimeFigureOut">
              <a:rPr lang="es-CO" smtClean="0"/>
              <a:t>14/08/2023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0CB374DF-25BC-467C-96E7-62B1722EC441}" type="slidenum">
              <a:rPr lang="es-CO" smtClean="0"/>
              <a:t>‹#›</a:t>
            </a:fld>
            <a:endParaRPr lang="es-CO"/>
          </a:p>
        </p:txBody>
      </p:sp>
    </p:spTree>
    <p:extLst>
      <p:ext uri="{BB962C8B-B14F-4D97-AF65-F5344CB8AC3E}">
        <p14:creationId xmlns:p14="http://schemas.microsoft.com/office/powerpoint/2010/main" val="2083983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CO"/>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CO"/>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5368AF-A5B6-41D9-BE41-61D883DA7293}" type="datetimeFigureOut">
              <a:rPr lang="es-CO" smtClean="0"/>
              <a:t>14/08/2023</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B374DF-25BC-467C-96E7-62B1722EC441}" type="slidenum">
              <a:rPr lang="es-CO" smtClean="0"/>
              <a:t>‹#›</a:t>
            </a:fld>
            <a:endParaRPr lang="es-CO"/>
          </a:p>
        </p:txBody>
      </p:sp>
    </p:spTree>
    <p:extLst>
      <p:ext uri="{BB962C8B-B14F-4D97-AF65-F5344CB8AC3E}">
        <p14:creationId xmlns:p14="http://schemas.microsoft.com/office/powerpoint/2010/main" val="2957226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hyperlink" Target="https://norwegianrefugeecouncil.sharepoint.com/:x:/s/co-bogota-ict/EbmYJMh7L81Kmu5A5_VrIMcB85ATnldpzDdWwBSZB1mktg?e=3AB3vE" TargetMode="External"/><Relationship Id="rId4" Type="http://schemas.openxmlformats.org/officeDocument/2006/relationships/hyperlink" Target="https://norwegianrefugeecouncil.sharepoint.com/:w:/s/co-bogota-ict/ERk8V87Jvw5Hg2SDiUVEpyUBT-aD-HlgVWIc8PIOxkLG9g?e=uNDL8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lassholder for bilde 2" descr="flaggløpegutt.jpg"/>
          <p:cNvPicPr>
            <a:picLocks noChangeAspect="1"/>
          </p:cNvPicPr>
          <p:nvPr/>
        </p:nvPicPr>
        <p:blipFill>
          <a:blip r:embed="rId2">
            <a:extLst>
              <a:ext uri="{28A0092B-C50C-407E-A947-70E740481C1C}">
                <a14:useLocalDpi xmlns:a14="http://schemas.microsoft.com/office/drawing/2010/main" val="0"/>
              </a:ext>
            </a:extLst>
          </a:blip>
          <a:srcRect t="2" b="2"/>
          <a:stretch>
            <a:fillRect/>
          </a:stretch>
        </p:blipFill>
        <p:spPr bwMode="auto">
          <a:xfrm>
            <a:off x="239185" y="239184"/>
            <a:ext cx="11713633" cy="57234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71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1666876" y="1206965"/>
            <a:ext cx="4965653" cy="6186309"/>
          </a:xfrm>
          <a:prstGeom prst="rect">
            <a:avLst/>
          </a:prstGeom>
        </p:spPr>
        <p:txBody>
          <a:bodyPr wrap="square" lIns="91440" tIns="45720" rIns="91440" bIns="45720" anchor="t">
            <a:spAutoFit/>
          </a:bodyPr>
          <a:lstStyle/>
          <a:p>
            <a:pPr algn="just"/>
            <a:r>
              <a:rPr lang="es-CO">
                <a:ea typeface="+mn-lt"/>
                <a:cs typeface="+mn-lt"/>
              </a:rPr>
              <a:t>• Pasos para firmar un sobre: </a:t>
            </a:r>
            <a:endParaRPr lang="es-MX">
              <a:cs typeface="Calibri" panose="020F0502020204030204"/>
            </a:endParaRPr>
          </a:p>
          <a:p>
            <a:pPr algn="just"/>
            <a:r>
              <a:rPr lang="es-CO">
                <a:ea typeface="+mn-lt"/>
                <a:cs typeface="+mn-lt"/>
              </a:rPr>
              <a:t>Se debe dar clic en </a:t>
            </a:r>
            <a:r>
              <a:rPr lang="es-CO" b="1" i="1">
                <a:ea typeface="+mn-lt"/>
                <a:cs typeface="+mn-lt"/>
              </a:rPr>
              <a:t>"START"</a:t>
            </a:r>
            <a:r>
              <a:rPr lang="es-CO">
                <a:ea typeface="+mn-lt"/>
                <a:cs typeface="+mn-lt"/>
              </a:rPr>
              <a:t>, desplegaran tres opciones:</a:t>
            </a:r>
            <a:endParaRPr lang="es-CO">
              <a:cs typeface="Calibri" panose="020F0502020204030204"/>
            </a:endParaRPr>
          </a:p>
          <a:p>
            <a:endParaRPr lang="es-CO">
              <a:ea typeface="+mn-lt"/>
              <a:cs typeface="+mn-lt"/>
            </a:endParaRPr>
          </a:p>
          <a:p>
            <a:r>
              <a:rPr lang="es-CO" b="1" err="1">
                <a:ea typeface="+mn-lt"/>
                <a:cs typeface="+mn-lt"/>
              </a:rPr>
              <a:t>Send</a:t>
            </a:r>
            <a:r>
              <a:rPr lang="es-CO" b="1">
                <a:ea typeface="+mn-lt"/>
                <a:cs typeface="+mn-lt"/>
              </a:rPr>
              <a:t> </a:t>
            </a:r>
            <a:r>
              <a:rPr lang="es-CO" b="1" err="1">
                <a:ea typeface="+mn-lt"/>
                <a:cs typeface="+mn-lt"/>
              </a:rPr>
              <a:t>an</a:t>
            </a:r>
            <a:r>
              <a:rPr lang="es-CO" b="1">
                <a:ea typeface="+mn-lt"/>
                <a:cs typeface="+mn-lt"/>
              </a:rPr>
              <a:t> </a:t>
            </a:r>
            <a:r>
              <a:rPr lang="es-CO" b="1" err="1">
                <a:ea typeface="+mn-lt"/>
                <a:cs typeface="+mn-lt"/>
              </a:rPr>
              <a:t>Envelope</a:t>
            </a:r>
            <a:r>
              <a:rPr lang="es-CO" b="1">
                <a:ea typeface="+mn-lt"/>
                <a:cs typeface="+mn-lt"/>
              </a:rPr>
              <a:t>:</a:t>
            </a:r>
            <a:r>
              <a:rPr lang="es-CO">
                <a:ea typeface="+mn-lt"/>
                <a:cs typeface="+mn-lt"/>
              </a:rPr>
              <a:t> enviar un sobre</a:t>
            </a:r>
            <a:endParaRPr lang="es-CO"/>
          </a:p>
          <a:p>
            <a:r>
              <a:rPr lang="es-CO" b="1" err="1">
                <a:ea typeface="+mn-lt"/>
                <a:cs typeface="+mn-lt"/>
              </a:rPr>
              <a:t>Sign</a:t>
            </a:r>
            <a:r>
              <a:rPr lang="es-CO" b="1">
                <a:ea typeface="+mn-lt"/>
                <a:cs typeface="+mn-lt"/>
              </a:rPr>
              <a:t> a </a:t>
            </a:r>
            <a:r>
              <a:rPr lang="es-CO" b="1" err="1">
                <a:ea typeface="+mn-lt"/>
                <a:cs typeface="+mn-lt"/>
              </a:rPr>
              <a:t>Document</a:t>
            </a:r>
            <a:r>
              <a:rPr lang="es-CO" b="1">
                <a:ea typeface="+mn-lt"/>
                <a:cs typeface="+mn-lt"/>
              </a:rPr>
              <a:t>:</a:t>
            </a:r>
            <a:r>
              <a:rPr lang="es-CO">
                <a:ea typeface="+mn-lt"/>
                <a:cs typeface="+mn-lt"/>
              </a:rPr>
              <a:t> firmar un documento</a:t>
            </a:r>
            <a:endParaRPr lang="es-CO"/>
          </a:p>
          <a:p>
            <a:r>
              <a:rPr lang="es-CO" b="1">
                <a:ea typeface="+mn-lt"/>
                <a:cs typeface="+mn-lt"/>
              </a:rPr>
              <a:t>Use a </a:t>
            </a:r>
            <a:r>
              <a:rPr lang="es-CO" b="1" err="1">
                <a:ea typeface="+mn-lt"/>
                <a:cs typeface="+mn-lt"/>
              </a:rPr>
              <a:t>Template</a:t>
            </a:r>
            <a:r>
              <a:rPr lang="es-CO" b="1">
                <a:ea typeface="+mn-lt"/>
                <a:cs typeface="+mn-lt"/>
              </a:rPr>
              <a:t>:</a:t>
            </a:r>
            <a:r>
              <a:rPr lang="es-CO">
                <a:ea typeface="+mn-lt"/>
                <a:cs typeface="+mn-lt"/>
              </a:rPr>
              <a:t> usar una plantilla</a:t>
            </a:r>
            <a:endParaRPr lang="es-CO"/>
          </a:p>
          <a:p>
            <a:endParaRPr lang="es-CO">
              <a:ea typeface="+mn-lt"/>
              <a:cs typeface="+mn-lt"/>
            </a:endParaRPr>
          </a:p>
          <a:p>
            <a:r>
              <a:rPr lang="es-CO" b="1">
                <a:ea typeface="+mn-lt"/>
                <a:cs typeface="+mn-lt"/>
              </a:rPr>
              <a:t>IMPORTANTE:</a:t>
            </a:r>
            <a:endParaRPr lang="es-CO"/>
          </a:p>
          <a:p>
            <a:endParaRPr lang="es-CO" b="1">
              <a:ea typeface="+mn-lt"/>
              <a:cs typeface="+mn-lt"/>
            </a:endParaRPr>
          </a:p>
          <a:p>
            <a:pPr algn="just"/>
            <a:r>
              <a:rPr lang="es-CO">
                <a:ea typeface="+mn-lt"/>
                <a:cs typeface="+mn-lt"/>
              </a:rPr>
              <a:t>* El uso de sobres es sólo para casos especiales, donde se justifique pagar 3,51 EUR. Para la firma de otros documentos se debe usar siempre la opción "</a:t>
            </a:r>
            <a:r>
              <a:rPr lang="es-CO" b="1" i="1" err="1">
                <a:ea typeface="+mn-lt"/>
                <a:cs typeface="+mn-lt"/>
              </a:rPr>
              <a:t>Sign</a:t>
            </a:r>
            <a:r>
              <a:rPr lang="es-CO" b="1" i="1">
                <a:ea typeface="+mn-lt"/>
                <a:cs typeface="+mn-lt"/>
              </a:rPr>
              <a:t> a </a:t>
            </a:r>
            <a:r>
              <a:rPr lang="es-CO" b="1" i="1" err="1">
                <a:ea typeface="+mn-lt"/>
                <a:cs typeface="+mn-lt"/>
              </a:rPr>
              <a:t>Document</a:t>
            </a:r>
            <a:r>
              <a:rPr lang="es-CO" b="1" i="1">
                <a:ea typeface="+mn-lt"/>
                <a:cs typeface="+mn-lt"/>
              </a:rPr>
              <a:t>“.</a:t>
            </a:r>
            <a:endParaRPr lang="es-CO">
              <a:cs typeface="Calibri" panose="020F0502020204030204"/>
            </a:endParaRPr>
          </a:p>
          <a:p>
            <a:pPr algn="just"/>
            <a:endParaRPr lang="es-CO" b="1" i="1">
              <a:ea typeface="+mn-lt"/>
              <a:cs typeface="+mn-lt"/>
            </a:endParaRPr>
          </a:p>
          <a:p>
            <a:pPr algn="just"/>
            <a:r>
              <a:rPr lang="es-CO">
                <a:ea typeface="+mn-lt"/>
                <a:cs typeface="+mn-lt"/>
              </a:rPr>
              <a:t>* No se deben arrastrar documentos para firmar, siempre se deben cargar desde la opción "</a:t>
            </a:r>
            <a:r>
              <a:rPr lang="es-CO" b="1" i="1" err="1">
                <a:ea typeface="+mn-lt"/>
                <a:cs typeface="+mn-lt"/>
              </a:rPr>
              <a:t>Sign</a:t>
            </a:r>
            <a:r>
              <a:rPr lang="es-CO" b="1" i="1">
                <a:ea typeface="+mn-lt"/>
                <a:cs typeface="+mn-lt"/>
              </a:rPr>
              <a:t> a </a:t>
            </a:r>
            <a:r>
              <a:rPr lang="es-CO" b="1" i="1" err="1">
                <a:ea typeface="+mn-lt"/>
                <a:cs typeface="+mn-lt"/>
              </a:rPr>
              <a:t>Document</a:t>
            </a:r>
            <a:r>
              <a:rPr lang="es-CO" b="1" i="1">
                <a:ea typeface="+mn-lt"/>
                <a:cs typeface="+mn-lt"/>
              </a:rPr>
              <a:t>"</a:t>
            </a:r>
            <a:r>
              <a:rPr lang="es-CO">
                <a:ea typeface="+mn-lt"/>
                <a:cs typeface="+mn-lt"/>
              </a:rPr>
              <a:t>, esto debido a que si se arrastra se convierte en sobre automáticamente y tiene un </a:t>
            </a:r>
            <a:r>
              <a:rPr lang="es-CO" err="1">
                <a:ea typeface="+mn-lt"/>
                <a:cs typeface="+mn-lt"/>
              </a:rPr>
              <a:t>cosot</a:t>
            </a:r>
            <a:r>
              <a:rPr lang="es-CO">
                <a:ea typeface="+mn-lt"/>
                <a:cs typeface="+mn-lt"/>
              </a:rPr>
              <a:t> de 3,51EUR.</a:t>
            </a:r>
            <a:endParaRPr lang="es-CO">
              <a:cs typeface="Calibri" panose="020F0502020204030204"/>
            </a:endParaRPr>
          </a:p>
          <a:p>
            <a:endParaRPr lang="es-CO">
              <a:cs typeface="Calibri" panose="020F0502020204030204"/>
            </a:endParaRPr>
          </a:p>
          <a:p>
            <a:pPr marL="285750" indent="-285750">
              <a:buFont typeface="Arial" panose="020B0604020202020204" pitchFamily="34" charset="0"/>
              <a:buChar char="•"/>
            </a:pPr>
            <a:endParaRPr lang="es-CO">
              <a:cs typeface="Calibri" panose="020F0502020204030204"/>
            </a:endParaRPr>
          </a:p>
        </p:txBody>
      </p:sp>
      <p:pic>
        <p:nvPicPr>
          <p:cNvPr id="4" name="Imagen 5">
            <a:extLst>
              <a:ext uri="{FF2B5EF4-FFF2-40B4-BE49-F238E27FC236}">
                <a16:creationId xmlns:a16="http://schemas.microsoft.com/office/drawing/2014/main" id="{204D1D47-20B2-4C76-B6F1-A1ADB85FEFAE}"/>
              </a:ext>
            </a:extLst>
          </p:cNvPr>
          <p:cNvPicPr>
            <a:picLocks noChangeAspect="1"/>
          </p:cNvPicPr>
          <p:nvPr/>
        </p:nvPicPr>
        <p:blipFill>
          <a:blip r:embed="rId4"/>
          <a:stretch>
            <a:fillRect/>
          </a:stretch>
        </p:blipFill>
        <p:spPr>
          <a:xfrm>
            <a:off x="7331726" y="1336071"/>
            <a:ext cx="2734019" cy="2909741"/>
          </a:xfrm>
          <a:prstGeom prst="rect">
            <a:avLst/>
          </a:prstGeom>
        </p:spPr>
      </p:pic>
    </p:spTree>
    <p:extLst>
      <p:ext uri="{BB962C8B-B14F-4D97-AF65-F5344CB8AC3E}">
        <p14:creationId xmlns:p14="http://schemas.microsoft.com/office/powerpoint/2010/main" val="577923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1666876" y="1206965"/>
            <a:ext cx="8757291" cy="3416320"/>
          </a:xfrm>
          <a:prstGeom prst="rect">
            <a:avLst/>
          </a:prstGeom>
        </p:spPr>
        <p:txBody>
          <a:bodyPr wrap="square" lIns="91440" tIns="45720" rIns="91440" bIns="45720" anchor="t">
            <a:spAutoFit/>
          </a:bodyPr>
          <a:lstStyle/>
          <a:p>
            <a:pPr algn="just"/>
            <a:r>
              <a:rPr lang="es-CO">
                <a:ea typeface="+mn-lt"/>
                <a:cs typeface="+mn-lt"/>
              </a:rPr>
              <a:t>•Seleccionar enviar un sobre.</a:t>
            </a:r>
            <a:endParaRPr lang="es-MX">
              <a:cs typeface="Calibri" panose="020F0502020204030204"/>
            </a:endParaRPr>
          </a:p>
          <a:p>
            <a:pPr algn="just"/>
            <a:r>
              <a:rPr lang="es-CO">
                <a:ea typeface="+mn-lt"/>
                <a:cs typeface="+mn-lt"/>
              </a:rPr>
              <a:t>•Cargar los documentos en </a:t>
            </a:r>
            <a:r>
              <a:rPr lang="es-CO" err="1">
                <a:ea typeface="+mn-lt"/>
                <a:cs typeface="+mn-lt"/>
              </a:rPr>
              <a:t>Docusign</a:t>
            </a:r>
            <a:r>
              <a:rPr lang="es-CO">
                <a:ea typeface="+mn-lt"/>
                <a:cs typeface="+mn-lt"/>
              </a:rPr>
              <a:t> que se desean guardar y agregar en el sobre.</a:t>
            </a:r>
            <a:endParaRPr lang="es-CO">
              <a:cs typeface="Calibri" panose="020F0502020204030204"/>
            </a:endParaRPr>
          </a:p>
          <a:p>
            <a:pPr algn="just"/>
            <a:r>
              <a:rPr lang="es-CO">
                <a:ea typeface="+mn-lt"/>
                <a:cs typeface="+mn-lt"/>
              </a:rPr>
              <a:t>•Agregar un destinatario (Nombre y correo electrónico).</a:t>
            </a:r>
            <a:endParaRPr lang="es-CO">
              <a:cs typeface="Calibri" panose="020F0502020204030204"/>
            </a:endParaRPr>
          </a:p>
          <a:p>
            <a:pPr algn="just"/>
            <a:r>
              <a:rPr lang="es-CO">
                <a:ea typeface="+mn-lt"/>
                <a:cs typeface="+mn-lt"/>
              </a:rPr>
              <a:t>•Seleccionar tipo de firma (Firma Electrónica) que viene por defecto.</a:t>
            </a:r>
            <a:endParaRPr lang="es-CO">
              <a:cs typeface="Calibri" panose="020F0502020204030204"/>
            </a:endParaRPr>
          </a:p>
          <a:p>
            <a:pPr algn="just"/>
            <a:r>
              <a:rPr lang="es-CO">
                <a:ea typeface="+mn-lt"/>
                <a:cs typeface="+mn-lt"/>
              </a:rPr>
              <a:t>•Título para el correo que se enviara con el sobre adjunto y mensaje.</a:t>
            </a:r>
            <a:endParaRPr lang="es-CO">
              <a:cs typeface="Calibri" panose="020F0502020204030204"/>
            </a:endParaRPr>
          </a:p>
          <a:p>
            <a:pPr algn="just"/>
            <a:r>
              <a:rPr lang="es-CO">
                <a:ea typeface="+mn-lt"/>
                <a:cs typeface="+mn-lt"/>
              </a:rPr>
              <a:t>•Siguiente.</a:t>
            </a:r>
            <a:endParaRPr lang="es-CO">
              <a:cs typeface="Calibri" panose="020F0502020204030204"/>
            </a:endParaRPr>
          </a:p>
          <a:p>
            <a:pPr algn="just"/>
            <a:r>
              <a:rPr lang="es-CO">
                <a:ea typeface="+mn-lt"/>
                <a:cs typeface="+mn-lt"/>
              </a:rPr>
              <a:t>•Posteriormente se podrá ver el sobre con los documentos adjuntos antes de ser enviado.</a:t>
            </a:r>
            <a:endParaRPr lang="es-CO">
              <a:cs typeface="Calibri" panose="020F0502020204030204"/>
            </a:endParaRPr>
          </a:p>
          <a:p>
            <a:pPr algn="just"/>
            <a:r>
              <a:rPr lang="es-CO">
                <a:ea typeface="+mn-lt"/>
                <a:cs typeface="+mn-lt"/>
              </a:rPr>
              <a:t>•Finalmente hacer clic en enviar y el destinatario recibirá el sobre por medio de correo electrónico.</a:t>
            </a:r>
            <a:endParaRPr lang="es-CO">
              <a:cs typeface="Calibri" panose="020F0502020204030204"/>
            </a:endParaRPr>
          </a:p>
          <a:p>
            <a:endParaRPr lang="es-CO">
              <a:cs typeface="Calibri" panose="020F0502020204030204"/>
            </a:endParaRPr>
          </a:p>
          <a:p>
            <a:endParaRPr lang="es-CO">
              <a:cs typeface="Calibri" panose="020F0502020204030204"/>
            </a:endParaRPr>
          </a:p>
          <a:p>
            <a:pPr marL="285750" indent="-285750">
              <a:buFont typeface="Arial" panose="020B0604020202020204" pitchFamily="34" charset="0"/>
              <a:buChar char="•"/>
            </a:pPr>
            <a:endParaRPr lang="es-CO">
              <a:cs typeface="Calibri" panose="020F0502020204030204"/>
            </a:endParaRPr>
          </a:p>
        </p:txBody>
      </p:sp>
      <p:pic>
        <p:nvPicPr>
          <p:cNvPr id="5" name="Imagen 5">
            <a:extLst>
              <a:ext uri="{FF2B5EF4-FFF2-40B4-BE49-F238E27FC236}">
                <a16:creationId xmlns:a16="http://schemas.microsoft.com/office/drawing/2014/main" id="{8ABC374E-FE34-48B7-B6CC-801DA66DFDE2}"/>
              </a:ext>
            </a:extLst>
          </p:cNvPr>
          <p:cNvPicPr>
            <a:picLocks noChangeAspect="1"/>
          </p:cNvPicPr>
          <p:nvPr/>
        </p:nvPicPr>
        <p:blipFill>
          <a:blip r:embed="rId4"/>
          <a:stretch>
            <a:fillRect/>
          </a:stretch>
        </p:blipFill>
        <p:spPr>
          <a:xfrm>
            <a:off x="1667219" y="4023730"/>
            <a:ext cx="5001657" cy="1922805"/>
          </a:xfrm>
          <a:prstGeom prst="rect">
            <a:avLst/>
          </a:prstGeom>
        </p:spPr>
      </p:pic>
      <p:pic>
        <p:nvPicPr>
          <p:cNvPr id="6" name="Imagen 6">
            <a:extLst>
              <a:ext uri="{FF2B5EF4-FFF2-40B4-BE49-F238E27FC236}">
                <a16:creationId xmlns:a16="http://schemas.microsoft.com/office/drawing/2014/main" id="{3DE79137-C28E-4554-BF79-EFD6D72577C0}"/>
              </a:ext>
            </a:extLst>
          </p:cNvPr>
          <p:cNvPicPr>
            <a:picLocks noChangeAspect="1"/>
          </p:cNvPicPr>
          <p:nvPr/>
        </p:nvPicPr>
        <p:blipFill>
          <a:blip r:embed="rId5"/>
          <a:stretch>
            <a:fillRect/>
          </a:stretch>
        </p:blipFill>
        <p:spPr>
          <a:xfrm>
            <a:off x="6734979" y="4019167"/>
            <a:ext cx="3615368" cy="1876845"/>
          </a:xfrm>
          <a:prstGeom prst="rect">
            <a:avLst/>
          </a:prstGeom>
        </p:spPr>
      </p:pic>
    </p:spTree>
    <p:extLst>
      <p:ext uri="{BB962C8B-B14F-4D97-AF65-F5344CB8AC3E}">
        <p14:creationId xmlns:p14="http://schemas.microsoft.com/office/powerpoint/2010/main" val="205643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9" name="2 Marcador de texto"/>
          <p:cNvSpPr txBox="1">
            <a:spLocks/>
          </p:cNvSpPr>
          <p:nvPr/>
        </p:nvSpPr>
        <p:spPr>
          <a:xfrm>
            <a:off x="1887070" y="1410520"/>
            <a:ext cx="8417859" cy="5775960"/>
          </a:xfrm>
          <a:prstGeom prst="rect">
            <a:avLst/>
          </a:prstGeom>
        </p:spPr>
        <p:txBody>
          <a:bodyPr vert="horz" lIns="91440" tIns="45720" rIns="91440" bIns="45720" rtlCol="0" anchor="ctr"/>
          <a:lstStyle>
            <a:defPPr>
              <a:defRPr lang="es-CO"/>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Tx/>
              <a:buChar char="-"/>
            </a:pPr>
            <a:r>
              <a:rPr lang="es-CO" sz="2400">
                <a:solidFill>
                  <a:schemeClr val="tx1"/>
                </a:solidFill>
                <a:latin typeface="Times New Roman" panose="02020603050405020304" pitchFamily="18" charset="0"/>
                <a:cs typeface="Times New Roman" panose="02020603050405020304" pitchFamily="18" charset="0"/>
              </a:rPr>
              <a:t>Manejo de información profesional vía correo electrónico institucional</a:t>
            </a:r>
          </a:p>
          <a:p>
            <a:pPr>
              <a:buFontTx/>
              <a:buChar char="-"/>
            </a:pPr>
            <a:endParaRPr lang="es-CO">
              <a:solidFill>
                <a:schemeClr val="tx1"/>
              </a:solidFill>
              <a:latin typeface="Times New Roman" panose="02020603050405020304" pitchFamily="18" charset="0"/>
              <a:cs typeface="Times New Roman" panose="02020603050405020304" pitchFamily="18" charset="0"/>
            </a:endParaRPr>
          </a:p>
          <a:p>
            <a:pPr>
              <a:buFontTx/>
              <a:buChar char="-"/>
            </a:pPr>
            <a:endParaRPr lang="es-CO">
              <a:solidFill>
                <a:schemeClr val="tx1"/>
              </a:solidFill>
              <a:latin typeface="Times New Roman" panose="02020603050405020304" pitchFamily="18" charset="0"/>
              <a:cs typeface="Times New Roman" panose="02020603050405020304" pitchFamily="18" charset="0"/>
            </a:endParaRPr>
          </a:p>
          <a:p>
            <a:pPr>
              <a:buFontTx/>
              <a:buChar char="-"/>
            </a:pPr>
            <a:endParaRPr lang="es-CO">
              <a:solidFill>
                <a:schemeClr val="tx1"/>
              </a:solidFill>
              <a:latin typeface="Times New Roman" panose="02020603050405020304" pitchFamily="18" charset="0"/>
              <a:cs typeface="Times New Roman" panose="02020603050405020304" pitchFamily="18" charset="0"/>
            </a:endParaRPr>
          </a:p>
          <a:p>
            <a:pPr>
              <a:buFontTx/>
              <a:buChar char="-"/>
            </a:pPr>
            <a:endParaRPr lang="es-CO">
              <a:solidFill>
                <a:schemeClr val="tx1"/>
              </a:solidFill>
              <a:latin typeface="Times New Roman" panose="02020603050405020304" pitchFamily="18" charset="0"/>
              <a:cs typeface="Times New Roman" panose="02020603050405020304" pitchFamily="18" charset="0"/>
            </a:endParaRPr>
          </a:p>
          <a:p>
            <a:pPr>
              <a:buFontTx/>
              <a:buChar char="-"/>
            </a:pPr>
            <a:r>
              <a:rPr lang="es-CO" sz="2000" err="1">
                <a:solidFill>
                  <a:schemeClr val="tx1"/>
                </a:solidFill>
                <a:latin typeface="Times New Roman" panose="02020603050405020304" pitchFamily="18" charset="0"/>
                <a:cs typeface="Times New Roman" panose="02020603050405020304" pitchFamily="18" charset="0"/>
              </a:rPr>
              <a:t>Webmail</a:t>
            </a:r>
            <a:r>
              <a:rPr lang="es-CO" sz="2000">
                <a:solidFill>
                  <a:schemeClr val="tx1"/>
                </a:solidFill>
                <a:latin typeface="Times New Roman" panose="02020603050405020304" pitchFamily="18" charset="0"/>
                <a:cs typeface="Times New Roman" panose="02020603050405020304" pitchFamily="18" charset="0"/>
              </a:rPr>
              <a:t>: Outlook Online de O365</a:t>
            </a:r>
          </a:p>
          <a:p>
            <a:pPr>
              <a:buFontTx/>
              <a:buChar char="-"/>
            </a:pPr>
            <a:endParaRPr lang="es-CO" sz="2000">
              <a:solidFill>
                <a:schemeClr val="tx1"/>
              </a:solidFill>
              <a:latin typeface="Times New Roman" panose="02020603050405020304" pitchFamily="18" charset="0"/>
              <a:cs typeface="Times New Roman" panose="02020603050405020304" pitchFamily="18" charset="0"/>
            </a:endParaRPr>
          </a:p>
          <a:p>
            <a:pPr>
              <a:buFontTx/>
              <a:buChar char="-"/>
            </a:pPr>
            <a:r>
              <a:rPr lang="es-CO" sz="2000">
                <a:solidFill>
                  <a:schemeClr val="tx1"/>
                </a:solidFill>
                <a:latin typeface="Times New Roman" panose="02020603050405020304" pitchFamily="18" charset="0"/>
                <a:cs typeface="Times New Roman" panose="02020603050405020304" pitchFamily="18" charset="0"/>
              </a:rPr>
              <a:t>Límite de archivos adjuntos: </a:t>
            </a:r>
            <a:r>
              <a:rPr lang="es-CO" sz="2000">
                <a:solidFill>
                  <a:srgbClr val="FF0000"/>
                </a:solidFill>
                <a:latin typeface="Times New Roman" panose="02020603050405020304" pitchFamily="18" charset="0"/>
                <a:cs typeface="Times New Roman" panose="02020603050405020304" pitchFamily="18" charset="0"/>
              </a:rPr>
              <a:t>Máximo 20 MB. Enviar siempre que sea posible Link de O365 en vez de adjunto</a:t>
            </a:r>
          </a:p>
          <a:p>
            <a:pPr>
              <a:buFontTx/>
              <a:buChar char="-"/>
            </a:pPr>
            <a:r>
              <a:rPr lang="es-CO" sz="2000">
                <a:solidFill>
                  <a:schemeClr val="tx1"/>
                </a:solidFill>
                <a:latin typeface="Times New Roman" panose="02020603050405020304" pitchFamily="18" charset="0"/>
                <a:cs typeface="Times New Roman" panose="02020603050405020304" pitchFamily="18" charset="0"/>
              </a:rPr>
              <a:t>Todo el proceso de gestión de cuentas se hace con RH</a:t>
            </a:r>
          </a:p>
          <a:p>
            <a:pPr>
              <a:buFontTx/>
              <a:buChar char="-"/>
            </a:pPr>
            <a:r>
              <a:rPr lang="es-CO" sz="2000">
                <a:solidFill>
                  <a:schemeClr val="tx1"/>
                </a:solidFill>
                <a:latin typeface="Times New Roman" panose="02020603050405020304" pitchFamily="18" charset="0"/>
                <a:cs typeface="Times New Roman" panose="02020603050405020304" pitchFamily="18" charset="0"/>
              </a:rPr>
              <a:t>En el proceso de empalme se debe entregar a quien corresponda los archivos que sean relevantes para el NRC en </a:t>
            </a:r>
            <a:r>
              <a:rPr lang="es-CO" sz="2000" err="1">
                <a:solidFill>
                  <a:schemeClr val="tx1"/>
                </a:solidFill>
                <a:latin typeface="Times New Roman" panose="02020603050405020304" pitchFamily="18" charset="0"/>
                <a:cs typeface="Times New Roman" panose="02020603050405020304" pitchFamily="18" charset="0"/>
              </a:rPr>
              <a:t>Sharepoint</a:t>
            </a:r>
            <a:r>
              <a:rPr lang="es-CO" sz="2000">
                <a:solidFill>
                  <a:schemeClr val="tx1"/>
                </a:solidFill>
                <a:latin typeface="Times New Roman" panose="02020603050405020304" pitchFamily="18" charset="0"/>
                <a:cs typeface="Times New Roman" panose="02020603050405020304" pitchFamily="18" charset="0"/>
              </a:rPr>
              <a:t>, y dar acceso a correos relevantes antes del cierre de la bandeja.</a:t>
            </a:r>
          </a:p>
          <a:p>
            <a:pPr lvl="1">
              <a:buFontTx/>
              <a:buChar char="-"/>
            </a:pPr>
            <a:r>
              <a:rPr lang="es-CO" sz="2000">
                <a:latin typeface="Times New Roman" panose="02020603050405020304" pitchFamily="18" charset="0"/>
                <a:cs typeface="Times New Roman" panose="02020603050405020304" pitchFamily="18" charset="0"/>
              </a:rPr>
              <a:t>Es posible reabrir bandejas de correo cerradas: Pero debe justificarse y tiene un costo adicional para NRC</a:t>
            </a:r>
          </a:p>
          <a:p>
            <a:pPr>
              <a:buFontTx/>
              <a:buChar char="-"/>
            </a:pPr>
            <a:endParaRPr lang="es-CO"/>
          </a:p>
        </p:txBody>
      </p:sp>
      <p:pic>
        <p:nvPicPr>
          <p:cNvPr id="11" name="Imagen 3"/>
          <p:cNvPicPr>
            <a:picLocks noChangeAspect="1"/>
          </p:cNvPicPr>
          <p:nvPr/>
        </p:nvPicPr>
        <p:blipFill rotWithShape="1">
          <a:blip r:embed="rId4"/>
          <a:srcRect t="17463"/>
          <a:stretch/>
        </p:blipFill>
        <p:spPr>
          <a:xfrm>
            <a:off x="3656479" y="2557119"/>
            <a:ext cx="879461" cy="810289"/>
          </a:xfrm>
          <a:prstGeom prst="rect">
            <a:avLst/>
          </a:prstGeom>
        </p:spPr>
      </p:pic>
      <p:sp>
        <p:nvSpPr>
          <p:cNvPr id="3" name="Rectangle 2"/>
          <p:cNvSpPr/>
          <p:nvPr/>
        </p:nvSpPr>
        <p:spPr>
          <a:xfrm>
            <a:off x="1666876" y="1060474"/>
            <a:ext cx="1551900" cy="369332"/>
          </a:xfrm>
          <a:prstGeom prst="rect">
            <a:avLst/>
          </a:prstGeom>
        </p:spPr>
        <p:txBody>
          <a:bodyPr wrap="none">
            <a:spAutoFit/>
          </a:bodyPr>
          <a:lstStyle/>
          <a:p>
            <a:r>
              <a:rPr lang="es-CO"/>
              <a:t>Uso del correo</a:t>
            </a:r>
          </a:p>
        </p:txBody>
      </p:sp>
      <p:pic>
        <p:nvPicPr>
          <p:cNvPr id="4" name="Imagen 3"/>
          <p:cNvPicPr>
            <a:picLocks noChangeAspect="1"/>
          </p:cNvPicPr>
          <p:nvPr/>
        </p:nvPicPr>
        <p:blipFill>
          <a:blip r:embed="rId5"/>
          <a:stretch>
            <a:fillRect/>
          </a:stretch>
        </p:blipFill>
        <p:spPr>
          <a:xfrm>
            <a:off x="6657157" y="2557119"/>
            <a:ext cx="3867966" cy="1448803"/>
          </a:xfrm>
          <a:prstGeom prst="rect">
            <a:avLst/>
          </a:prstGeom>
        </p:spPr>
      </p:pic>
    </p:spTree>
    <p:extLst>
      <p:ext uri="{BB962C8B-B14F-4D97-AF65-F5344CB8AC3E}">
        <p14:creationId xmlns:p14="http://schemas.microsoft.com/office/powerpoint/2010/main" val="55189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1666876" y="1206965"/>
            <a:ext cx="7698797" cy="369332"/>
          </a:xfrm>
          <a:prstGeom prst="rect">
            <a:avLst/>
          </a:prstGeom>
        </p:spPr>
        <p:txBody>
          <a:bodyPr wrap="square">
            <a:spAutoFit/>
          </a:bodyPr>
          <a:lstStyle/>
          <a:p>
            <a:r>
              <a:rPr lang="es-CO"/>
              <a:t>MS </a:t>
            </a:r>
            <a:r>
              <a:rPr lang="es-CO" err="1"/>
              <a:t>Teams</a:t>
            </a:r>
            <a:r>
              <a:rPr lang="es-CO"/>
              <a:t>: Una de las herramientas de comunicación institucional </a:t>
            </a:r>
          </a:p>
        </p:txBody>
      </p:sp>
      <p:pic>
        <p:nvPicPr>
          <p:cNvPr id="4" name="Imagen 3"/>
          <p:cNvPicPr>
            <a:picLocks noChangeAspect="1"/>
          </p:cNvPicPr>
          <p:nvPr/>
        </p:nvPicPr>
        <p:blipFill>
          <a:blip r:embed="rId4"/>
          <a:stretch>
            <a:fillRect/>
          </a:stretch>
        </p:blipFill>
        <p:spPr>
          <a:xfrm>
            <a:off x="2029615" y="1712827"/>
            <a:ext cx="8132769" cy="3432345"/>
          </a:xfrm>
          <a:prstGeom prst="rect">
            <a:avLst/>
          </a:prstGeom>
        </p:spPr>
      </p:pic>
    </p:spTree>
    <p:extLst>
      <p:ext uri="{BB962C8B-B14F-4D97-AF65-F5344CB8AC3E}">
        <p14:creationId xmlns:p14="http://schemas.microsoft.com/office/powerpoint/2010/main" val="145127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365817" y="1202483"/>
            <a:ext cx="11189110" cy="523220"/>
          </a:xfrm>
          <a:prstGeom prst="rect">
            <a:avLst/>
          </a:prstGeom>
        </p:spPr>
        <p:txBody>
          <a:bodyPr wrap="square">
            <a:spAutoFit/>
          </a:bodyPr>
          <a:lstStyle/>
          <a:p>
            <a:pPr algn="ctr"/>
            <a:r>
              <a:rPr lang="es-CO" sz="2800" dirty="0"/>
              <a:t>Plataformas de capacitación en habilidades digitales </a:t>
            </a:r>
            <a:r>
              <a:rPr lang="es-CO" sz="2800" dirty="0" err="1"/>
              <a:t>PluralSight</a:t>
            </a:r>
            <a:r>
              <a:rPr lang="es-CO" sz="2800" dirty="0"/>
              <a:t>, </a:t>
            </a:r>
            <a:r>
              <a:rPr lang="es-CO" sz="2800" dirty="0" err="1"/>
              <a:t>Kaya</a:t>
            </a:r>
            <a:endParaRPr lang="es-CO" sz="2800" dirty="0"/>
          </a:p>
        </p:txBody>
      </p:sp>
      <p:sp>
        <p:nvSpPr>
          <p:cNvPr id="6" name="Marcador de contenido 5"/>
          <p:cNvSpPr>
            <a:spLocks noGrp="1"/>
          </p:cNvSpPr>
          <p:nvPr>
            <p:ph sz="half" idx="2"/>
          </p:nvPr>
        </p:nvSpPr>
        <p:spPr>
          <a:xfrm>
            <a:off x="747553" y="1845857"/>
            <a:ext cx="10280496" cy="4336659"/>
          </a:xfrm>
        </p:spPr>
        <p:txBody>
          <a:bodyPr vert="horz" lIns="91440" tIns="45720" rIns="91440" bIns="45720" rtlCol="0" anchor="t">
            <a:normAutofit fontScale="70000" lnSpcReduction="20000"/>
          </a:bodyPr>
          <a:lstStyle/>
          <a:p>
            <a:r>
              <a:rPr lang="es-CO" b="1" dirty="0"/>
              <a:t>¿Cómo acceder a estas plataformas?</a:t>
            </a:r>
            <a:endParaRPr lang="en-GB" b="1" dirty="0"/>
          </a:p>
          <a:p>
            <a:r>
              <a:rPr lang="es-CO" dirty="0"/>
              <a:t>Haciendo clic </a:t>
            </a:r>
            <a:r>
              <a:rPr lang="es-CO" u="sng" dirty="0">
                <a:hlinkClick r:id="rId4"/>
              </a:rPr>
              <a:t>aquí</a:t>
            </a:r>
            <a:r>
              <a:rPr lang="es-CO" dirty="0"/>
              <a:t> encontrarán el procedimiento detallado y manual de uso</a:t>
            </a:r>
            <a:endParaRPr lang="en-GB" dirty="0"/>
          </a:p>
          <a:p>
            <a:pPr marL="0" indent="0">
              <a:buNone/>
            </a:pPr>
            <a:endParaRPr lang="en-GB" dirty="0"/>
          </a:p>
          <a:p>
            <a:r>
              <a:rPr lang="es-CO" b="1" dirty="0"/>
              <a:t>¿Qué cursos están disponibles?</a:t>
            </a:r>
            <a:endParaRPr lang="en-GB" b="1" dirty="0"/>
          </a:p>
          <a:p>
            <a:pPr marL="0" indent="0">
              <a:buNone/>
            </a:pPr>
            <a:r>
              <a:rPr lang="es-CO" dirty="0"/>
              <a:t>Hay más de 400 cursos disponibles. Haciendo clic </a:t>
            </a:r>
            <a:r>
              <a:rPr lang="es-CO" u="sng" dirty="0">
                <a:hlinkClick r:id="rId5"/>
              </a:rPr>
              <a:t>aquí</a:t>
            </a:r>
            <a:r>
              <a:rPr lang="es-CO" dirty="0"/>
              <a:t> encontrarán un listado con algunos cursos recomendados para los retos que podemos encontrar en las áreas. </a:t>
            </a:r>
            <a:endParaRPr lang="en-GB" dirty="0"/>
          </a:p>
          <a:p>
            <a:pPr marL="0" indent="0">
              <a:buNone/>
            </a:pPr>
            <a:r>
              <a:rPr lang="es-CO" dirty="0"/>
              <a:t>El objetivo de este listado no es limitar la oferta de cursos, sino señalar algunos que pueden ser de interés para los diferentes equipos de trabajo. Hay muchos otros cursos que ustedes pueden encontrar y en coordinación su supervisor tomar las capacitaciones que requieran.</a:t>
            </a:r>
            <a:endParaRPr lang="en-GB" dirty="0"/>
          </a:p>
          <a:p>
            <a:pPr marL="0" indent="0">
              <a:buNone/>
            </a:pPr>
            <a:endParaRPr lang="en-GB" dirty="0"/>
          </a:p>
          <a:p>
            <a:pPr marL="0" indent="0">
              <a:buNone/>
            </a:pPr>
            <a:r>
              <a:rPr lang="es-CO" b="1" dirty="0"/>
              <a:t>¿Cuántos cursos puedo realizar y cómo notificar? </a:t>
            </a:r>
            <a:endParaRPr lang="en-GB" b="1" dirty="0"/>
          </a:p>
          <a:p>
            <a:r>
              <a:rPr lang="es-CO" dirty="0"/>
              <a:t>Es importante coordinar con el supervisor directo el tiempo dedicado a realizar los cursos, además de agregarlo al plan e desempeño y enviar las certificaciones a recursos humanos una vez sea terminado el curso</a:t>
            </a:r>
            <a:endParaRPr lang="es-CO" dirty="0">
              <a:cs typeface="Calibri"/>
            </a:endParaRPr>
          </a:p>
        </p:txBody>
      </p:sp>
      <p:sp>
        <p:nvSpPr>
          <p:cNvPr id="11" name="AutoShape 2" descr="cid:image003.jpg@01D5F258.AD8B298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Imagen 13"/>
          <p:cNvPicPr>
            <a:picLocks noChangeAspect="1"/>
          </p:cNvPicPr>
          <p:nvPr/>
        </p:nvPicPr>
        <p:blipFill>
          <a:blip r:embed="rId6"/>
          <a:stretch>
            <a:fillRect/>
          </a:stretch>
        </p:blipFill>
        <p:spPr>
          <a:xfrm>
            <a:off x="9491693" y="1972403"/>
            <a:ext cx="2066925" cy="1162050"/>
          </a:xfrm>
          <a:prstGeom prst="rect">
            <a:avLst/>
          </a:prstGeom>
        </p:spPr>
      </p:pic>
    </p:spTree>
    <p:extLst>
      <p:ext uri="{BB962C8B-B14F-4D97-AF65-F5344CB8AC3E}">
        <p14:creationId xmlns:p14="http://schemas.microsoft.com/office/powerpoint/2010/main" val="1416197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9" name="Título 1"/>
          <p:cNvSpPr txBox="1">
            <a:spLocks/>
          </p:cNvSpPr>
          <p:nvPr/>
        </p:nvSpPr>
        <p:spPr>
          <a:xfrm>
            <a:off x="1666876" y="1120193"/>
            <a:ext cx="8417859" cy="1003589"/>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a:t>Cómo contactar a ICT</a:t>
            </a:r>
          </a:p>
        </p:txBody>
      </p:sp>
      <p:pic>
        <p:nvPicPr>
          <p:cNvPr id="11" name="Imagen 3" descr="Resultado de imagen para mesa de ayuda"/>
          <p:cNvPicPr/>
          <p:nvPr/>
        </p:nvPicPr>
        <p:blipFill>
          <a:blip r:embed="rId4">
            <a:extLst>
              <a:ext uri="{28A0092B-C50C-407E-A947-70E740481C1C}">
                <a14:useLocalDpi xmlns:a14="http://schemas.microsoft.com/office/drawing/2010/main" val="0"/>
              </a:ext>
            </a:extLst>
          </a:blip>
          <a:srcRect/>
          <a:stretch>
            <a:fillRect/>
          </a:stretch>
        </p:blipFill>
        <p:spPr bwMode="auto">
          <a:xfrm>
            <a:off x="6368285" y="2175173"/>
            <a:ext cx="2407285" cy="866775"/>
          </a:xfrm>
          <a:prstGeom prst="rect">
            <a:avLst/>
          </a:prstGeom>
          <a:noFill/>
          <a:ln>
            <a:noFill/>
          </a:ln>
        </p:spPr>
      </p:pic>
      <p:sp>
        <p:nvSpPr>
          <p:cNvPr id="13" name="Rectángulo redondeado 4"/>
          <p:cNvSpPr/>
          <p:nvPr/>
        </p:nvSpPr>
        <p:spPr>
          <a:xfrm>
            <a:off x="2382707" y="2123782"/>
            <a:ext cx="2909455" cy="9695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chemeClr val="bg1"/>
                </a:solidFill>
              </a:rPr>
              <a:t>Envía tu solicitud  al correo ict.help@nrc.no</a:t>
            </a:r>
          </a:p>
        </p:txBody>
      </p:sp>
      <p:grpSp>
        <p:nvGrpSpPr>
          <p:cNvPr id="14" name="Grupo 5"/>
          <p:cNvGrpSpPr/>
          <p:nvPr/>
        </p:nvGrpSpPr>
        <p:grpSpPr>
          <a:xfrm>
            <a:off x="3379887" y="3144730"/>
            <a:ext cx="4322670" cy="3326303"/>
            <a:chOff x="641099" y="3646256"/>
            <a:chExt cx="4322670" cy="3326303"/>
          </a:xfrm>
        </p:grpSpPr>
        <p:pic>
          <p:nvPicPr>
            <p:cNvPr id="19" name="Imagen 6" descr="3D People Reflect [10] Concepts and Ideas • Elsoa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099" y="3646256"/>
              <a:ext cx="4085808" cy="3326303"/>
            </a:xfrm>
            <a:prstGeom prst="rect">
              <a:avLst/>
            </a:prstGeom>
            <a:solidFill>
              <a:schemeClr val="bg2"/>
            </a:solidFill>
          </p:spPr>
        </p:pic>
        <p:sp>
          <p:nvSpPr>
            <p:cNvPr id="20" name="Elipse 7"/>
            <p:cNvSpPr/>
            <p:nvPr/>
          </p:nvSpPr>
          <p:spPr>
            <a:xfrm>
              <a:off x="2167652" y="4804020"/>
              <a:ext cx="2796117" cy="1915426"/>
            </a:xfrm>
            <a:prstGeom prst="ellipse">
              <a:avLst/>
            </a:prstGeom>
            <a:solidFill>
              <a:schemeClr val="bg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a:solidFill>
                    <a:schemeClr val="accent2"/>
                  </a:solidFill>
                </a:rPr>
                <a:t>Solicitudes de ICT</a:t>
              </a:r>
            </a:p>
            <a:p>
              <a:pPr algn="ctr"/>
              <a:r>
                <a:rPr lang="es-CO">
                  <a:solidFill>
                    <a:schemeClr val="accent2"/>
                  </a:solidFill>
                </a:rPr>
                <a:t>ict.help@nrc.no</a:t>
              </a:r>
            </a:p>
          </p:txBody>
        </p:sp>
      </p:grpSp>
    </p:spTree>
    <p:extLst>
      <p:ext uri="{BB962C8B-B14F-4D97-AF65-F5344CB8AC3E}">
        <p14:creationId xmlns:p14="http://schemas.microsoft.com/office/powerpoint/2010/main" val="236546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lstStyle/>
            <a:p>
              <a:pPr eaLnBrk="0" hangingPunct="0">
                <a:defRPr/>
              </a:pPr>
              <a:r>
                <a:rPr lang="es-CO" sz="2800" b="1">
                  <a:solidFill>
                    <a:srgbClr val="FF6600"/>
                  </a:solidFill>
                  <a:latin typeface="+mj-lt"/>
                  <a:cs typeface="Arial" pitchFamily="34" charset="0"/>
                </a:rPr>
                <a:t>LATINOAMERICA</a:t>
              </a:r>
              <a:endParaRPr lang="es-CO" sz="4800" b="1">
                <a:solidFill>
                  <a:srgbClr val="FF6600"/>
                </a:solidFill>
                <a:latin typeface="+mj-lt"/>
                <a:cs typeface="Arial" pitchFamily="34" charset="0"/>
              </a:endParaRPr>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9938" y="1380843"/>
            <a:ext cx="4852416" cy="5175911"/>
          </a:xfrm>
          <a:prstGeom prst="rect">
            <a:avLst/>
          </a:prstGeom>
        </p:spPr>
      </p:pic>
    </p:spTree>
    <p:extLst>
      <p:ext uri="{BB962C8B-B14F-4D97-AF65-F5344CB8AC3E}">
        <p14:creationId xmlns:p14="http://schemas.microsoft.com/office/powerpoint/2010/main" val="371916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eaLnBrk="0" hangingPunct="0">
                <a:defRPr/>
              </a:pPr>
              <a:r>
                <a:rPr lang="es-CO" sz="2800" b="1" dirty="0">
                  <a:solidFill>
                    <a:srgbClr val="FF6600"/>
                  </a:solidFill>
                  <a:latin typeface="+mj-lt"/>
                  <a:cs typeface="Arial"/>
                </a:rPr>
                <a:t>CO EC PA</a:t>
              </a:r>
              <a:endParaRPr lang="es-CO" sz="4800" b="1" dirty="0">
                <a:solidFill>
                  <a:srgbClr val="FF6600"/>
                </a:solidFill>
                <a:latin typeface="+mj-lt"/>
                <a:cs typeface="Arial" pitchFamily="34" charset="0"/>
              </a:endParaRPr>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6" name="TextBox 5"/>
          <p:cNvSpPr txBox="1"/>
          <p:nvPr/>
        </p:nvSpPr>
        <p:spPr>
          <a:xfrm>
            <a:off x="2185851" y="2725783"/>
            <a:ext cx="8157684" cy="2585323"/>
          </a:xfrm>
          <a:prstGeom prst="rect">
            <a:avLst/>
          </a:prstGeom>
          <a:noFill/>
        </p:spPr>
        <p:txBody>
          <a:bodyPr wrap="square" lIns="91440" tIns="45720" rIns="91440" bIns="45720" rtlCol="0" anchor="t">
            <a:spAutoFit/>
          </a:bodyPr>
          <a:lstStyle/>
          <a:p>
            <a:pPr lvl="2"/>
            <a:r>
              <a:rPr lang="en-US" dirty="0" err="1">
                <a:latin typeface="Times New Roman"/>
                <a:cs typeface="Times New Roman"/>
              </a:rPr>
              <a:t>Herramientas</a:t>
            </a:r>
            <a:r>
              <a:rPr lang="en-US" dirty="0">
                <a:latin typeface="Times New Roman"/>
                <a:cs typeface="Times New Roman"/>
              </a:rPr>
              <a:t> ICT</a:t>
            </a:r>
          </a:p>
          <a:p>
            <a:pPr marL="1200150" lvl="2" indent="-285750">
              <a:buFont typeface="Arial" panose="020B0604020202020204" pitchFamily="34" charset="0"/>
              <a:buChar char="•"/>
            </a:pPr>
            <a:r>
              <a:rPr lang="en-US" dirty="0">
                <a:latin typeface="Times New Roman"/>
                <a:cs typeface="Times New Roman"/>
              </a:rPr>
              <a:t>NRC.OKTA.COM</a:t>
            </a:r>
          </a:p>
          <a:p>
            <a:pPr marL="1200150" lvl="2" indent="-285750">
              <a:buFont typeface="Arial" panose="020B0604020202020204" pitchFamily="34" charset="0"/>
              <a:buChar char="•"/>
            </a:pPr>
            <a:r>
              <a:rPr lang="en-US" dirty="0">
                <a:latin typeface="Times New Roman"/>
                <a:cs typeface="Times New Roman"/>
              </a:rPr>
              <a:t>Office365</a:t>
            </a:r>
          </a:p>
          <a:p>
            <a:pPr marL="1200150" lvl="2" indent="-285750">
              <a:buFont typeface="Arial" panose="020B0604020202020204" pitchFamily="34" charset="0"/>
              <a:buChar char="•"/>
            </a:pPr>
            <a:r>
              <a:rPr lang="en-US" dirty="0">
                <a:latin typeface="Times New Roman"/>
                <a:cs typeface="Times New Roman"/>
              </a:rPr>
              <a:t>Docusign</a:t>
            </a:r>
          </a:p>
          <a:p>
            <a:pPr marL="1200150" lvl="2" indent="-285750">
              <a:buFont typeface="Arial" panose="020B0604020202020204" pitchFamily="34" charset="0"/>
              <a:buChar char="•"/>
            </a:pPr>
            <a:r>
              <a:rPr lang="en-US" dirty="0">
                <a:latin typeface="Times New Roman"/>
                <a:cs typeface="Times New Roman"/>
              </a:rPr>
              <a:t>Workplace</a:t>
            </a:r>
          </a:p>
          <a:p>
            <a:pPr marL="1200150" lvl="2" indent="-285750">
              <a:buFont typeface="Arial" panose="020B0604020202020204" pitchFamily="34" charset="0"/>
              <a:buChar char="•"/>
            </a:pPr>
            <a:r>
              <a:rPr lang="en-US" dirty="0" err="1">
                <a:latin typeface="Times New Roman"/>
                <a:cs typeface="Times New Roman"/>
              </a:rPr>
              <a:t>Herramientas</a:t>
            </a:r>
            <a:r>
              <a:rPr lang="en-US" dirty="0">
                <a:latin typeface="Times New Roman"/>
                <a:cs typeface="Times New Roman"/>
              </a:rPr>
              <a:t> de </a:t>
            </a:r>
            <a:r>
              <a:rPr lang="en-US" dirty="0" err="1">
                <a:latin typeface="Times New Roman"/>
                <a:cs typeface="Times New Roman"/>
              </a:rPr>
              <a:t>teleconferencia</a:t>
            </a:r>
            <a:r>
              <a:rPr lang="en-US" dirty="0">
                <a:latin typeface="Times New Roman"/>
                <a:cs typeface="Times New Roman"/>
              </a:rPr>
              <a:t>: MS Teams</a:t>
            </a:r>
          </a:p>
          <a:p>
            <a:pPr marL="1200150" lvl="2" indent="-285750">
              <a:buFont typeface="Arial" panose="020B0604020202020204" pitchFamily="34" charset="0"/>
              <a:buChar char="•"/>
            </a:pPr>
            <a:r>
              <a:rPr lang="en-US" dirty="0" err="1">
                <a:latin typeface="Times New Roman"/>
                <a:cs typeface="Times New Roman"/>
              </a:rPr>
              <a:t>Herramientas</a:t>
            </a:r>
            <a:r>
              <a:rPr lang="en-US" dirty="0">
                <a:latin typeface="Times New Roman"/>
                <a:cs typeface="Times New Roman"/>
              </a:rPr>
              <a:t> de </a:t>
            </a:r>
            <a:r>
              <a:rPr lang="en-US" dirty="0" err="1">
                <a:latin typeface="Times New Roman"/>
                <a:cs typeface="Times New Roman"/>
              </a:rPr>
              <a:t>aprendizaje</a:t>
            </a:r>
            <a:r>
              <a:rPr lang="en-US" dirty="0">
                <a:latin typeface="Times New Roman"/>
                <a:cs typeface="Times New Roman"/>
              </a:rPr>
              <a:t> de </a:t>
            </a:r>
            <a:r>
              <a:rPr lang="en-US" dirty="0" err="1">
                <a:latin typeface="Times New Roman"/>
                <a:cs typeface="Times New Roman"/>
              </a:rPr>
              <a:t>habilidaddes</a:t>
            </a:r>
            <a:r>
              <a:rPr lang="en-US" dirty="0">
                <a:latin typeface="Times New Roman"/>
                <a:cs typeface="Times New Roman"/>
              </a:rPr>
              <a:t> </a:t>
            </a:r>
            <a:r>
              <a:rPr lang="en-US" dirty="0" err="1">
                <a:latin typeface="Times New Roman"/>
                <a:cs typeface="Times New Roman"/>
              </a:rPr>
              <a:t>digitales</a:t>
            </a:r>
            <a:r>
              <a:rPr lang="en-US" dirty="0">
                <a:latin typeface="Times New Roman"/>
                <a:cs typeface="Times New Roman"/>
              </a:rPr>
              <a:t>: </a:t>
            </a:r>
            <a:r>
              <a:rPr lang="en-US" dirty="0" err="1">
                <a:latin typeface="Times New Roman"/>
                <a:cs typeface="Times New Roman"/>
              </a:rPr>
              <a:t>PluralSight</a:t>
            </a:r>
            <a:r>
              <a:rPr lang="en-US" dirty="0">
                <a:latin typeface="Times New Roman"/>
                <a:cs typeface="Times New Roman"/>
              </a:rPr>
              <a:t>, Meta compliance y Kaya</a:t>
            </a:r>
          </a:p>
          <a:p>
            <a:pPr marL="1200150" lvl="2" indent="-285750">
              <a:buFont typeface="Arial" panose="020B0604020202020204" pitchFamily="34" charset="0"/>
              <a:buChar char="•"/>
            </a:pPr>
            <a:r>
              <a:rPr lang="en-US" dirty="0">
                <a:latin typeface="Times New Roman"/>
                <a:cs typeface="Times New Roman"/>
              </a:rPr>
              <a:t>Help center </a:t>
            </a:r>
            <a:endParaRPr lang="en-US" dirty="0">
              <a:latin typeface="Times New Roman" panose="02020603050405020304" pitchFamily="18" charset="0"/>
              <a:cs typeface="Times New Roman" panose="02020603050405020304" pitchFamily="18" charset="0"/>
            </a:endParaRPr>
          </a:p>
        </p:txBody>
      </p:sp>
      <p:sp>
        <p:nvSpPr>
          <p:cNvPr id="7" name="Rectangle 6"/>
          <p:cNvSpPr/>
          <p:nvPr/>
        </p:nvSpPr>
        <p:spPr>
          <a:xfrm>
            <a:off x="1666876" y="1427455"/>
            <a:ext cx="1140385" cy="461665"/>
          </a:xfrm>
          <a:prstGeom prst="rect">
            <a:avLst/>
          </a:prstGeom>
        </p:spPr>
        <p:txBody>
          <a:bodyPr wrap="square">
            <a:spAutoFit/>
          </a:bodyPr>
          <a:lstStyle/>
          <a:p>
            <a:r>
              <a:rPr lang="es-CO" sz="2400">
                <a:latin typeface="Times New Roman" panose="02020603050405020304" pitchFamily="18" charset="0"/>
                <a:cs typeface="Times New Roman" panose="02020603050405020304" pitchFamily="18" charset="0"/>
              </a:rPr>
              <a:t>Agenda</a:t>
            </a:r>
            <a:endParaRPr lang="es-CO">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956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3" name="Picture 2"/>
          <p:cNvPicPr>
            <a:picLocks noChangeAspect="1"/>
          </p:cNvPicPr>
          <p:nvPr/>
        </p:nvPicPr>
        <p:blipFill>
          <a:blip r:embed="rId4"/>
          <a:stretch>
            <a:fillRect/>
          </a:stretch>
        </p:blipFill>
        <p:spPr>
          <a:xfrm>
            <a:off x="6421896" y="1577112"/>
            <a:ext cx="4341489" cy="4729679"/>
          </a:xfrm>
          <a:prstGeom prst="rect">
            <a:avLst/>
          </a:prstGeom>
        </p:spPr>
      </p:pic>
      <p:pic>
        <p:nvPicPr>
          <p:cNvPr id="11" name="Imagen 4"/>
          <p:cNvPicPr>
            <a:picLocks noChangeAspect="1"/>
          </p:cNvPicPr>
          <p:nvPr/>
        </p:nvPicPr>
        <p:blipFill>
          <a:blip r:embed="rId5"/>
          <a:stretch>
            <a:fillRect/>
          </a:stretch>
        </p:blipFill>
        <p:spPr>
          <a:xfrm>
            <a:off x="1157288" y="3115916"/>
            <a:ext cx="4940892" cy="3190875"/>
          </a:xfrm>
          <a:prstGeom prst="rect">
            <a:avLst/>
          </a:prstGeom>
        </p:spPr>
      </p:pic>
      <p:pic>
        <p:nvPicPr>
          <p:cNvPr id="4" name="Picture 3"/>
          <p:cNvPicPr>
            <a:picLocks noChangeAspect="1"/>
          </p:cNvPicPr>
          <p:nvPr/>
        </p:nvPicPr>
        <p:blipFill>
          <a:blip r:embed="rId6"/>
          <a:stretch>
            <a:fillRect/>
          </a:stretch>
        </p:blipFill>
        <p:spPr>
          <a:xfrm>
            <a:off x="1162736" y="1577112"/>
            <a:ext cx="4935444" cy="1093085"/>
          </a:xfrm>
          <a:prstGeom prst="rect">
            <a:avLst/>
          </a:prstGeom>
        </p:spPr>
      </p:pic>
    </p:spTree>
    <p:extLst>
      <p:ext uri="{BB962C8B-B14F-4D97-AF65-F5344CB8AC3E}">
        <p14:creationId xmlns:p14="http://schemas.microsoft.com/office/powerpoint/2010/main" val="370901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11" name="Imagen 3"/>
          <p:cNvPicPr>
            <a:picLocks noChangeAspect="1"/>
          </p:cNvPicPr>
          <p:nvPr/>
        </p:nvPicPr>
        <p:blipFill>
          <a:blip r:embed="rId4"/>
          <a:stretch>
            <a:fillRect/>
          </a:stretch>
        </p:blipFill>
        <p:spPr>
          <a:xfrm>
            <a:off x="6881405" y="1391631"/>
            <a:ext cx="4248150" cy="4552950"/>
          </a:xfrm>
          <a:prstGeom prst="rect">
            <a:avLst/>
          </a:prstGeom>
        </p:spPr>
      </p:pic>
      <p:pic>
        <p:nvPicPr>
          <p:cNvPr id="4" name="Picture 3"/>
          <p:cNvPicPr>
            <a:picLocks noChangeAspect="1"/>
          </p:cNvPicPr>
          <p:nvPr/>
        </p:nvPicPr>
        <p:blipFill>
          <a:blip r:embed="rId5"/>
          <a:stretch>
            <a:fillRect/>
          </a:stretch>
        </p:blipFill>
        <p:spPr>
          <a:xfrm>
            <a:off x="3466011" y="1852949"/>
            <a:ext cx="3062968" cy="3662597"/>
          </a:xfrm>
          <a:prstGeom prst="rect">
            <a:avLst/>
          </a:prstGeom>
        </p:spPr>
      </p:pic>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backgroundRemoval t="1356" b="99661" l="984" r="99344"/>
                    </a14:imgEffect>
                  </a14:imgLayer>
                </a14:imgProps>
              </a:ext>
            </a:extLst>
          </a:blip>
          <a:stretch>
            <a:fillRect/>
          </a:stretch>
        </p:blipFill>
        <p:spPr>
          <a:xfrm>
            <a:off x="550953" y="1391631"/>
            <a:ext cx="2667135" cy="5159376"/>
          </a:xfrm>
          <a:prstGeom prst="rect">
            <a:avLst/>
          </a:prstGeom>
        </p:spPr>
      </p:pic>
    </p:spTree>
    <p:extLst>
      <p:ext uri="{BB962C8B-B14F-4D97-AF65-F5344CB8AC3E}">
        <p14:creationId xmlns:p14="http://schemas.microsoft.com/office/powerpoint/2010/main" val="3035493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11" name="Imagen 5"/>
          <p:cNvPicPr>
            <a:picLocks noChangeAspect="1"/>
          </p:cNvPicPr>
          <p:nvPr/>
        </p:nvPicPr>
        <p:blipFill>
          <a:blip r:embed="rId4"/>
          <a:stretch>
            <a:fillRect/>
          </a:stretch>
        </p:blipFill>
        <p:spPr>
          <a:xfrm>
            <a:off x="3210628" y="1144568"/>
            <a:ext cx="5288937" cy="5137343"/>
          </a:xfrm>
          <a:prstGeom prst="rect">
            <a:avLst/>
          </a:prstGeom>
        </p:spPr>
      </p:pic>
    </p:spTree>
    <p:extLst>
      <p:ext uri="{BB962C8B-B14F-4D97-AF65-F5344CB8AC3E}">
        <p14:creationId xmlns:p14="http://schemas.microsoft.com/office/powerpoint/2010/main" val="3962418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20" name="Picture 19"/>
          <p:cNvPicPr>
            <a:picLocks noChangeAspect="1"/>
          </p:cNvPicPr>
          <p:nvPr/>
        </p:nvPicPr>
        <p:blipFill>
          <a:blip r:embed="rId4"/>
          <a:stretch>
            <a:fillRect/>
          </a:stretch>
        </p:blipFill>
        <p:spPr>
          <a:xfrm>
            <a:off x="1203158" y="1897127"/>
            <a:ext cx="9876873" cy="3950749"/>
          </a:xfrm>
          <a:prstGeom prst="rect">
            <a:avLst/>
          </a:prstGeom>
        </p:spPr>
      </p:pic>
    </p:spTree>
    <p:extLst>
      <p:ext uri="{BB962C8B-B14F-4D97-AF65-F5344CB8AC3E}">
        <p14:creationId xmlns:p14="http://schemas.microsoft.com/office/powerpoint/2010/main" val="252741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pic>
        <p:nvPicPr>
          <p:cNvPr id="3" name="Picture 2"/>
          <p:cNvPicPr>
            <a:picLocks noChangeAspect="1"/>
          </p:cNvPicPr>
          <p:nvPr/>
        </p:nvPicPr>
        <p:blipFill>
          <a:blip r:embed="rId4"/>
          <a:stretch>
            <a:fillRect/>
          </a:stretch>
        </p:blipFill>
        <p:spPr>
          <a:xfrm>
            <a:off x="1105547" y="1358001"/>
            <a:ext cx="9872992" cy="4449306"/>
          </a:xfrm>
          <a:prstGeom prst="rect">
            <a:avLst/>
          </a:prstGeom>
        </p:spPr>
      </p:pic>
    </p:spTree>
    <p:extLst>
      <p:ext uri="{BB962C8B-B14F-4D97-AF65-F5344CB8AC3E}">
        <p14:creationId xmlns:p14="http://schemas.microsoft.com/office/powerpoint/2010/main" val="3764710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1666876" y="1206965"/>
            <a:ext cx="8858280" cy="1477328"/>
          </a:xfrm>
          <a:prstGeom prst="rect">
            <a:avLst/>
          </a:prstGeom>
        </p:spPr>
        <p:txBody>
          <a:bodyPr wrap="square">
            <a:spAutoFit/>
          </a:bodyPr>
          <a:lstStyle/>
          <a:p>
            <a:pPr marL="285750" indent="-285750">
              <a:buFont typeface="Arial" panose="020B0604020202020204" pitchFamily="34" charset="0"/>
              <a:buChar char="•"/>
            </a:pPr>
            <a:r>
              <a:rPr lang="es-CO"/>
              <a:t>Toda la información relevante para NRC debe estar alojada en OneDrive y en </a:t>
            </a:r>
            <a:r>
              <a:rPr lang="es-CO" err="1"/>
              <a:t>TeamSites</a:t>
            </a:r>
            <a:r>
              <a:rPr lang="es-CO"/>
              <a:t> de SharePoint.</a:t>
            </a:r>
          </a:p>
          <a:p>
            <a:pPr marL="285750" indent="-285750">
              <a:buFont typeface="Arial" panose="020B0604020202020204" pitchFamily="34" charset="0"/>
              <a:buChar char="•"/>
            </a:pPr>
            <a:r>
              <a:rPr lang="es-CO"/>
              <a:t>Allí están correctamente respaldados</a:t>
            </a:r>
          </a:p>
          <a:p>
            <a:pPr marL="285750" indent="-285750">
              <a:buFont typeface="Arial" panose="020B0604020202020204" pitchFamily="34" charset="0"/>
              <a:buChar char="•"/>
            </a:pPr>
            <a:r>
              <a:rPr lang="es-CO"/>
              <a:t>Ya no se realizan </a:t>
            </a:r>
            <a:r>
              <a:rPr lang="es-CO" err="1"/>
              <a:t>backups</a:t>
            </a:r>
            <a:r>
              <a:rPr lang="es-CO"/>
              <a:t> de datos por parte del equipo de ICT. Todo debe estar sincronizado en Office365</a:t>
            </a:r>
          </a:p>
        </p:txBody>
      </p:sp>
      <p:pic>
        <p:nvPicPr>
          <p:cNvPr id="4" name="Imagen 3"/>
          <p:cNvPicPr>
            <a:picLocks noChangeAspect="1"/>
          </p:cNvPicPr>
          <p:nvPr/>
        </p:nvPicPr>
        <p:blipFill>
          <a:blip r:embed="rId4"/>
          <a:stretch>
            <a:fillRect/>
          </a:stretch>
        </p:blipFill>
        <p:spPr>
          <a:xfrm>
            <a:off x="6818706" y="2784764"/>
            <a:ext cx="3849294" cy="3764539"/>
          </a:xfrm>
          <a:prstGeom prst="rect">
            <a:avLst/>
          </a:prstGeom>
        </p:spPr>
      </p:pic>
      <p:pic>
        <p:nvPicPr>
          <p:cNvPr id="5" name="Imagen 4"/>
          <p:cNvPicPr>
            <a:picLocks noChangeAspect="1"/>
          </p:cNvPicPr>
          <p:nvPr/>
        </p:nvPicPr>
        <p:blipFill>
          <a:blip r:embed="rId5"/>
          <a:stretch>
            <a:fillRect/>
          </a:stretch>
        </p:blipFill>
        <p:spPr>
          <a:xfrm>
            <a:off x="1771650" y="2961000"/>
            <a:ext cx="4324350" cy="3695700"/>
          </a:xfrm>
          <a:prstGeom prst="rect">
            <a:avLst/>
          </a:prstGeom>
        </p:spPr>
      </p:pic>
    </p:spTree>
    <p:extLst>
      <p:ext uri="{BB962C8B-B14F-4D97-AF65-F5344CB8AC3E}">
        <p14:creationId xmlns:p14="http://schemas.microsoft.com/office/powerpoint/2010/main" val="51989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524000" y="71414"/>
            <a:ext cx="9144000" cy="858844"/>
            <a:chOff x="1524000" y="71414"/>
            <a:chExt cx="9144000" cy="858844"/>
          </a:xfrm>
        </p:grpSpPr>
        <p:cxnSp>
          <p:nvCxnSpPr>
            <p:cNvPr id="12" name="Straight Connector 28"/>
            <p:cNvCxnSpPr>
              <a:cxnSpLocks noChangeShapeType="1"/>
            </p:cNvCxnSpPr>
            <p:nvPr/>
          </p:nvCxnSpPr>
          <p:spPr bwMode="auto">
            <a:xfrm>
              <a:off x="1524000" y="928671"/>
              <a:ext cx="9144000" cy="1587"/>
            </a:xfrm>
            <a:prstGeom prst="line">
              <a:avLst/>
            </a:prstGeom>
            <a:noFill/>
            <a:ln w="69850" cap="rnd" algn="ctr">
              <a:solidFill>
                <a:srgbClr val="FF6600"/>
              </a:solidFill>
              <a:prstDash val="sysDot"/>
              <a:round/>
              <a:headEnd/>
              <a:tailEnd/>
            </a:ln>
          </p:spPr>
        </p:cxnSp>
        <p:cxnSp>
          <p:nvCxnSpPr>
            <p:cNvPr id="15" name="29 Conector recto"/>
            <p:cNvCxnSpPr>
              <a:cxnSpLocks noChangeShapeType="1"/>
            </p:cNvCxnSpPr>
            <p:nvPr/>
          </p:nvCxnSpPr>
          <p:spPr bwMode="auto">
            <a:xfrm rot="5400000">
              <a:off x="4215265" y="445369"/>
              <a:ext cx="642938" cy="1587"/>
            </a:xfrm>
            <a:prstGeom prst="line">
              <a:avLst/>
            </a:prstGeom>
            <a:noFill/>
            <a:ln w="47625" algn="ctr">
              <a:solidFill>
                <a:srgbClr val="FF6600"/>
              </a:solidFill>
              <a:round/>
              <a:headEnd/>
              <a:tailEnd/>
            </a:ln>
          </p:spPr>
        </p:cxnSp>
        <p:pic>
          <p:nvPicPr>
            <p:cNvPr id="16" name="15 Imagen" descr="NRC_ESP_logo_horizontal_RGB_pos_LEFT.gif"/>
            <p:cNvPicPr>
              <a:picLocks noChangeAspect="1"/>
            </p:cNvPicPr>
            <p:nvPr/>
          </p:nvPicPr>
          <p:blipFill>
            <a:blip r:embed="rId3"/>
            <a:srcRect r="69842"/>
            <a:stretch>
              <a:fillRect/>
            </a:stretch>
          </p:blipFill>
          <p:spPr>
            <a:xfrm>
              <a:off x="9810776" y="71414"/>
              <a:ext cx="714380" cy="741094"/>
            </a:xfrm>
            <a:prstGeom prst="rect">
              <a:avLst/>
            </a:prstGeom>
            <a:effectLst>
              <a:outerShdw blurRad="50800" dist="38100" dir="2700000" algn="tl" rotWithShape="0">
                <a:prstClr val="black">
                  <a:alpha val="40000"/>
                </a:prstClr>
              </a:outerShdw>
            </a:effectLst>
          </p:spPr>
        </p:pic>
        <p:sp>
          <p:nvSpPr>
            <p:cNvPr id="10" name="Rounded Rectangle 5"/>
            <p:cNvSpPr/>
            <p:nvPr/>
          </p:nvSpPr>
          <p:spPr bwMode="auto">
            <a:xfrm>
              <a:off x="4821691" y="119191"/>
              <a:ext cx="4874709" cy="811067"/>
            </a:xfrm>
            <a:prstGeom prst="roundRect">
              <a:avLst>
                <a:gd name="adj" fmla="val 0"/>
              </a:avLst>
            </a:prstGeom>
            <a:noFill/>
            <a:ln>
              <a:noFill/>
              <a:headEnd type="none" w="med" len="med"/>
              <a:tailEnd type="none" w="med" len="med"/>
            </a:ln>
            <a:effectLst>
              <a:outerShdw blurRad="50800" dist="25400" dir="2700000" algn="tl" rotWithShape="0">
                <a:schemeClr val="bg1"/>
              </a:outerShdw>
            </a:effectLst>
          </p:spPr>
          <p:style>
            <a:lnRef idx="2">
              <a:schemeClr val="accent2"/>
            </a:lnRef>
            <a:fillRef idx="1">
              <a:schemeClr val="lt1"/>
            </a:fillRef>
            <a:effectRef idx="0">
              <a:schemeClr val="accent2"/>
            </a:effectRef>
            <a:fontRef idx="minor">
              <a:schemeClr val="dk1"/>
            </a:fontRef>
          </p:style>
          <p:txBody>
            <a:bodyPr wrap="none" lIns="0" tIns="0" rIns="0" bIns="0" anchor="t"/>
            <a:lstStyle/>
            <a:p>
              <a:pPr>
                <a:defRPr/>
              </a:pPr>
              <a:r>
                <a:rPr lang="es-CO" sz="2800" b="1" dirty="0">
                  <a:solidFill>
                    <a:srgbClr val="FF6600"/>
                  </a:solidFill>
                  <a:latin typeface="+mj-lt"/>
                  <a:cs typeface="Calibri Light"/>
                </a:rPr>
                <a:t>CO EC PA</a:t>
              </a:r>
              <a:endParaRPr lang="en-US" dirty="0"/>
            </a:p>
          </p:txBody>
        </p:sp>
        <p:sp>
          <p:nvSpPr>
            <p:cNvPr id="17" name="Rounded Rectangle 5"/>
            <p:cNvSpPr/>
            <p:nvPr/>
          </p:nvSpPr>
          <p:spPr bwMode="auto">
            <a:xfrm>
              <a:off x="1666876" y="71440"/>
              <a:ext cx="3286125" cy="31173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b="1">
                  <a:solidFill>
                    <a:srgbClr val="FF6600"/>
                  </a:solidFill>
                  <a:latin typeface="+mj-lt"/>
                </a:rPr>
                <a:t>Briefing</a:t>
              </a:r>
              <a:endParaRPr lang="es-CO" b="1">
                <a:solidFill>
                  <a:srgbClr val="FF6600"/>
                </a:solidFill>
                <a:latin typeface="+mj-lt"/>
              </a:endParaRPr>
            </a:p>
          </p:txBody>
        </p:sp>
        <p:sp>
          <p:nvSpPr>
            <p:cNvPr id="18" name="Rounded Rectangle 5"/>
            <p:cNvSpPr/>
            <p:nvPr/>
          </p:nvSpPr>
          <p:spPr bwMode="auto">
            <a:xfrm>
              <a:off x="1666876" y="285750"/>
              <a:ext cx="3571875" cy="560388"/>
            </a:xfrm>
            <a:prstGeom prst="roundRect">
              <a:avLst>
                <a:gd name="adj" fmla="val 0"/>
              </a:avLst>
            </a:prstGeom>
            <a:noFill/>
            <a:ln>
              <a:noFill/>
              <a:headEnd type="none" w="med" len="med"/>
              <a:tailEnd type="none" w="med" len="med"/>
            </a:ln>
            <a:effectLst/>
          </p:spPr>
          <p:style>
            <a:lnRef idx="3">
              <a:schemeClr val="lt1"/>
            </a:lnRef>
            <a:fillRef idx="1001">
              <a:schemeClr val="lt1"/>
            </a:fillRef>
            <a:effectRef idx="1">
              <a:schemeClr val="accent1"/>
            </a:effectRef>
            <a:fontRef idx="minor">
              <a:schemeClr val="lt1"/>
            </a:fontRef>
          </p:style>
          <p:txBody>
            <a:bodyPr anchor="ctr"/>
            <a:lstStyle/>
            <a:p>
              <a:pPr eaLnBrk="0" hangingPunct="0">
                <a:defRPr/>
              </a:pPr>
              <a:r>
                <a:rPr lang="en-US" sz="3000" b="1">
                  <a:solidFill>
                    <a:schemeClr val="tx1"/>
                  </a:solidFill>
                  <a:latin typeface="+mj-lt"/>
                </a:rPr>
                <a:t>ICT</a:t>
              </a:r>
            </a:p>
          </p:txBody>
        </p:sp>
      </p:grpSp>
      <p:sp>
        <p:nvSpPr>
          <p:cNvPr id="3" name="Rectangle 2"/>
          <p:cNvSpPr/>
          <p:nvPr/>
        </p:nvSpPr>
        <p:spPr>
          <a:xfrm>
            <a:off x="1666876" y="1206965"/>
            <a:ext cx="8858280" cy="1200329"/>
          </a:xfrm>
          <a:prstGeom prst="rect">
            <a:avLst/>
          </a:prstGeom>
        </p:spPr>
        <p:txBody>
          <a:bodyPr wrap="square" lIns="91440" tIns="45720" rIns="91440" bIns="45720" anchor="t">
            <a:spAutoFit/>
          </a:bodyPr>
          <a:lstStyle/>
          <a:p>
            <a:r>
              <a:rPr lang="es-CO">
                <a:ea typeface="+mn-lt"/>
                <a:cs typeface="+mn-lt"/>
              </a:rPr>
              <a:t>•</a:t>
            </a:r>
            <a:r>
              <a:rPr lang="es-CO" err="1">
                <a:ea typeface="+mn-lt"/>
                <a:cs typeface="+mn-lt"/>
              </a:rPr>
              <a:t>Docusign</a:t>
            </a:r>
            <a:r>
              <a:rPr lang="es-CO">
                <a:ea typeface="+mn-lt"/>
                <a:cs typeface="+mn-lt"/>
              </a:rPr>
              <a:t> es una herramienta que permite firmar archivos digitales que son compartidos por uno o más destinatarios, estos archivos puedes ser en formato .</a:t>
            </a:r>
            <a:r>
              <a:rPr lang="es-CO" err="1">
                <a:ea typeface="+mn-lt"/>
                <a:cs typeface="+mn-lt"/>
              </a:rPr>
              <a:t>pdf</a:t>
            </a:r>
            <a:r>
              <a:rPr lang="es-CO">
                <a:ea typeface="+mn-lt"/>
                <a:cs typeface="+mn-lt"/>
              </a:rPr>
              <a:t>, .docx, .</a:t>
            </a:r>
            <a:r>
              <a:rPr lang="es-CO" err="1">
                <a:ea typeface="+mn-lt"/>
                <a:cs typeface="+mn-lt"/>
              </a:rPr>
              <a:t>rtf</a:t>
            </a:r>
            <a:r>
              <a:rPr lang="es-CO">
                <a:ea typeface="+mn-lt"/>
                <a:cs typeface="+mn-lt"/>
              </a:rPr>
              <a:t>, .</a:t>
            </a:r>
            <a:r>
              <a:rPr lang="es-CO" err="1">
                <a:ea typeface="+mn-lt"/>
                <a:cs typeface="+mn-lt"/>
              </a:rPr>
              <a:t>txt</a:t>
            </a:r>
            <a:r>
              <a:rPr lang="es-CO">
                <a:ea typeface="+mn-lt"/>
                <a:cs typeface="+mn-lt"/>
              </a:rPr>
              <a:t>, .png, .xls. </a:t>
            </a:r>
            <a:endParaRPr lang="es-CO">
              <a:cs typeface="Calibri"/>
            </a:endParaRPr>
          </a:p>
          <a:p>
            <a:r>
              <a:rPr lang="es-CO">
                <a:ea typeface="+mn-lt"/>
                <a:cs typeface="+mn-lt"/>
              </a:rPr>
              <a:t>• Se pueden firmar documentos o sobres.</a:t>
            </a:r>
            <a:endParaRPr lang="es-CO">
              <a:cs typeface="Calibri"/>
            </a:endParaRPr>
          </a:p>
          <a:p>
            <a:pPr marL="285750" indent="-285750">
              <a:buFont typeface="Arial" panose="020B0604020202020204" pitchFamily="34" charset="0"/>
              <a:buChar char="•"/>
            </a:pPr>
            <a:endParaRPr lang="es-CO">
              <a:cs typeface="Calibri"/>
            </a:endParaRPr>
          </a:p>
        </p:txBody>
      </p:sp>
      <p:pic>
        <p:nvPicPr>
          <p:cNvPr id="6" name="Imagen 6">
            <a:extLst>
              <a:ext uri="{FF2B5EF4-FFF2-40B4-BE49-F238E27FC236}">
                <a16:creationId xmlns:a16="http://schemas.microsoft.com/office/drawing/2014/main" id="{0ED13BBE-50DF-49E7-BD31-908280B0119C}"/>
              </a:ext>
            </a:extLst>
          </p:cNvPr>
          <p:cNvPicPr>
            <a:picLocks noChangeAspect="1"/>
          </p:cNvPicPr>
          <p:nvPr/>
        </p:nvPicPr>
        <p:blipFill>
          <a:blip r:embed="rId4"/>
          <a:stretch>
            <a:fillRect/>
          </a:stretch>
        </p:blipFill>
        <p:spPr>
          <a:xfrm>
            <a:off x="1667219" y="2689196"/>
            <a:ext cx="9105439" cy="3141317"/>
          </a:xfrm>
          <a:prstGeom prst="rect">
            <a:avLst/>
          </a:prstGeom>
        </p:spPr>
      </p:pic>
    </p:spTree>
    <p:extLst>
      <p:ext uri="{BB962C8B-B14F-4D97-AF65-F5344CB8AC3E}">
        <p14:creationId xmlns:p14="http://schemas.microsoft.com/office/powerpoint/2010/main" val="151864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BDCEDC0-0A27-49D0-A54D-9405AC12037A}"/>
</file>

<file path=customXml/itemProps2.xml><?xml version="1.0" encoding="utf-8"?>
<ds:datastoreItem xmlns:ds="http://schemas.openxmlformats.org/officeDocument/2006/customXml" ds:itemID="{757C83F7-FDF4-438C-8206-CF49B24A782A}">
  <ds:schemaRefs>
    <ds:schemaRef ds:uri="http://schemas.microsoft.com/sharepoint/v3/contenttype/forms"/>
  </ds:schemaRefs>
</ds:datastoreItem>
</file>

<file path=customXml/itemProps3.xml><?xml version="1.0" encoding="utf-8"?>
<ds:datastoreItem xmlns:ds="http://schemas.openxmlformats.org/officeDocument/2006/customXml" ds:itemID="{51443985-F549-475D-81BE-472991826827}">
  <ds:schemaRefs>
    <ds:schemaRef ds:uri="62224ba7-cc2c-4000-9c42-7d0dd3b48097"/>
    <ds:schemaRef ds:uri="da155d7a-1eff-4c95-8d35-0ed25a96ed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716</Words>
  <Application>Microsoft Office PowerPoint</Application>
  <PresentationFormat>Widescreen</PresentationFormat>
  <Paragraphs>122</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Javier Cárdenas</dc:creator>
  <cp:lastModifiedBy>Rolando Rodriguez</cp:lastModifiedBy>
  <cp:revision>24</cp:revision>
  <dcterms:created xsi:type="dcterms:W3CDTF">2018-10-08T14:58:48Z</dcterms:created>
  <dcterms:modified xsi:type="dcterms:W3CDTF">2023-08-14T22:27:01Z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ies>
</file>